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73" r:id="rId2"/>
    <p:sldId id="330" r:id="rId3"/>
    <p:sldId id="364" r:id="rId4"/>
    <p:sldId id="339" r:id="rId5"/>
    <p:sldId id="257" r:id="rId6"/>
    <p:sldId id="352" r:id="rId7"/>
    <p:sldId id="351" r:id="rId8"/>
    <p:sldId id="353" r:id="rId9"/>
    <p:sldId id="356" r:id="rId10"/>
    <p:sldId id="370" r:id="rId11"/>
    <p:sldId id="354" r:id="rId12"/>
    <p:sldId id="357" r:id="rId13"/>
    <p:sldId id="372" r:id="rId14"/>
    <p:sldId id="312" r:id="rId15"/>
    <p:sldId id="375" r:id="rId16"/>
    <p:sldId id="376" r:id="rId17"/>
    <p:sldId id="316" r:id="rId18"/>
    <p:sldId id="374" r:id="rId19"/>
    <p:sldId id="365" r:id="rId20"/>
    <p:sldId id="371" r:id="rId21"/>
    <p:sldId id="275" r:id="rId22"/>
    <p:sldId id="369" r:id="rId23"/>
    <p:sldId id="295" r:id="rId24"/>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4086" autoAdjust="0"/>
  </p:normalViewPr>
  <p:slideViewPr>
    <p:cSldViewPr>
      <p:cViewPr>
        <p:scale>
          <a:sx n="75" d="100"/>
          <a:sy n="75" d="100"/>
        </p:scale>
        <p:origin x="-2814" y="-8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F55535-26A9-46B3-96A4-F385AB827966}" type="doc">
      <dgm:prSet loTypeId="urn:microsoft.com/office/officeart/2005/8/layout/radial5" loCatId="cycle" qsTypeId="urn:microsoft.com/office/officeart/2005/8/quickstyle/3d4" qsCatId="3D" csTypeId="urn:microsoft.com/office/officeart/2005/8/colors/colorful1#1" csCatId="colorful" phldr="1"/>
      <dgm:spPr/>
      <dgm:t>
        <a:bodyPr/>
        <a:lstStyle/>
        <a:p>
          <a:endParaRPr lang="en-US"/>
        </a:p>
      </dgm:t>
    </dgm:pt>
    <dgm:pt modelId="{D25D2E9F-197E-493A-8137-A6E55110F6B3}">
      <dgm:prSet phldrT="[Text]"/>
      <dgm:spPr>
        <a:solidFill>
          <a:srgbClr val="FF0000"/>
        </a:solidFill>
      </dgm:spPr>
      <dgm:t>
        <a:bodyPr/>
        <a:lstStyle/>
        <a:p>
          <a:r>
            <a:rPr lang="en-US" b="1" smtClean="0">
              <a:solidFill>
                <a:schemeClr val="tx1"/>
              </a:solidFill>
              <a:latin typeface="Times New Roman" pitchFamily="18" charset="0"/>
              <a:cs typeface="Times New Roman" pitchFamily="18" charset="0"/>
            </a:rPr>
            <a:t>Phú Thọ 1.370.000</a:t>
          </a:r>
          <a:endParaRPr lang="en-US" b="1">
            <a:solidFill>
              <a:schemeClr val="tx1"/>
            </a:solidFill>
            <a:latin typeface="Times New Roman" pitchFamily="18" charset="0"/>
            <a:cs typeface="Times New Roman" pitchFamily="18" charset="0"/>
          </a:endParaRPr>
        </a:p>
      </dgm:t>
    </dgm:pt>
    <dgm:pt modelId="{D4A191E1-B68D-4FF8-8344-FCBAB4959007}" type="parTrans" cxnId="{252DAABD-CD44-4867-A92C-7E19BF28C824}">
      <dgm:prSet/>
      <dgm:spPr/>
      <dgm:t>
        <a:bodyPr/>
        <a:lstStyle/>
        <a:p>
          <a:endParaRPr lang="en-US"/>
        </a:p>
      </dgm:t>
    </dgm:pt>
    <dgm:pt modelId="{F541AF36-9A56-4881-BE71-F3FA6DD0C556}" type="sibTrans" cxnId="{252DAABD-CD44-4867-A92C-7E19BF28C824}">
      <dgm:prSet/>
      <dgm:spPr/>
      <dgm:t>
        <a:bodyPr/>
        <a:lstStyle/>
        <a:p>
          <a:endParaRPr lang="en-US"/>
        </a:p>
      </dgm:t>
    </dgm:pt>
    <dgm:pt modelId="{C1397B5A-C6AE-4FBF-AE08-BB09E01C80EE}">
      <dgm:prSet phldrT="[Text]"/>
      <dgm:spPr/>
      <dgm:t>
        <a:bodyPr/>
        <a:lstStyle/>
        <a:p>
          <a:r>
            <a:rPr lang="en-US" b="1" smtClean="0">
              <a:solidFill>
                <a:schemeClr val="tx1"/>
              </a:solidFill>
              <a:latin typeface="Times New Roman" pitchFamily="18" charset="0"/>
              <a:cs typeface="Times New Roman" pitchFamily="18" charset="0"/>
            </a:rPr>
            <a:t>Tuyên Quang 746.700</a:t>
          </a:r>
          <a:endParaRPr lang="en-US" b="1">
            <a:solidFill>
              <a:schemeClr val="tx1"/>
            </a:solidFill>
            <a:latin typeface="Times New Roman" pitchFamily="18" charset="0"/>
            <a:cs typeface="Times New Roman" pitchFamily="18" charset="0"/>
          </a:endParaRPr>
        </a:p>
      </dgm:t>
    </dgm:pt>
    <dgm:pt modelId="{3C8C2257-AE4A-4544-81DF-28BB8FC3C2C9}" type="parTrans" cxnId="{5EF8DE29-AA19-43DF-8F53-2A16A009B310}">
      <dgm:prSet/>
      <dgm:spPr/>
      <dgm:t>
        <a:bodyPr/>
        <a:lstStyle/>
        <a:p>
          <a:endParaRPr lang="en-US"/>
        </a:p>
      </dgm:t>
    </dgm:pt>
    <dgm:pt modelId="{8046BAC5-E024-4331-A880-5EF40AD5DAC6}" type="sibTrans" cxnId="{5EF8DE29-AA19-43DF-8F53-2A16A009B310}">
      <dgm:prSet/>
      <dgm:spPr/>
      <dgm:t>
        <a:bodyPr/>
        <a:lstStyle/>
        <a:p>
          <a:endParaRPr lang="en-US"/>
        </a:p>
      </dgm:t>
    </dgm:pt>
    <dgm:pt modelId="{2949A4BD-549D-4744-AC6A-DF6CA94A8638}">
      <dgm:prSet phldrT="[Text]"/>
      <dgm:spPr/>
      <dgm:t>
        <a:bodyPr/>
        <a:lstStyle/>
        <a:p>
          <a:r>
            <a:rPr lang="en-US" b="1" smtClean="0">
              <a:solidFill>
                <a:schemeClr val="tx1"/>
              </a:solidFill>
              <a:latin typeface="Times New Roman" pitchFamily="18" charset="0"/>
              <a:cs typeface="Times New Roman" pitchFamily="18" charset="0"/>
            </a:rPr>
            <a:t>Hà Nội</a:t>
          </a:r>
        </a:p>
        <a:p>
          <a:r>
            <a:rPr lang="en-US" b="1" smtClean="0">
              <a:solidFill>
                <a:schemeClr val="tx1"/>
              </a:solidFill>
              <a:latin typeface="Times New Roman" pitchFamily="18" charset="0"/>
              <a:cs typeface="Times New Roman" pitchFamily="18" charset="0"/>
            </a:rPr>
            <a:t>7.588.000</a:t>
          </a:r>
          <a:endParaRPr lang="en-US" b="1">
            <a:solidFill>
              <a:schemeClr val="tx1"/>
            </a:solidFill>
            <a:latin typeface="Times New Roman" pitchFamily="18" charset="0"/>
            <a:cs typeface="Times New Roman" pitchFamily="18" charset="0"/>
          </a:endParaRPr>
        </a:p>
      </dgm:t>
    </dgm:pt>
    <dgm:pt modelId="{E4E12A1D-3572-4B90-8DF4-3F9F9417BE5D}" type="parTrans" cxnId="{D3505432-EB0E-4838-942B-0B2244D37A50}">
      <dgm:prSet/>
      <dgm:spPr/>
      <dgm:t>
        <a:bodyPr/>
        <a:lstStyle/>
        <a:p>
          <a:endParaRPr lang="en-US"/>
        </a:p>
      </dgm:t>
    </dgm:pt>
    <dgm:pt modelId="{F0513A66-7BA2-4664-85E9-D326BE97A125}" type="sibTrans" cxnId="{D3505432-EB0E-4838-942B-0B2244D37A50}">
      <dgm:prSet/>
      <dgm:spPr/>
      <dgm:t>
        <a:bodyPr/>
        <a:lstStyle/>
        <a:p>
          <a:endParaRPr lang="en-US"/>
        </a:p>
      </dgm:t>
    </dgm:pt>
    <dgm:pt modelId="{126676F5-4532-4822-AB84-E43811CBC3AB}">
      <dgm:prSet phldrT="[Text]"/>
      <dgm:spPr/>
      <dgm:t>
        <a:bodyPr/>
        <a:lstStyle/>
        <a:p>
          <a:r>
            <a:rPr lang="en-US" b="1" smtClean="0">
              <a:solidFill>
                <a:schemeClr val="tx1"/>
              </a:solidFill>
              <a:latin typeface="Times New Roman" pitchFamily="18" charset="0"/>
              <a:cs typeface="Times New Roman" pitchFamily="18" charset="0"/>
            </a:rPr>
            <a:t>Hòa Bình 808.200</a:t>
          </a:r>
          <a:endParaRPr lang="en-US" b="1">
            <a:solidFill>
              <a:schemeClr val="tx1"/>
            </a:solidFill>
            <a:latin typeface="Times New Roman" pitchFamily="18" charset="0"/>
            <a:cs typeface="Times New Roman" pitchFamily="18" charset="0"/>
          </a:endParaRPr>
        </a:p>
      </dgm:t>
    </dgm:pt>
    <dgm:pt modelId="{7ADAF25E-3920-4D2A-B8F4-FED842B64E87}" type="parTrans" cxnId="{9A098320-E81A-4FD4-804E-8BB2EF58810D}">
      <dgm:prSet/>
      <dgm:spPr/>
      <dgm:t>
        <a:bodyPr/>
        <a:lstStyle/>
        <a:p>
          <a:endParaRPr lang="en-US"/>
        </a:p>
      </dgm:t>
    </dgm:pt>
    <dgm:pt modelId="{093DA03F-0F99-4A34-8225-D0EECEB74200}" type="sibTrans" cxnId="{9A098320-E81A-4FD4-804E-8BB2EF58810D}">
      <dgm:prSet/>
      <dgm:spPr/>
      <dgm:t>
        <a:bodyPr/>
        <a:lstStyle/>
        <a:p>
          <a:endParaRPr lang="en-US"/>
        </a:p>
      </dgm:t>
    </dgm:pt>
    <dgm:pt modelId="{A5BAF692-6224-4E85-9FDC-FCA2183B4A55}">
      <dgm:prSet phldrT="[Text]"/>
      <dgm:spPr/>
      <dgm:t>
        <a:bodyPr/>
        <a:lstStyle/>
        <a:p>
          <a:r>
            <a:rPr lang="en-US" b="1" smtClean="0">
              <a:solidFill>
                <a:schemeClr val="tx1"/>
              </a:solidFill>
              <a:latin typeface="Times New Roman" pitchFamily="18" charset="0"/>
              <a:cs typeface="Times New Roman" pitchFamily="18" charset="0"/>
            </a:rPr>
            <a:t>Sơn La 1.149.000</a:t>
          </a:r>
          <a:endParaRPr lang="en-US" b="1">
            <a:solidFill>
              <a:schemeClr val="tx1"/>
            </a:solidFill>
            <a:latin typeface="Times New Roman" pitchFamily="18" charset="0"/>
            <a:cs typeface="Times New Roman" pitchFamily="18" charset="0"/>
          </a:endParaRPr>
        </a:p>
      </dgm:t>
    </dgm:pt>
    <dgm:pt modelId="{9C9BA469-CFCF-4226-B219-E42B0CDBC3ED}" type="parTrans" cxnId="{0A27CB05-B6FF-4717-B777-8396C5C6C45C}">
      <dgm:prSet/>
      <dgm:spPr/>
      <dgm:t>
        <a:bodyPr/>
        <a:lstStyle/>
        <a:p>
          <a:endParaRPr lang="en-US"/>
        </a:p>
      </dgm:t>
    </dgm:pt>
    <dgm:pt modelId="{3917DB2F-B36D-49A0-8129-D0D6D839F3EA}" type="sibTrans" cxnId="{0A27CB05-B6FF-4717-B777-8396C5C6C45C}">
      <dgm:prSet/>
      <dgm:spPr/>
      <dgm:t>
        <a:bodyPr/>
        <a:lstStyle/>
        <a:p>
          <a:endParaRPr lang="en-US"/>
        </a:p>
      </dgm:t>
    </dgm:pt>
    <dgm:pt modelId="{E19BB301-56B3-4687-9421-82EA87DFB22F}">
      <dgm:prSet/>
      <dgm:spPr/>
      <dgm:t>
        <a:bodyPr/>
        <a:lstStyle/>
        <a:p>
          <a:r>
            <a:rPr lang="en-US" b="1" smtClean="0">
              <a:solidFill>
                <a:schemeClr val="tx1"/>
              </a:solidFill>
              <a:latin typeface="Times New Roman" pitchFamily="18" charset="0"/>
              <a:cs typeface="Times New Roman" pitchFamily="18" charset="0"/>
            </a:rPr>
            <a:t>Vĩnh Phúc 1.021.000</a:t>
          </a:r>
          <a:endParaRPr lang="en-US" b="1">
            <a:solidFill>
              <a:schemeClr val="tx1"/>
            </a:solidFill>
            <a:latin typeface="Times New Roman" pitchFamily="18" charset="0"/>
            <a:cs typeface="Times New Roman" pitchFamily="18" charset="0"/>
          </a:endParaRPr>
        </a:p>
      </dgm:t>
    </dgm:pt>
    <dgm:pt modelId="{015603D1-D2A1-4719-8723-17D8B7B524C6}" type="parTrans" cxnId="{F942DFB1-E181-40EA-8D95-E83E01DAF28A}">
      <dgm:prSet/>
      <dgm:spPr/>
      <dgm:t>
        <a:bodyPr/>
        <a:lstStyle/>
        <a:p>
          <a:endParaRPr lang="en-US"/>
        </a:p>
      </dgm:t>
    </dgm:pt>
    <dgm:pt modelId="{DEFB60D5-A5D0-4F8D-B77C-B267CD9EDC57}" type="sibTrans" cxnId="{F942DFB1-E181-40EA-8D95-E83E01DAF28A}">
      <dgm:prSet/>
      <dgm:spPr/>
      <dgm:t>
        <a:bodyPr/>
        <a:lstStyle/>
        <a:p>
          <a:endParaRPr lang="en-US"/>
        </a:p>
      </dgm:t>
    </dgm:pt>
    <dgm:pt modelId="{E2041FBA-1965-495B-9948-5E61053C4F34}">
      <dgm:prSet phldrT="[Text]" custScaleX="129256" custScaleY="64914" custRadScaleRad="94734" custRadScaleInc="-51555"/>
      <dgm:spPr/>
      <dgm:t>
        <a:bodyPr/>
        <a:lstStyle/>
        <a:p>
          <a:endParaRPr lang="en-US"/>
        </a:p>
      </dgm:t>
    </dgm:pt>
    <dgm:pt modelId="{B7D6CD87-7E37-43FA-AAB9-D1119826BF1D}" type="parTrans" cxnId="{1C0179D5-4548-4127-9B3D-3A0C6DCDDC95}">
      <dgm:prSet/>
      <dgm:spPr/>
      <dgm:t>
        <a:bodyPr/>
        <a:lstStyle/>
        <a:p>
          <a:endParaRPr lang="en-US"/>
        </a:p>
      </dgm:t>
    </dgm:pt>
    <dgm:pt modelId="{41D82C0B-9C2B-409D-B14B-FE24CD29BC3E}" type="sibTrans" cxnId="{1C0179D5-4548-4127-9B3D-3A0C6DCDDC95}">
      <dgm:prSet/>
      <dgm:spPr/>
      <dgm:t>
        <a:bodyPr/>
        <a:lstStyle/>
        <a:p>
          <a:endParaRPr lang="en-US"/>
        </a:p>
      </dgm:t>
    </dgm:pt>
    <dgm:pt modelId="{BBAC20A8-3679-4753-8459-A65BACAB447A}">
      <dgm:prSet phldrT="[Text]" custScaleX="129256" custScaleY="64914" custRadScaleRad="94734" custRadScaleInc="-51555"/>
      <dgm:spPr/>
      <dgm:t>
        <a:bodyPr/>
        <a:lstStyle/>
        <a:p>
          <a:endParaRPr lang="en-US"/>
        </a:p>
      </dgm:t>
    </dgm:pt>
    <dgm:pt modelId="{34B72B91-5EFA-4705-BAE6-CBA4E3FE6817}" type="parTrans" cxnId="{12D787AA-F960-4AC3-98D3-327FF18B5FDB}">
      <dgm:prSet/>
      <dgm:spPr/>
      <dgm:t>
        <a:bodyPr/>
        <a:lstStyle/>
        <a:p>
          <a:endParaRPr lang="en-US"/>
        </a:p>
      </dgm:t>
    </dgm:pt>
    <dgm:pt modelId="{71F4D6C4-9FB3-4DE0-B773-7864566B27DB}" type="sibTrans" cxnId="{12D787AA-F960-4AC3-98D3-327FF18B5FDB}">
      <dgm:prSet/>
      <dgm:spPr/>
      <dgm:t>
        <a:bodyPr/>
        <a:lstStyle/>
        <a:p>
          <a:endParaRPr lang="en-US"/>
        </a:p>
      </dgm:t>
    </dgm:pt>
    <dgm:pt modelId="{3CA68504-4DFA-467A-B7CC-B37558CED1EC}" type="pres">
      <dgm:prSet presAssocID="{AFF55535-26A9-46B3-96A4-F385AB827966}" presName="Name0" presStyleCnt="0">
        <dgm:presLayoutVars>
          <dgm:chMax val="1"/>
          <dgm:dir/>
          <dgm:animLvl val="ctr"/>
          <dgm:resizeHandles val="exact"/>
        </dgm:presLayoutVars>
      </dgm:prSet>
      <dgm:spPr/>
      <dgm:t>
        <a:bodyPr/>
        <a:lstStyle/>
        <a:p>
          <a:endParaRPr lang="en-US"/>
        </a:p>
      </dgm:t>
    </dgm:pt>
    <dgm:pt modelId="{16D862AB-C429-4C6E-90F0-EDBFC409F138}" type="pres">
      <dgm:prSet presAssocID="{D25D2E9F-197E-493A-8137-A6E55110F6B3}" presName="centerShape" presStyleLbl="node0" presStyleIdx="0" presStyleCnt="1" custScaleX="181088" custScaleY="121883"/>
      <dgm:spPr/>
      <dgm:t>
        <a:bodyPr/>
        <a:lstStyle/>
        <a:p>
          <a:endParaRPr lang="en-US"/>
        </a:p>
      </dgm:t>
    </dgm:pt>
    <dgm:pt modelId="{4664607A-E3CA-41D9-9882-AABF81271B0C}" type="pres">
      <dgm:prSet presAssocID="{3C8C2257-AE4A-4544-81DF-28BB8FC3C2C9}" presName="parTrans" presStyleLbl="sibTrans2D1" presStyleIdx="0" presStyleCnt="5"/>
      <dgm:spPr/>
      <dgm:t>
        <a:bodyPr/>
        <a:lstStyle/>
        <a:p>
          <a:endParaRPr lang="en-US"/>
        </a:p>
      </dgm:t>
    </dgm:pt>
    <dgm:pt modelId="{380783E0-DF04-4981-97D7-CC078DE8542C}" type="pres">
      <dgm:prSet presAssocID="{3C8C2257-AE4A-4544-81DF-28BB8FC3C2C9}" presName="connectorText" presStyleLbl="sibTrans2D1" presStyleIdx="0" presStyleCnt="5"/>
      <dgm:spPr/>
      <dgm:t>
        <a:bodyPr/>
        <a:lstStyle/>
        <a:p>
          <a:endParaRPr lang="en-US"/>
        </a:p>
      </dgm:t>
    </dgm:pt>
    <dgm:pt modelId="{E6147C5B-037B-456A-90B0-C9D0D77C60F0}" type="pres">
      <dgm:prSet presAssocID="{C1397B5A-C6AE-4FBF-AE08-BB09E01C80EE}" presName="node" presStyleLbl="node1" presStyleIdx="0" presStyleCnt="5" custScaleX="129256" custScaleY="64914" custRadScaleRad="118669" custRadScaleInc="73124">
        <dgm:presLayoutVars>
          <dgm:bulletEnabled val="1"/>
        </dgm:presLayoutVars>
      </dgm:prSet>
      <dgm:spPr/>
      <dgm:t>
        <a:bodyPr/>
        <a:lstStyle/>
        <a:p>
          <a:endParaRPr lang="en-US"/>
        </a:p>
      </dgm:t>
    </dgm:pt>
    <dgm:pt modelId="{5D46769E-AF93-4FDB-8F3E-49F5106BC229}" type="pres">
      <dgm:prSet presAssocID="{015603D1-D2A1-4719-8723-17D8B7B524C6}" presName="parTrans" presStyleLbl="sibTrans2D1" presStyleIdx="1" presStyleCnt="5" custAng="21272701" custFlipHor="0" custScaleX="208451" custScaleY="108275" custLinFactX="-7756" custLinFactNeighborX="-100000" custLinFactNeighborY="-48349" custRadScaleRad="286298" custRadScaleInc="-2147483648"/>
      <dgm:spPr/>
      <dgm:t>
        <a:bodyPr/>
        <a:lstStyle/>
        <a:p>
          <a:endParaRPr lang="en-US"/>
        </a:p>
      </dgm:t>
    </dgm:pt>
    <dgm:pt modelId="{E33A7926-F6BF-40D8-AEC0-EF0DC55377A7}" type="pres">
      <dgm:prSet presAssocID="{015603D1-D2A1-4719-8723-17D8B7B524C6}" presName="connectorText" presStyleLbl="sibTrans2D1" presStyleIdx="1" presStyleCnt="5"/>
      <dgm:spPr/>
      <dgm:t>
        <a:bodyPr/>
        <a:lstStyle/>
        <a:p>
          <a:endParaRPr lang="en-US"/>
        </a:p>
      </dgm:t>
    </dgm:pt>
    <dgm:pt modelId="{93851F25-AFD3-4F37-AA03-D20A05E4FF1D}" type="pres">
      <dgm:prSet presAssocID="{E19BB301-56B3-4687-9421-82EA87DFB22F}" presName="node" presStyleLbl="node1" presStyleIdx="1" presStyleCnt="5" custScaleX="138089" custScaleY="96805" custRadScaleRad="116369" custRadScaleInc="-4623">
        <dgm:presLayoutVars>
          <dgm:bulletEnabled val="1"/>
        </dgm:presLayoutVars>
      </dgm:prSet>
      <dgm:spPr/>
      <dgm:t>
        <a:bodyPr/>
        <a:lstStyle/>
        <a:p>
          <a:endParaRPr lang="en-US"/>
        </a:p>
      </dgm:t>
    </dgm:pt>
    <dgm:pt modelId="{C1DEADCD-CD37-4E1C-B7AF-075F93A6C73F}" type="pres">
      <dgm:prSet presAssocID="{E4E12A1D-3572-4B90-8DF4-3F9F9417BE5D}" presName="parTrans" presStyleLbl="sibTrans2D1" presStyleIdx="2" presStyleCnt="5" custAng="1025617" custScaleX="179655" custLinFactNeighborX="61100" custLinFactNeighborY="-1062" custRadScaleRad="100403" custRadScaleInc="-2147483648"/>
      <dgm:spPr/>
      <dgm:t>
        <a:bodyPr/>
        <a:lstStyle/>
        <a:p>
          <a:endParaRPr lang="en-US"/>
        </a:p>
      </dgm:t>
    </dgm:pt>
    <dgm:pt modelId="{6B8B54ED-5564-4FC7-BBE8-FC27747DC61F}" type="pres">
      <dgm:prSet presAssocID="{E4E12A1D-3572-4B90-8DF4-3F9F9417BE5D}" presName="connectorText" presStyleLbl="sibTrans2D1" presStyleIdx="2" presStyleCnt="5"/>
      <dgm:spPr/>
      <dgm:t>
        <a:bodyPr/>
        <a:lstStyle/>
        <a:p>
          <a:endParaRPr lang="en-US"/>
        </a:p>
      </dgm:t>
    </dgm:pt>
    <dgm:pt modelId="{2E5068F8-04FD-4340-9443-931A4A2AED5F}" type="pres">
      <dgm:prSet presAssocID="{2949A4BD-549D-4744-AC6A-DF6CA94A8638}" presName="node" presStyleLbl="node1" presStyleIdx="2" presStyleCnt="5" custScaleX="151942" custRadScaleRad="114132" custRadScaleInc="-91313">
        <dgm:presLayoutVars>
          <dgm:bulletEnabled val="1"/>
        </dgm:presLayoutVars>
      </dgm:prSet>
      <dgm:spPr/>
      <dgm:t>
        <a:bodyPr/>
        <a:lstStyle/>
        <a:p>
          <a:endParaRPr lang="en-US"/>
        </a:p>
      </dgm:t>
    </dgm:pt>
    <dgm:pt modelId="{05BDA840-D2BE-4745-9739-FD9E9A509B32}" type="pres">
      <dgm:prSet presAssocID="{7ADAF25E-3920-4D2A-B8F4-FED842B64E87}" presName="parTrans" presStyleLbl="sibTrans2D1" presStyleIdx="3" presStyleCnt="5"/>
      <dgm:spPr/>
      <dgm:t>
        <a:bodyPr/>
        <a:lstStyle/>
        <a:p>
          <a:endParaRPr lang="en-US"/>
        </a:p>
      </dgm:t>
    </dgm:pt>
    <dgm:pt modelId="{AF6298CB-689A-4F68-8A97-0615E9C3508D}" type="pres">
      <dgm:prSet presAssocID="{7ADAF25E-3920-4D2A-B8F4-FED842B64E87}" presName="connectorText" presStyleLbl="sibTrans2D1" presStyleIdx="3" presStyleCnt="5"/>
      <dgm:spPr/>
      <dgm:t>
        <a:bodyPr/>
        <a:lstStyle/>
        <a:p>
          <a:endParaRPr lang="en-US"/>
        </a:p>
      </dgm:t>
    </dgm:pt>
    <dgm:pt modelId="{A06F984E-FA12-48A9-9884-61F7FAF52A0A}" type="pres">
      <dgm:prSet presAssocID="{126676F5-4532-4822-AB84-E43811CBC3AB}" presName="node" presStyleLbl="node1" presStyleIdx="3" presStyleCnt="5" custScaleX="148151" custRadScaleRad="103452" custRadScaleInc="7095">
        <dgm:presLayoutVars>
          <dgm:bulletEnabled val="1"/>
        </dgm:presLayoutVars>
      </dgm:prSet>
      <dgm:spPr/>
      <dgm:t>
        <a:bodyPr/>
        <a:lstStyle/>
        <a:p>
          <a:endParaRPr lang="en-US"/>
        </a:p>
      </dgm:t>
    </dgm:pt>
    <dgm:pt modelId="{08A79264-95BB-4F65-99D1-DC978E45A4DE}" type="pres">
      <dgm:prSet presAssocID="{9C9BA469-CFCF-4226-B219-E42B0CDBC3ED}" presName="parTrans" presStyleLbl="sibTrans2D1" presStyleIdx="4" presStyleCnt="5"/>
      <dgm:spPr/>
      <dgm:t>
        <a:bodyPr/>
        <a:lstStyle/>
        <a:p>
          <a:endParaRPr lang="en-US"/>
        </a:p>
      </dgm:t>
    </dgm:pt>
    <dgm:pt modelId="{63BC8E43-D30F-4097-9B1C-4DF4349695F2}" type="pres">
      <dgm:prSet presAssocID="{9C9BA469-CFCF-4226-B219-E42B0CDBC3ED}" presName="connectorText" presStyleLbl="sibTrans2D1" presStyleIdx="4" presStyleCnt="5"/>
      <dgm:spPr/>
      <dgm:t>
        <a:bodyPr/>
        <a:lstStyle/>
        <a:p>
          <a:endParaRPr lang="en-US"/>
        </a:p>
      </dgm:t>
    </dgm:pt>
    <dgm:pt modelId="{DF05F114-EA67-4654-A4E6-AFAD005BB85C}" type="pres">
      <dgm:prSet presAssocID="{A5BAF692-6224-4E85-9FDC-FCA2183B4A55}" presName="node" presStyleLbl="node1" presStyleIdx="4" presStyleCnt="5" custScaleX="136440" custScaleY="96805" custRadScaleRad="119879" custRadScaleInc="-2782">
        <dgm:presLayoutVars>
          <dgm:bulletEnabled val="1"/>
        </dgm:presLayoutVars>
      </dgm:prSet>
      <dgm:spPr/>
      <dgm:t>
        <a:bodyPr/>
        <a:lstStyle/>
        <a:p>
          <a:endParaRPr lang="en-US"/>
        </a:p>
      </dgm:t>
    </dgm:pt>
  </dgm:ptLst>
  <dgm:cxnLst>
    <dgm:cxn modelId="{01ED8E4B-D33D-4EF3-B720-2578F43483CE}" type="presOf" srcId="{015603D1-D2A1-4719-8723-17D8B7B524C6}" destId="{E33A7926-F6BF-40D8-AEC0-EF0DC55377A7}" srcOrd="1" destOrd="0" presId="urn:microsoft.com/office/officeart/2005/8/layout/radial5"/>
    <dgm:cxn modelId="{50825349-8244-418F-A2F7-2089D5DAA9DF}" type="presOf" srcId="{015603D1-D2A1-4719-8723-17D8B7B524C6}" destId="{5D46769E-AF93-4FDB-8F3E-49F5106BC229}" srcOrd="0" destOrd="0" presId="urn:microsoft.com/office/officeart/2005/8/layout/radial5"/>
    <dgm:cxn modelId="{3F80E46B-20D1-4F3D-8168-0B793D33448B}" type="presOf" srcId="{E4E12A1D-3572-4B90-8DF4-3F9F9417BE5D}" destId="{C1DEADCD-CD37-4E1C-B7AF-075F93A6C73F}" srcOrd="0" destOrd="0" presId="urn:microsoft.com/office/officeart/2005/8/layout/radial5"/>
    <dgm:cxn modelId="{B9029993-6728-49B4-9074-1FF2F10AF843}" type="presOf" srcId="{E19BB301-56B3-4687-9421-82EA87DFB22F}" destId="{93851F25-AFD3-4F37-AA03-D20A05E4FF1D}" srcOrd="0" destOrd="0" presId="urn:microsoft.com/office/officeart/2005/8/layout/radial5"/>
    <dgm:cxn modelId="{9053C48D-2C86-4BF2-A692-C966C4FB0C1D}" type="presOf" srcId="{C1397B5A-C6AE-4FBF-AE08-BB09E01C80EE}" destId="{E6147C5B-037B-456A-90B0-C9D0D77C60F0}" srcOrd="0" destOrd="0" presId="urn:microsoft.com/office/officeart/2005/8/layout/radial5"/>
    <dgm:cxn modelId="{87D7CD21-F51D-444C-B7D5-1FAAD75F7F7E}" type="presOf" srcId="{E4E12A1D-3572-4B90-8DF4-3F9F9417BE5D}" destId="{6B8B54ED-5564-4FC7-BBE8-FC27747DC61F}" srcOrd="1" destOrd="0" presId="urn:microsoft.com/office/officeart/2005/8/layout/radial5"/>
    <dgm:cxn modelId="{6B820EF2-5B6B-4B47-95E4-304EAB8F2FA3}" type="presOf" srcId="{AFF55535-26A9-46B3-96A4-F385AB827966}" destId="{3CA68504-4DFA-467A-B7CC-B37558CED1EC}" srcOrd="0" destOrd="0" presId="urn:microsoft.com/office/officeart/2005/8/layout/radial5"/>
    <dgm:cxn modelId="{4CCEF0E6-B67A-4692-8016-AE1B5F1FCB37}" type="presOf" srcId="{9C9BA469-CFCF-4226-B219-E42B0CDBC3ED}" destId="{63BC8E43-D30F-4097-9B1C-4DF4349695F2}" srcOrd="1" destOrd="0" presId="urn:microsoft.com/office/officeart/2005/8/layout/radial5"/>
    <dgm:cxn modelId="{5EF8DE29-AA19-43DF-8F53-2A16A009B310}" srcId="{D25D2E9F-197E-493A-8137-A6E55110F6B3}" destId="{C1397B5A-C6AE-4FBF-AE08-BB09E01C80EE}" srcOrd="0" destOrd="0" parTransId="{3C8C2257-AE4A-4544-81DF-28BB8FC3C2C9}" sibTransId="{8046BAC5-E024-4331-A880-5EF40AD5DAC6}"/>
    <dgm:cxn modelId="{1C0179D5-4548-4127-9B3D-3A0C6DCDDC95}" srcId="{AFF55535-26A9-46B3-96A4-F385AB827966}" destId="{E2041FBA-1965-495B-9948-5E61053C4F34}" srcOrd="1" destOrd="0" parTransId="{B7D6CD87-7E37-43FA-AAB9-D1119826BF1D}" sibTransId="{41D82C0B-9C2B-409D-B14B-FE24CD29BC3E}"/>
    <dgm:cxn modelId="{12D787AA-F960-4AC3-98D3-327FF18B5FDB}" srcId="{AFF55535-26A9-46B3-96A4-F385AB827966}" destId="{BBAC20A8-3679-4753-8459-A65BACAB447A}" srcOrd="2" destOrd="0" parTransId="{34B72B91-5EFA-4705-BAE6-CBA4E3FE6817}" sibTransId="{71F4D6C4-9FB3-4DE0-B773-7864566B27DB}"/>
    <dgm:cxn modelId="{89A83D84-F143-4E22-9BE9-53FB1C45C21E}" type="presOf" srcId="{2949A4BD-549D-4744-AC6A-DF6CA94A8638}" destId="{2E5068F8-04FD-4340-9443-931A4A2AED5F}" srcOrd="0" destOrd="0" presId="urn:microsoft.com/office/officeart/2005/8/layout/radial5"/>
    <dgm:cxn modelId="{D1D32BF4-B5BB-4732-AFDA-41B73B4B626E}" type="presOf" srcId="{7ADAF25E-3920-4D2A-B8F4-FED842B64E87}" destId="{05BDA840-D2BE-4745-9739-FD9E9A509B32}" srcOrd="0" destOrd="0" presId="urn:microsoft.com/office/officeart/2005/8/layout/radial5"/>
    <dgm:cxn modelId="{0A27CB05-B6FF-4717-B777-8396C5C6C45C}" srcId="{D25D2E9F-197E-493A-8137-A6E55110F6B3}" destId="{A5BAF692-6224-4E85-9FDC-FCA2183B4A55}" srcOrd="4" destOrd="0" parTransId="{9C9BA469-CFCF-4226-B219-E42B0CDBC3ED}" sibTransId="{3917DB2F-B36D-49A0-8129-D0D6D839F3EA}"/>
    <dgm:cxn modelId="{D3505432-EB0E-4838-942B-0B2244D37A50}" srcId="{D25D2E9F-197E-493A-8137-A6E55110F6B3}" destId="{2949A4BD-549D-4744-AC6A-DF6CA94A8638}" srcOrd="2" destOrd="0" parTransId="{E4E12A1D-3572-4B90-8DF4-3F9F9417BE5D}" sibTransId="{F0513A66-7BA2-4664-85E9-D326BE97A125}"/>
    <dgm:cxn modelId="{F942DFB1-E181-40EA-8D95-E83E01DAF28A}" srcId="{D25D2E9F-197E-493A-8137-A6E55110F6B3}" destId="{E19BB301-56B3-4687-9421-82EA87DFB22F}" srcOrd="1" destOrd="0" parTransId="{015603D1-D2A1-4719-8723-17D8B7B524C6}" sibTransId="{DEFB60D5-A5D0-4F8D-B77C-B267CD9EDC57}"/>
    <dgm:cxn modelId="{97D9347D-EE5E-4C70-84C3-173C693D46A8}" type="presOf" srcId="{A5BAF692-6224-4E85-9FDC-FCA2183B4A55}" destId="{DF05F114-EA67-4654-A4E6-AFAD005BB85C}" srcOrd="0" destOrd="0" presId="urn:microsoft.com/office/officeart/2005/8/layout/radial5"/>
    <dgm:cxn modelId="{50380B22-CDE5-470B-953A-FF466CCEC9FD}" type="presOf" srcId="{9C9BA469-CFCF-4226-B219-E42B0CDBC3ED}" destId="{08A79264-95BB-4F65-99D1-DC978E45A4DE}" srcOrd="0" destOrd="0" presId="urn:microsoft.com/office/officeart/2005/8/layout/radial5"/>
    <dgm:cxn modelId="{A3314BD2-A827-42CD-9AF1-317A6ACC7503}" type="presOf" srcId="{D25D2E9F-197E-493A-8137-A6E55110F6B3}" destId="{16D862AB-C429-4C6E-90F0-EDBFC409F138}" srcOrd="0" destOrd="0" presId="urn:microsoft.com/office/officeart/2005/8/layout/radial5"/>
    <dgm:cxn modelId="{86026255-FB04-4CF9-8831-46812C5F3079}" type="presOf" srcId="{3C8C2257-AE4A-4544-81DF-28BB8FC3C2C9}" destId="{4664607A-E3CA-41D9-9882-AABF81271B0C}" srcOrd="0" destOrd="0" presId="urn:microsoft.com/office/officeart/2005/8/layout/radial5"/>
    <dgm:cxn modelId="{B12F9865-5B50-4681-9037-6E853795F89A}" type="presOf" srcId="{7ADAF25E-3920-4D2A-B8F4-FED842B64E87}" destId="{AF6298CB-689A-4F68-8A97-0615E9C3508D}" srcOrd="1" destOrd="0" presId="urn:microsoft.com/office/officeart/2005/8/layout/radial5"/>
    <dgm:cxn modelId="{DA40B3F3-B0CD-40D2-8FF5-A5D35297D3FB}" type="presOf" srcId="{3C8C2257-AE4A-4544-81DF-28BB8FC3C2C9}" destId="{380783E0-DF04-4981-97D7-CC078DE8542C}" srcOrd="1" destOrd="0" presId="urn:microsoft.com/office/officeart/2005/8/layout/radial5"/>
    <dgm:cxn modelId="{252DAABD-CD44-4867-A92C-7E19BF28C824}" srcId="{AFF55535-26A9-46B3-96A4-F385AB827966}" destId="{D25D2E9F-197E-493A-8137-A6E55110F6B3}" srcOrd="0" destOrd="0" parTransId="{D4A191E1-B68D-4FF8-8344-FCBAB4959007}" sibTransId="{F541AF36-9A56-4881-BE71-F3FA6DD0C556}"/>
    <dgm:cxn modelId="{9A098320-E81A-4FD4-804E-8BB2EF58810D}" srcId="{D25D2E9F-197E-493A-8137-A6E55110F6B3}" destId="{126676F5-4532-4822-AB84-E43811CBC3AB}" srcOrd="3" destOrd="0" parTransId="{7ADAF25E-3920-4D2A-B8F4-FED842B64E87}" sibTransId="{093DA03F-0F99-4A34-8225-D0EECEB74200}"/>
    <dgm:cxn modelId="{68B015D0-1754-44ED-972B-02656513B76D}" type="presOf" srcId="{126676F5-4532-4822-AB84-E43811CBC3AB}" destId="{A06F984E-FA12-48A9-9884-61F7FAF52A0A}" srcOrd="0" destOrd="0" presId="urn:microsoft.com/office/officeart/2005/8/layout/radial5"/>
    <dgm:cxn modelId="{0664A886-1CEC-448C-8B9A-4A021655BA95}" type="presParOf" srcId="{3CA68504-4DFA-467A-B7CC-B37558CED1EC}" destId="{16D862AB-C429-4C6E-90F0-EDBFC409F138}" srcOrd="0" destOrd="0" presId="urn:microsoft.com/office/officeart/2005/8/layout/radial5"/>
    <dgm:cxn modelId="{A18B37FA-2FA7-48B8-8F3B-2F98A6D2B0BE}" type="presParOf" srcId="{3CA68504-4DFA-467A-B7CC-B37558CED1EC}" destId="{4664607A-E3CA-41D9-9882-AABF81271B0C}" srcOrd="1" destOrd="0" presId="urn:microsoft.com/office/officeart/2005/8/layout/radial5"/>
    <dgm:cxn modelId="{225FE29A-1C3A-41DF-97E3-DCA1E6422BA9}" type="presParOf" srcId="{4664607A-E3CA-41D9-9882-AABF81271B0C}" destId="{380783E0-DF04-4981-97D7-CC078DE8542C}" srcOrd="0" destOrd="0" presId="urn:microsoft.com/office/officeart/2005/8/layout/radial5"/>
    <dgm:cxn modelId="{8340D065-AC7B-4EA4-A1BB-8CA88A087C88}" type="presParOf" srcId="{3CA68504-4DFA-467A-B7CC-B37558CED1EC}" destId="{E6147C5B-037B-456A-90B0-C9D0D77C60F0}" srcOrd="2" destOrd="0" presId="urn:microsoft.com/office/officeart/2005/8/layout/radial5"/>
    <dgm:cxn modelId="{83C91A16-8DF9-4F50-8530-C7FE7D6F2B3B}" type="presParOf" srcId="{3CA68504-4DFA-467A-B7CC-B37558CED1EC}" destId="{5D46769E-AF93-4FDB-8F3E-49F5106BC229}" srcOrd="3" destOrd="0" presId="urn:microsoft.com/office/officeart/2005/8/layout/radial5"/>
    <dgm:cxn modelId="{91AB5F76-118C-4049-B087-0F2BA22FC447}" type="presParOf" srcId="{5D46769E-AF93-4FDB-8F3E-49F5106BC229}" destId="{E33A7926-F6BF-40D8-AEC0-EF0DC55377A7}" srcOrd="0" destOrd="0" presId="urn:microsoft.com/office/officeart/2005/8/layout/radial5"/>
    <dgm:cxn modelId="{6BCAD4A0-0DCD-4F0C-B2F7-C947CE0AE609}" type="presParOf" srcId="{3CA68504-4DFA-467A-B7CC-B37558CED1EC}" destId="{93851F25-AFD3-4F37-AA03-D20A05E4FF1D}" srcOrd="4" destOrd="0" presId="urn:microsoft.com/office/officeart/2005/8/layout/radial5"/>
    <dgm:cxn modelId="{C445E0FC-3182-4810-8537-ADF92CEDA85E}" type="presParOf" srcId="{3CA68504-4DFA-467A-B7CC-B37558CED1EC}" destId="{C1DEADCD-CD37-4E1C-B7AF-075F93A6C73F}" srcOrd="5" destOrd="0" presId="urn:microsoft.com/office/officeart/2005/8/layout/radial5"/>
    <dgm:cxn modelId="{F7591723-6635-4EA5-90F1-B4B30913A4FD}" type="presParOf" srcId="{C1DEADCD-CD37-4E1C-B7AF-075F93A6C73F}" destId="{6B8B54ED-5564-4FC7-BBE8-FC27747DC61F}" srcOrd="0" destOrd="0" presId="urn:microsoft.com/office/officeart/2005/8/layout/radial5"/>
    <dgm:cxn modelId="{B06CE6C3-E781-4909-B15D-49E9897BD931}" type="presParOf" srcId="{3CA68504-4DFA-467A-B7CC-B37558CED1EC}" destId="{2E5068F8-04FD-4340-9443-931A4A2AED5F}" srcOrd="6" destOrd="0" presId="urn:microsoft.com/office/officeart/2005/8/layout/radial5"/>
    <dgm:cxn modelId="{25698AE4-8996-4186-849E-2C2870679C6F}" type="presParOf" srcId="{3CA68504-4DFA-467A-B7CC-B37558CED1EC}" destId="{05BDA840-D2BE-4745-9739-FD9E9A509B32}" srcOrd="7" destOrd="0" presId="urn:microsoft.com/office/officeart/2005/8/layout/radial5"/>
    <dgm:cxn modelId="{2796CB6A-6A93-48C4-ABC4-5C72F4F46960}" type="presParOf" srcId="{05BDA840-D2BE-4745-9739-FD9E9A509B32}" destId="{AF6298CB-689A-4F68-8A97-0615E9C3508D}" srcOrd="0" destOrd="0" presId="urn:microsoft.com/office/officeart/2005/8/layout/radial5"/>
    <dgm:cxn modelId="{7A74970D-4A1A-4BB3-947D-ECAE5BBA0580}" type="presParOf" srcId="{3CA68504-4DFA-467A-B7CC-B37558CED1EC}" destId="{A06F984E-FA12-48A9-9884-61F7FAF52A0A}" srcOrd="8" destOrd="0" presId="urn:microsoft.com/office/officeart/2005/8/layout/radial5"/>
    <dgm:cxn modelId="{3F4BFECF-ADBD-4D74-A3DB-66E5288A0D24}" type="presParOf" srcId="{3CA68504-4DFA-467A-B7CC-B37558CED1EC}" destId="{08A79264-95BB-4F65-99D1-DC978E45A4DE}" srcOrd="9" destOrd="0" presId="urn:microsoft.com/office/officeart/2005/8/layout/radial5"/>
    <dgm:cxn modelId="{305152C3-A4A0-4FDE-9E70-D24094F9B2CD}" type="presParOf" srcId="{08A79264-95BB-4F65-99D1-DC978E45A4DE}" destId="{63BC8E43-D30F-4097-9B1C-4DF4349695F2}" srcOrd="0" destOrd="0" presId="urn:microsoft.com/office/officeart/2005/8/layout/radial5"/>
    <dgm:cxn modelId="{7F1288F7-67E9-4470-9790-E220C3DB6430}" type="presParOf" srcId="{3CA68504-4DFA-467A-B7CC-B37558CED1EC}" destId="{DF05F114-EA67-4654-A4E6-AFAD005BB85C}"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8830" cy="493316"/>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815375" y="0"/>
            <a:ext cx="2918830" cy="493316"/>
          </a:xfrm>
          <a:prstGeom prst="rect">
            <a:avLst/>
          </a:prstGeom>
        </p:spPr>
        <p:txBody>
          <a:bodyPr vert="horz" lIns="92492" tIns="46246" rIns="92492" bIns="46246" rtlCol="0"/>
          <a:lstStyle>
            <a:lvl1pPr algn="r">
              <a:defRPr sz="1200"/>
            </a:lvl1pPr>
          </a:lstStyle>
          <a:p>
            <a:fld id="{615827F9-165C-49D6-86DD-23FE94B01FA8}" type="datetimeFigureOut">
              <a:rPr lang="en-US" smtClean="0"/>
              <a:pPr/>
              <a:t>1/11/2018</a:t>
            </a:fld>
            <a:endParaRPr lang="en-US"/>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2492" tIns="46246" rIns="92492" bIns="4624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371285"/>
            <a:ext cx="2918830" cy="493316"/>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815375" y="9371285"/>
            <a:ext cx="2918830" cy="493316"/>
          </a:xfrm>
          <a:prstGeom prst="rect">
            <a:avLst/>
          </a:prstGeom>
        </p:spPr>
        <p:txBody>
          <a:bodyPr vert="horz" lIns="92492" tIns="46246" rIns="92492" bIns="46246" rtlCol="0" anchor="b"/>
          <a:lstStyle>
            <a:lvl1pPr algn="r">
              <a:defRPr sz="1200"/>
            </a:lvl1pPr>
          </a:lstStyle>
          <a:p>
            <a:fld id="{68FB5561-0017-4184-BDF3-FDF644929FEC}" type="slidenum">
              <a:rPr lang="en-US" smtClean="0"/>
              <a:pPr/>
              <a:t>‹#›</a:t>
            </a:fld>
            <a:endParaRPr lang="en-US"/>
          </a:p>
        </p:txBody>
      </p:sp>
    </p:spTree>
    <p:extLst>
      <p:ext uri="{BB962C8B-B14F-4D97-AF65-F5344CB8AC3E}">
        <p14:creationId xmlns:p14="http://schemas.microsoft.com/office/powerpoint/2010/main" val="2591483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56670530-0A51-4999-85E6-874AA1A12111}" type="slidenum">
              <a:rPr lang="en-US" smtClean="0"/>
              <a:pPr/>
              <a:t>5</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671812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A11283FE-43C5-436F-8728-6E6A13CF3126}" type="slidenum">
              <a:rPr lang="en-US" smtClean="0"/>
              <a:pPr/>
              <a:t>12</a:t>
            </a:fld>
            <a:endParaRPr lang="en-US" smtClean="0"/>
          </a:p>
        </p:txBody>
      </p:sp>
      <p:sp>
        <p:nvSpPr>
          <p:cNvPr id="46083" name="Rectangle 2"/>
          <p:cNvSpPr>
            <a:spLocks noGrp="1" noRot="1" noChangeAspect="1" noChangeArrowheads="1" noTextEdit="1"/>
          </p:cNvSpPr>
          <p:nvPr>
            <p:ph type="sldImg"/>
          </p:nvPr>
        </p:nvSpPr>
        <p:spPr>
          <a:xfrm>
            <a:off x="901700" y="739775"/>
            <a:ext cx="4932363" cy="3700463"/>
          </a:xfrm>
          <a:ln/>
        </p:spPr>
      </p:sp>
      <p:sp>
        <p:nvSpPr>
          <p:cNvPr id="46084" name="Rectangle 3"/>
          <p:cNvSpPr>
            <a:spLocks noGrp="1" noChangeArrowheads="1"/>
          </p:cNvSpPr>
          <p:nvPr>
            <p:ph type="body" idx="1"/>
          </p:nvPr>
        </p:nvSpPr>
        <p:spPr>
          <a:xfrm>
            <a:off x="675116" y="4688068"/>
            <a:ext cx="5385534" cy="4438739"/>
          </a:xfrm>
          <a:noFill/>
          <a:ln/>
        </p:spPr>
        <p:txBody>
          <a:bodyPr/>
          <a:lstStyle/>
          <a:p>
            <a:pPr eaLnBrk="1" hangingPunct="1"/>
            <a:endParaRPr lang="en-US" smtClean="0"/>
          </a:p>
        </p:txBody>
      </p:sp>
    </p:spTree>
    <p:extLst>
      <p:ext uri="{BB962C8B-B14F-4D97-AF65-F5344CB8AC3E}">
        <p14:creationId xmlns:p14="http://schemas.microsoft.com/office/powerpoint/2010/main" val="885069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DFC0D3D8-CC8C-4E2D-994E-C67E66D377A1}" type="slidenum">
              <a:rPr lang="en-US" smtClean="0"/>
              <a:pPr/>
              <a:t>21</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26588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47738AEF-6381-4BE7-B007-770E2E115C26}" type="slidenum">
              <a:rPr lang="en-US" smtClean="0"/>
              <a:pPr/>
              <a:t>23</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879928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48786E-3F21-4B94-AAB7-65BE730F72D7}"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2E93C6-3D9A-4EC9-82CC-BD74FEE2D5E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48786E-3F21-4B94-AAB7-65BE730F72D7}"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2E93C6-3D9A-4EC9-82CC-BD74FEE2D5E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48786E-3F21-4B94-AAB7-65BE730F72D7}"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2E93C6-3D9A-4EC9-82CC-BD74FEE2D5E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150938" y="214313"/>
            <a:ext cx="7793037" cy="1462087"/>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182688" y="20177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45088" y="20177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182688" y="41513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145088" y="41513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p:txBody>
          <a:bodyPr/>
          <a:lstStyle>
            <a:lvl1pPr>
              <a:defRPr/>
            </a:lvl1pPr>
          </a:lstStyle>
          <a:p>
            <a:pPr>
              <a:defRPr/>
            </a:pPr>
            <a:endParaRPr lang="en-US"/>
          </a:p>
        </p:txBody>
      </p:sp>
      <p:sp>
        <p:nvSpPr>
          <p:cNvPr id="8" name="Rectangle 12"/>
          <p:cNvSpPr>
            <a:spLocks noGrp="1" noChangeArrowheads="1"/>
          </p:cNvSpPr>
          <p:nvPr>
            <p:ph type="ftr" sz="quarter" idx="11"/>
          </p:nvPr>
        </p:nvSpPr>
        <p:spPr/>
        <p:txBody>
          <a:bodyPr/>
          <a:lstStyle>
            <a:lvl1pPr>
              <a:defRPr/>
            </a:lvl1pPr>
          </a:lstStyle>
          <a:p>
            <a:pPr>
              <a:defRPr/>
            </a:pPr>
            <a:r>
              <a:rPr lang="en-US" smtClean="0"/>
              <a:t>CAM KHE INDUSTRIAL PARK, PHU THO PROVINCE</a:t>
            </a:r>
            <a:endParaRPr lang="en-US"/>
          </a:p>
        </p:txBody>
      </p:sp>
      <p:sp>
        <p:nvSpPr>
          <p:cNvPr id="9" name="Rectangle 13"/>
          <p:cNvSpPr>
            <a:spLocks noGrp="1" noChangeArrowheads="1"/>
          </p:cNvSpPr>
          <p:nvPr>
            <p:ph type="sldNum" sz="quarter" idx="12"/>
          </p:nvPr>
        </p:nvSpPr>
        <p:spPr/>
        <p:txBody>
          <a:bodyPr/>
          <a:lstStyle>
            <a:lvl1pPr>
              <a:defRPr/>
            </a:lvl1pPr>
          </a:lstStyle>
          <a:p>
            <a:pPr>
              <a:defRPr/>
            </a:pPr>
            <a:fld id="{7EFE6FF0-89B9-45A9-8191-42E1FE49D699}"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48786E-3F21-4B94-AAB7-65BE730F72D7}"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2E93C6-3D9A-4EC9-82CC-BD74FEE2D5E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48786E-3F21-4B94-AAB7-65BE730F72D7}"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2E93C6-3D9A-4EC9-82CC-BD74FEE2D5E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48786E-3F21-4B94-AAB7-65BE730F72D7}" type="datetimeFigureOut">
              <a:rPr lang="en-US" smtClean="0"/>
              <a:pPr/>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2E93C6-3D9A-4EC9-82CC-BD74FEE2D5E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48786E-3F21-4B94-AAB7-65BE730F72D7}" type="datetimeFigureOut">
              <a:rPr lang="en-US" smtClean="0"/>
              <a:pPr/>
              <a:t>1/11/2018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2E93C6-3D9A-4EC9-82CC-BD74FEE2D5E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48786E-3F21-4B94-AAB7-65BE730F72D7}" type="datetimeFigureOut">
              <a:rPr lang="en-US" smtClean="0"/>
              <a:pPr/>
              <a:t>1/11/2018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2E93C6-3D9A-4EC9-82CC-BD74FEE2D5E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48786E-3F21-4B94-AAB7-65BE730F72D7}" type="datetimeFigureOut">
              <a:rPr lang="en-US" smtClean="0"/>
              <a:pPr/>
              <a:t>1/11/2018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2E93C6-3D9A-4EC9-82CC-BD74FEE2D5E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48786E-3F21-4B94-AAB7-65BE730F72D7}" type="datetimeFigureOut">
              <a:rPr lang="en-US" smtClean="0"/>
              <a:pPr/>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2E93C6-3D9A-4EC9-82CC-BD74FEE2D5E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48786E-3F21-4B94-AAB7-65BE730F72D7}" type="datetimeFigureOut">
              <a:rPr lang="en-US" smtClean="0"/>
              <a:pPr/>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2E93C6-3D9A-4EC9-82CC-BD74FEE2D5E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48786E-3F21-4B94-AAB7-65BE730F72D7}" type="datetimeFigureOut">
              <a:rPr lang="en-US" smtClean="0"/>
              <a:pPr/>
              <a:t>1/11/2018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2E93C6-3D9A-4EC9-82CC-BD74FEE2D5E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4.jpe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khucongnghiepcamkhe@gmail.co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4.png"/><Relationship Id="rId21" Type="http://schemas.openxmlformats.org/officeDocument/2006/relationships/image" Target="../media/image22.png"/><Relationship Id="rId34" Type="http://schemas.openxmlformats.org/officeDocument/2006/relationships/image" Target="../media/image35.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33" Type="http://schemas.openxmlformats.org/officeDocument/2006/relationships/image" Target="../media/image34.png"/><Relationship Id="rId2" Type="http://schemas.openxmlformats.org/officeDocument/2006/relationships/image" Target="../media/image3.jpe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32" Type="http://schemas.openxmlformats.org/officeDocument/2006/relationships/image" Target="../media/image33.png"/><Relationship Id="rId37" Type="http://schemas.openxmlformats.org/officeDocument/2006/relationships/image" Target="../media/image38.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jpeg"/><Relationship Id="rId28" Type="http://schemas.openxmlformats.org/officeDocument/2006/relationships/image" Target="../media/image29.png"/><Relationship Id="rId36" Type="http://schemas.openxmlformats.org/officeDocument/2006/relationships/image" Target="../media/image37.png"/><Relationship Id="rId10" Type="http://schemas.openxmlformats.org/officeDocument/2006/relationships/image" Target="../media/image11.png"/><Relationship Id="rId19" Type="http://schemas.openxmlformats.org/officeDocument/2006/relationships/image" Target="../media/image20.png"/><Relationship Id="rId31" Type="http://schemas.openxmlformats.org/officeDocument/2006/relationships/image" Target="../media/image32.pn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 Id="rId30" Type="http://schemas.openxmlformats.org/officeDocument/2006/relationships/image" Target="../media/image31.png"/><Relationship Id="rId35" Type="http://schemas.openxmlformats.org/officeDocument/2006/relationships/image" Target="../media/image3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9"/>
          <p:cNvSpPr txBox="1">
            <a:spLocks noChangeArrowheads="1"/>
          </p:cNvSpPr>
          <p:nvPr/>
        </p:nvSpPr>
        <p:spPr bwMode="auto">
          <a:xfrm>
            <a:off x="0" y="2501385"/>
            <a:ext cx="9144000" cy="3139321"/>
          </a:xfrm>
          <a:prstGeom prst="rect">
            <a:avLst/>
          </a:prstGeom>
          <a:noFill/>
          <a:ln w="9525">
            <a:noFill/>
            <a:miter lim="800000"/>
            <a:headEnd/>
            <a:tailEnd/>
          </a:ln>
        </p:spPr>
        <p:txBody>
          <a:bodyPr wrap="square">
            <a:spAutoFit/>
          </a:bodyPr>
          <a:lstStyle/>
          <a:p>
            <a:pPr algn="ctr" eaLnBrk="0" hangingPunct="0">
              <a:spcBef>
                <a:spcPct val="50000"/>
              </a:spcBef>
              <a:defRPr/>
            </a:pPr>
            <a:r>
              <a:rPr lang="en-US" sz="6600" b="1" smtClean="0">
                <a:solidFill>
                  <a:srgbClr val="00B0F0"/>
                </a:solidFill>
                <a:latin typeface="Times New Roman" pitchFamily="18" charset="0"/>
                <a:cs typeface="Times New Roman" pitchFamily="18" charset="0"/>
              </a:rPr>
              <a:t>INVESTMENT ENVIRONMENT IN VIET NAM</a:t>
            </a:r>
            <a:endParaRPr lang="en-US" sz="6600" b="1">
              <a:solidFill>
                <a:srgbClr val="00B0F0"/>
              </a:solidFill>
              <a:latin typeface="Times New Roman" pitchFamily="18" charset="0"/>
              <a:cs typeface="Times New Roman" pitchFamily="18" charset="0"/>
            </a:endParaRPr>
          </a:p>
        </p:txBody>
      </p:sp>
      <p:pic>
        <p:nvPicPr>
          <p:cNvPr id="6" name="Picture 2" descr="E:\1. Công việc\12. LOGO Đức Anh\Logo\Image\Logo-05.png"/>
          <p:cNvPicPr>
            <a:picLocks noChangeAspect="1" noChangeArrowheads="1"/>
          </p:cNvPicPr>
          <p:nvPr/>
        </p:nvPicPr>
        <p:blipFill>
          <a:blip r:embed="rId2" cstate="print"/>
          <a:srcRect/>
          <a:stretch>
            <a:fillRect/>
          </a:stretch>
        </p:blipFill>
        <p:spPr bwMode="auto">
          <a:xfrm>
            <a:off x="3032076" y="457200"/>
            <a:ext cx="2848024" cy="145415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5473" y="1066800"/>
            <a:ext cx="8922327" cy="3748719"/>
          </a:xfrm>
          <a:prstGeom prst="rect">
            <a:avLst/>
          </a:prstGeom>
          <a:noFill/>
        </p:spPr>
        <p:txBody>
          <a:bodyPr wrap="square" rtlCol="0">
            <a:spAutoFit/>
          </a:bodyPr>
          <a:lstStyle/>
          <a:p>
            <a:pPr marL="109537" indent="0">
              <a:lnSpc>
                <a:spcPct val="120000"/>
              </a:lnSpc>
              <a:buNone/>
              <a:defRPr/>
            </a:pPr>
            <a:r>
              <a:rPr lang="en-US" b="1">
                <a:solidFill>
                  <a:srgbClr val="C00000"/>
                </a:solidFill>
                <a:latin typeface="Times New Roman" pitchFamily="18" charset="0"/>
                <a:cs typeface="Times New Roman" pitchFamily="18" charset="0"/>
              </a:rPr>
              <a:t>4</a:t>
            </a:r>
            <a:r>
              <a:rPr lang="en-US" b="1" smtClean="0">
                <a:solidFill>
                  <a:srgbClr val="C00000"/>
                </a:solidFill>
                <a:latin typeface="Times New Roman" pitchFamily="18" charset="0"/>
                <a:cs typeface="Times New Roman" pitchFamily="18" charset="0"/>
              </a:rPr>
              <a:t>. </a:t>
            </a:r>
            <a:r>
              <a:rPr lang="en-US" b="1" err="1" smtClean="0">
                <a:solidFill>
                  <a:srgbClr val="C00000"/>
                </a:solidFill>
                <a:latin typeface="Times New Roman" pitchFamily="18" charset="0"/>
                <a:cs typeface="Times New Roman" pitchFamily="18" charset="0"/>
              </a:rPr>
              <a:t>Hạ</a:t>
            </a:r>
            <a:r>
              <a:rPr lang="en-US" b="1" smtClean="0">
                <a:solidFill>
                  <a:srgbClr val="C00000"/>
                </a:solidFill>
                <a:latin typeface="Times New Roman" pitchFamily="18" charset="0"/>
                <a:cs typeface="Times New Roman" pitchFamily="18" charset="0"/>
              </a:rPr>
              <a:t> </a:t>
            </a:r>
            <a:r>
              <a:rPr lang="en-US" b="1" err="1" smtClean="0">
                <a:solidFill>
                  <a:srgbClr val="C00000"/>
                </a:solidFill>
                <a:latin typeface="Times New Roman" pitchFamily="18" charset="0"/>
                <a:cs typeface="Times New Roman" pitchFamily="18" charset="0"/>
              </a:rPr>
              <a:t>tầng</a:t>
            </a:r>
            <a:r>
              <a:rPr lang="en-US" b="1" smtClean="0">
                <a:solidFill>
                  <a:srgbClr val="C00000"/>
                </a:solidFill>
                <a:latin typeface="Times New Roman" pitchFamily="18" charset="0"/>
                <a:cs typeface="Times New Roman" pitchFamily="18" charset="0"/>
              </a:rPr>
              <a:t> </a:t>
            </a:r>
            <a:r>
              <a:rPr lang="en-US" b="1" err="1" smtClean="0">
                <a:solidFill>
                  <a:srgbClr val="C00000"/>
                </a:solidFill>
                <a:latin typeface="Times New Roman" pitchFamily="18" charset="0"/>
                <a:cs typeface="Times New Roman" pitchFamily="18" charset="0"/>
              </a:rPr>
              <a:t>kỹ</a:t>
            </a:r>
            <a:r>
              <a:rPr lang="en-US" b="1" smtClean="0">
                <a:solidFill>
                  <a:srgbClr val="C00000"/>
                </a:solidFill>
                <a:latin typeface="Times New Roman" pitchFamily="18" charset="0"/>
                <a:cs typeface="Times New Roman" pitchFamily="18" charset="0"/>
              </a:rPr>
              <a:t> </a:t>
            </a:r>
            <a:r>
              <a:rPr lang="en-US" b="1" err="1" smtClean="0">
                <a:solidFill>
                  <a:srgbClr val="C00000"/>
                </a:solidFill>
                <a:latin typeface="Times New Roman" pitchFamily="18" charset="0"/>
                <a:cs typeface="Times New Roman" pitchFamily="18" charset="0"/>
              </a:rPr>
              <a:t>thuật</a:t>
            </a:r>
            <a:endParaRPr lang="en-US" b="1">
              <a:solidFill>
                <a:srgbClr val="C00000"/>
              </a:solidFill>
              <a:latin typeface="Times New Roman" pitchFamily="18" charset="0"/>
              <a:cs typeface="Times New Roman" pitchFamily="18" charset="0"/>
            </a:endParaRPr>
          </a:p>
          <a:p>
            <a:pPr marL="109537" indent="0" algn="just">
              <a:lnSpc>
                <a:spcPct val="120000"/>
              </a:lnSpc>
              <a:buNone/>
              <a:defRPr/>
            </a:pPr>
            <a:r>
              <a:rPr lang="en-US" b="1" smtClean="0">
                <a:solidFill>
                  <a:srgbClr val="00B050"/>
                </a:solidFill>
                <a:latin typeface="Times New Roman" pitchFamily="18" charset="0"/>
                <a:cs typeface="Times New Roman" pitchFamily="18" charset="0"/>
              </a:rPr>
              <a:t>	</a:t>
            </a:r>
            <a:r>
              <a:rPr lang="vi-VN" smtClean="0">
                <a:latin typeface="Times New Roman" pitchFamily="18" charset="0"/>
                <a:cs typeface="Times New Roman" pitchFamily="18" charset="0"/>
              </a:rPr>
              <a:t>Hệ thống điện:</a:t>
            </a:r>
            <a:r>
              <a:rPr lang="en-US" smtClean="0">
                <a:latin typeface="Times New Roman" pitchFamily="18" charset="0"/>
                <a:cs typeface="Times New Roman" pitchFamily="18" charset="0"/>
              </a:rPr>
              <a:t> </a:t>
            </a:r>
            <a:r>
              <a:rPr lang="vi-VN" smtClean="0">
                <a:latin typeface="Times New Roman" pitchFamily="18" charset="0"/>
                <a:cs typeface="Times New Roman" pitchFamily="18" charset="0"/>
              </a:rPr>
              <a:t>Phú Thọ có đường điện quốc gia 500KV, 220KV, 110KV đi qua tỉnh (Từ nguồn thủy điện Thác Bà, Hòa Bình, Sơn La). Hệ thống điện ở Phú Thọ rất ổn định đảm bảo cung cấp đủ điện cho mọi nhu cầu sản xuất và sinh hoạt</a:t>
            </a:r>
            <a:r>
              <a:rPr lang="en-US" smtClean="0">
                <a:latin typeface="Times New Roman" pitchFamily="18" charset="0"/>
                <a:cs typeface="Times New Roman" pitchFamily="18" charset="0"/>
              </a:rPr>
              <a:t>,</a:t>
            </a:r>
            <a:r>
              <a:rPr lang="vi-VN" smtClean="0">
                <a:latin typeface="Times New Roman" pitchFamily="18" charset="0"/>
                <a:cs typeface="Times New Roman" pitchFamily="18" charset="0"/>
              </a:rPr>
              <a:t> </a:t>
            </a:r>
            <a:r>
              <a:rPr lang="vi-VN">
                <a:latin typeface="Times New Roman" pitchFamily="18" charset="0"/>
                <a:cs typeface="Times New Roman" pitchFamily="18" charset="0"/>
              </a:rPr>
              <a:t>đảm bảo cung cấp đủ điện đến chân hàng rào các Khu công nghiệp</a:t>
            </a:r>
            <a:r>
              <a:rPr lang="vi-VN" smtClean="0">
                <a:latin typeface="Times New Roman" pitchFamily="18" charset="0"/>
                <a:cs typeface="Times New Roman" pitchFamily="18" charset="0"/>
              </a:rPr>
              <a:t>.</a:t>
            </a:r>
            <a:endParaRPr lang="en-US" smtClean="0">
              <a:latin typeface="Times New Roman" pitchFamily="18" charset="0"/>
              <a:cs typeface="Times New Roman" pitchFamily="18" charset="0"/>
            </a:endParaRPr>
          </a:p>
          <a:p>
            <a:pPr marL="109537" indent="0" algn="just">
              <a:lnSpc>
                <a:spcPct val="120000"/>
              </a:lnSpc>
              <a:buNone/>
              <a:defRPr/>
            </a:pPr>
            <a:r>
              <a:rPr lang="en-US">
                <a:latin typeface="Times New Roman" pitchFamily="18" charset="0"/>
                <a:cs typeface="Times New Roman" pitchFamily="18" charset="0"/>
              </a:rPr>
              <a:t>	</a:t>
            </a:r>
            <a:r>
              <a:rPr lang="vi-VN" smtClean="0">
                <a:latin typeface="Times New Roman" pitchFamily="18" charset="0"/>
                <a:cs typeface="Times New Roman" pitchFamily="18" charset="0"/>
              </a:rPr>
              <a:t>Hệ thống thông tin liên lạc: Hiện tại trên địa bàn tỉnh tất cả các dịch vụ bưu chính viễn thông với chất lượng cao đã được hòa mạng bưu chính viễn thông quốc gia, đảm bảo liên lạc thông suốt trên toàn quốc</a:t>
            </a:r>
            <a:r>
              <a:rPr lang="en-US" smtClean="0">
                <a:latin typeface="Times New Roman" pitchFamily="18" charset="0"/>
                <a:cs typeface="Times New Roman" pitchFamily="18" charset="0"/>
              </a:rPr>
              <a:t>.</a:t>
            </a:r>
          </a:p>
          <a:p>
            <a:pPr marL="109537" indent="0" algn="just">
              <a:lnSpc>
                <a:spcPct val="120000"/>
              </a:lnSpc>
              <a:buNone/>
              <a:defRPr/>
            </a:pPr>
            <a:r>
              <a:rPr lang="en-US" smtClean="0">
                <a:latin typeface="Times New Roman" pitchFamily="18" charset="0"/>
                <a:cs typeface="Times New Roman" pitchFamily="18" charset="0"/>
              </a:rPr>
              <a:t>	</a:t>
            </a:r>
            <a:r>
              <a:rPr lang="vi-VN" smtClean="0">
                <a:latin typeface="Times New Roman" pitchFamily="18" charset="0"/>
                <a:cs typeface="Times New Roman" pitchFamily="18" charset="0"/>
              </a:rPr>
              <a:t>Ngoài </a:t>
            </a:r>
            <a:r>
              <a:rPr lang="vi-VN">
                <a:latin typeface="Times New Roman" pitchFamily="18" charset="0"/>
                <a:cs typeface="Times New Roman" pitchFamily="18" charset="0"/>
              </a:rPr>
              <a:t>những thuận lợi về vị trí địa lý và hạ tầng, </a:t>
            </a:r>
            <a:r>
              <a:rPr lang="en-US" smtClean="0">
                <a:latin typeface="Times New Roman" pitchFamily="18" charset="0"/>
                <a:cs typeface="Times New Roman" pitchFamily="18" charset="0"/>
              </a:rPr>
              <a:t>Phú Thọ</a:t>
            </a:r>
            <a:r>
              <a:rPr lang="vi-VN" smtClean="0">
                <a:latin typeface="Times New Roman" pitchFamily="18" charset="0"/>
                <a:cs typeface="Times New Roman" pitchFamily="18" charset="0"/>
              </a:rPr>
              <a:t> </a:t>
            </a:r>
            <a:r>
              <a:rPr lang="vi-VN">
                <a:latin typeface="Times New Roman" pitchFamily="18" charset="0"/>
                <a:cs typeface="Times New Roman" pitchFamily="18" charset="0"/>
              </a:rPr>
              <a:t>còn có nhiều tiềm năng về đất đai, tài nguyên, nguồn lao </a:t>
            </a:r>
            <a:r>
              <a:rPr lang="vi-VN" smtClean="0">
                <a:latin typeface="Times New Roman" pitchFamily="18" charset="0"/>
                <a:cs typeface="Times New Roman" pitchFamily="18" charset="0"/>
              </a:rPr>
              <a:t>động</a:t>
            </a:r>
            <a:r>
              <a:rPr lang="en-US" smtClean="0">
                <a:latin typeface="Times New Roman" pitchFamily="18" charset="0"/>
                <a:cs typeface="Times New Roman" pitchFamily="18" charset="0"/>
              </a:rPr>
              <a:t> </a:t>
            </a:r>
            <a:r>
              <a:rPr lang="vi-VN" smtClean="0">
                <a:latin typeface="Times New Roman" pitchFamily="18" charset="0"/>
                <a:cs typeface="Times New Roman" pitchFamily="18" charset="0"/>
              </a:rPr>
              <a:t>đó </a:t>
            </a:r>
            <a:r>
              <a:rPr lang="vi-VN">
                <a:latin typeface="Times New Roman" pitchFamily="18" charset="0"/>
                <a:cs typeface="Times New Roman" pitchFamily="18" charset="0"/>
              </a:rPr>
              <a:t>là những tiền đề cơ bản </a:t>
            </a:r>
            <a:r>
              <a:rPr lang="en-US" err="1" smtClean="0">
                <a:latin typeface="Times New Roman" pitchFamily="18" charset="0"/>
                <a:cs typeface="Times New Roman" pitchFamily="18" charset="0"/>
              </a:rPr>
              <a:t>thuận</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lợi</a:t>
            </a:r>
            <a:r>
              <a:rPr lang="en-US" smtClean="0">
                <a:latin typeface="Times New Roman" pitchFamily="18" charset="0"/>
                <a:cs typeface="Times New Roman" pitchFamily="18" charset="0"/>
              </a:rPr>
              <a:t> </a:t>
            </a:r>
            <a:r>
              <a:rPr lang="vi-VN" smtClean="0">
                <a:latin typeface="Times New Roman" pitchFamily="18" charset="0"/>
                <a:cs typeface="Times New Roman" pitchFamily="18" charset="0"/>
              </a:rPr>
              <a:t>để </a:t>
            </a:r>
            <a:r>
              <a:rPr lang="vi-VN">
                <a:latin typeface="Times New Roman" pitchFamily="18" charset="0"/>
                <a:cs typeface="Times New Roman" pitchFamily="18" charset="0"/>
              </a:rPr>
              <a:t>phát triển </a:t>
            </a:r>
            <a:r>
              <a:rPr lang="en-US" err="1" smtClean="0">
                <a:latin typeface="Times New Roman" pitchFamily="18" charset="0"/>
                <a:cs typeface="Times New Roman" pitchFamily="18" charset="0"/>
              </a:rPr>
              <a:t>ngành</a:t>
            </a:r>
            <a:r>
              <a:rPr lang="en-US" smtClean="0">
                <a:latin typeface="Times New Roman" pitchFamily="18" charset="0"/>
                <a:cs typeface="Times New Roman" pitchFamily="18" charset="0"/>
              </a:rPr>
              <a:t> </a:t>
            </a:r>
            <a:r>
              <a:rPr lang="vi-VN" smtClean="0">
                <a:latin typeface="Times New Roman" pitchFamily="18" charset="0"/>
                <a:cs typeface="Times New Roman" pitchFamily="18" charset="0"/>
              </a:rPr>
              <a:t>công </a:t>
            </a:r>
            <a:r>
              <a:rPr lang="vi-VN">
                <a:latin typeface="Times New Roman" pitchFamily="18" charset="0"/>
                <a:cs typeface="Times New Roman" pitchFamily="18" charset="0"/>
              </a:rPr>
              <a:t>nghiệp.</a:t>
            </a:r>
            <a:endParaRPr lang="en-US">
              <a:latin typeface="Times New Roman" pitchFamily="18" charset="0"/>
              <a:cs typeface="Times New Roman" pitchFamily="18" charset="0"/>
            </a:endParaRPr>
          </a:p>
        </p:txBody>
      </p:sp>
      <p:sp>
        <p:nvSpPr>
          <p:cNvPr id="6" name="TextBox 5"/>
          <p:cNvSpPr txBox="1"/>
          <p:nvPr/>
        </p:nvSpPr>
        <p:spPr>
          <a:xfrm>
            <a:off x="-76200" y="361890"/>
            <a:ext cx="9144000" cy="400110"/>
          </a:xfrm>
          <a:prstGeom prst="rect">
            <a:avLst/>
          </a:prstGeom>
          <a:noFill/>
        </p:spPr>
        <p:txBody>
          <a:bodyPr wrap="square" rtlCol="0">
            <a:spAutoFit/>
          </a:bodyPr>
          <a:lstStyle/>
          <a:p>
            <a:pPr algn="ctr"/>
            <a:r>
              <a:rPr lang="en-US" sz="2000" b="1">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TỔNG QUAN VỀ ĐIỀU KIỆN </a:t>
            </a:r>
            <a:r>
              <a:rPr lang="en-US" sz="2000" b="1" smtClean="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ĐẦU TƯ PHÁT </a:t>
            </a:r>
            <a:r>
              <a:rPr lang="en-US" sz="2000" b="1">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TRIỂN </a:t>
            </a:r>
            <a:r>
              <a:rPr lang="en-US" sz="2000" b="1" smtClean="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TẠI PHÚ THỌ</a:t>
            </a:r>
            <a:endParaRPr lang="en-US" sz="2000" b="1">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endParaRPr>
          </a:p>
        </p:txBody>
      </p:sp>
      <p:sp>
        <p:nvSpPr>
          <p:cNvPr id="7" name="Footer Placeholder 17"/>
          <p:cNvSpPr>
            <a:spLocks noGrp="1"/>
          </p:cNvSpPr>
          <p:nvPr>
            <p:ph type="ftr" sz="quarter" idx="11"/>
          </p:nvPr>
        </p:nvSpPr>
        <p:spPr>
          <a:xfrm>
            <a:off x="3276600" y="6477000"/>
            <a:ext cx="5791200" cy="365125"/>
          </a:xfrm>
        </p:spPr>
        <p:txBody>
          <a:bodyPr/>
          <a:lstStyle/>
          <a:p>
            <a:pPr algn="r">
              <a:defRPr/>
            </a:pPr>
            <a:r>
              <a:rPr lang="en-US" smtClean="0">
                <a:solidFill>
                  <a:srgbClr val="00B050"/>
                </a:solidFill>
                <a:latin typeface="Times New Roman" pitchFamily="18" charset="0"/>
                <a:cs typeface="Times New Roman" pitchFamily="18" charset="0"/>
              </a:rPr>
              <a:t>CAM KHE INDUSTRIAL ZONE, PHU THO PROVINCE</a:t>
            </a:r>
            <a:endParaRPr lang="en-US">
              <a:solidFill>
                <a:srgbClr val="00B050"/>
              </a:solidFill>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361890"/>
            <a:ext cx="9144000" cy="400110"/>
          </a:xfrm>
          <a:prstGeom prst="rect">
            <a:avLst/>
          </a:prstGeom>
          <a:noFill/>
        </p:spPr>
        <p:txBody>
          <a:bodyPr wrap="square" rtlCol="0">
            <a:spAutoFit/>
          </a:bodyPr>
          <a:lstStyle/>
          <a:p>
            <a:pPr algn="ctr"/>
            <a:r>
              <a:rPr lang="en-US" sz="2000" b="1">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TỔNG QUAN VỀ ĐIỀU KIỆN </a:t>
            </a:r>
            <a:r>
              <a:rPr lang="en-US" sz="2000" b="1" smtClean="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ĐẦU TƯ PHÁT </a:t>
            </a:r>
            <a:r>
              <a:rPr lang="en-US" sz="2000" b="1">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TRIỂN </a:t>
            </a:r>
            <a:r>
              <a:rPr lang="en-US" sz="2000" b="1" smtClean="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TẠI PHÚ THỌ</a:t>
            </a:r>
            <a:endParaRPr lang="en-US" sz="2000" b="1">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endParaRPr>
          </a:p>
        </p:txBody>
      </p:sp>
      <p:sp>
        <p:nvSpPr>
          <p:cNvPr id="5" name="TextBox 4"/>
          <p:cNvSpPr txBox="1"/>
          <p:nvPr/>
        </p:nvSpPr>
        <p:spPr>
          <a:xfrm>
            <a:off x="221673" y="1358171"/>
            <a:ext cx="8769927" cy="2854628"/>
          </a:xfrm>
          <a:prstGeom prst="rect">
            <a:avLst/>
          </a:prstGeom>
          <a:noFill/>
        </p:spPr>
        <p:txBody>
          <a:bodyPr wrap="square" rtlCol="0">
            <a:spAutoFit/>
          </a:bodyPr>
          <a:lstStyle/>
          <a:p>
            <a:pPr marL="109537" indent="0">
              <a:lnSpc>
                <a:spcPct val="80000"/>
              </a:lnSpc>
              <a:buFont typeface="Wingdings 2"/>
              <a:buNone/>
              <a:defRPr/>
            </a:pPr>
            <a:r>
              <a:rPr lang="en-US" sz="2000" b="1" smtClean="0">
                <a:solidFill>
                  <a:srgbClr val="C00000"/>
                </a:solidFill>
                <a:latin typeface="Times New Roman" pitchFamily="18" charset="0"/>
                <a:cs typeface="Times New Roman" pitchFamily="18" charset="0"/>
              </a:rPr>
              <a:t>5. </a:t>
            </a:r>
            <a:r>
              <a:rPr lang="en-US" sz="2000" b="1" err="1">
                <a:solidFill>
                  <a:srgbClr val="C00000"/>
                </a:solidFill>
                <a:latin typeface="Times New Roman" pitchFamily="18" charset="0"/>
                <a:cs typeface="Times New Roman" pitchFamily="18" charset="0"/>
              </a:rPr>
              <a:t>Chủ</a:t>
            </a:r>
            <a:r>
              <a:rPr lang="en-US" sz="2000" b="1">
                <a:solidFill>
                  <a:srgbClr val="C00000"/>
                </a:solidFill>
                <a:latin typeface="Times New Roman" pitchFamily="18" charset="0"/>
                <a:cs typeface="Times New Roman" pitchFamily="18" charset="0"/>
              </a:rPr>
              <a:t> </a:t>
            </a:r>
            <a:r>
              <a:rPr lang="en-US" sz="2000" b="1" err="1">
                <a:solidFill>
                  <a:srgbClr val="C00000"/>
                </a:solidFill>
                <a:latin typeface="Times New Roman" pitchFamily="18" charset="0"/>
                <a:cs typeface="Times New Roman" pitchFamily="18" charset="0"/>
              </a:rPr>
              <a:t>trương</a:t>
            </a:r>
            <a:r>
              <a:rPr lang="en-US" sz="2000" b="1">
                <a:solidFill>
                  <a:srgbClr val="C00000"/>
                </a:solidFill>
                <a:latin typeface="Times New Roman" pitchFamily="18" charset="0"/>
                <a:cs typeface="Times New Roman" pitchFamily="18" charset="0"/>
              </a:rPr>
              <a:t> </a:t>
            </a:r>
            <a:r>
              <a:rPr lang="en-US" sz="2000" b="1" err="1">
                <a:solidFill>
                  <a:srgbClr val="C00000"/>
                </a:solidFill>
                <a:latin typeface="Times New Roman" pitchFamily="18" charset="0"/>
                <a:cs typeface="Times New Roman" pitchFamily="18" charset="0"/>
              </a:rPr>
              <a:t>của</a:t>
            </a:r>
            <a:r>
              <a:rPr lang="en-US" sz="2000" b="1">
                <a:solidFill>
                  <a:srgbClr val="C00000"/>
                </a:solidFill>
                <a:latin typeface="Times New Roman" pitchFamily="18" charset="0"/>
                <a:cs typeface="Times New Roman" pitchFamily="18" charset="0"/>
              </a:rPr>
              <a:t> </a:t>
            </a:r>
            <a:r>
              <a:rPr lang="en-US" sz="2000" b="1" err="1">
                <a:solidFill>
                  <a:srgbClr val="C00000"/>
                </a:solidFill>
                <a:latin typeface="Times New Roman" pitchFamily="18" charset="0"/>
                <a:cs typeface="Times New Roman" pitchFamily="18" charset="0"/>
              </a:rPr>
              <a:t>địa</a:t>
            </a:r>
            <a:r>
              <a:rPr lang="en-US" sz="2000" b="1">
                <a:solidFill>
                  <a:srgbClr val="C00000"/>
                </a:solidFill>
                <a:latin typeface="Times New Roman" pitchFamily="18" charset="0"/>
                <a:cs typeface="Times New Roman" pitchFamily="18" charset="0"/>
              </a:rPr>
              <a:t> </a:t>
            </a:r>
            <a:r>
              <a:rPr lang="en-US" sz="2000" b="1" err="1" smtClean="0">
                <a:solidFill>
                  <a:srgbClr val="C00000"/>
                </a:solidFill>
                <a:latin typeface="Times New Roman" pitchFamily="18" charset="0"/>
                <a:cs typeface="Times New Roman" pitchFamily="18" charset="0"/>
              </a:rPr>
              <a:t>phương</a:t>
            </a:r>
            <a:r>
              <a:rPr lang="en-US" sz="2000" b="1" smtClean="0">
                <a:solidFill>
                  <a:srgbClr val="C00000"/>
                </a:solidFill>
                <a:latin typeface="Times New Roman" pitchFamily="18" charset="0"/>
                <a:cs typeface="Times New Roman" pitchFamily="18" charset="0"/>
              </a:rPr>
              <a:t>:</a:t>
            </a:r>
          </a:p>
          <a:p>
            <a:pPr algn="just">
              <a:lnSpc>
                <a:spcPct val="150000"/>
              </a:lnSpc>
              <a:defRPr/>
            </a:pPr>
            <a:endParaRPr lang="en-US" sz="100" smtClean="0">
              <a:latin typeface="Times New Roman" pitchFamily="18" charset="0"/>
            </a:endParaRPr>
          </a:p>
          <a:p>
            <a:pPr algn="just">
              <a:lnSpc>
                <a:spcPct val="150000"/>
              </a:lnSpc>
              <a:defRPr/>
            </a:pPr>
            <a:r>
              <a:rPr lang="en-US" smtClean="0">
                <a:latin typeface="Times New Roman" pitchFamily="18" charset="0"/>
              </a:rPr>
              <a:t>	</a:t>
            </a:r>
            <a:r>
              <a:rPr lang="vi-VN" smtClean="0">
                <a:latin typeface="Times New Roman" pitchFamily="18" charset="0"/>
              </a:rPr>
              <a:t>Phát </a:t>
            </a:r>
            <a:r>
              <a:rPr lang="vi-VN">
                <a:latin typeface="Times New Roman" pitchFamily="18" charset="0"/>
              </a:rPr>
              <a:t>triển công nghiệp bền vững, đặc biệt cần tập trung duy trì, ổn định sản xuất các sản phẩm công nghiệp chủ lực. Quản lý, khai thác hợp lý, phát huy hiệu quả các khu công nghiệp hiện có; đầu tư xây dựng các khu công nghiệp mới; nâng cao quy mô, chất lượng thu hút đầu tư; khuyến khích các dự án công nghệ cao, công nghệ sạch, sản phẩm mới có giá trị cao; nân</a:t>
            </a:r>
            <a:r>
              <a:rPr lang="en-US">
                <a:latin typeface="Times New Roman" pitchFamily="18" charset="0"/>
              </a:rPr>
              <a:t>g </a:t>
            </a:r>
            <a:r>
              <a:rPr lang="vi-VN">
                <a:latin typeface="Times New Roman" pitchFamily="18" charset="0"/>
              </a:rPr>
              <a:t>cao chất lượng và </a:t>
            </a:r>
            <a:r>
              <a:rPr lang="en-US" err="1">
                <a:latin typeface="Times New Roman" pitchFamily="18" charset="0"/>
              </a:rPr>
              <a:t>khả</a:t>
            </a:r>
            <a:r>
              <a:rPr lang="en-US">
                <a:latin typeface="Times New Roman" pitchFamily="18" charset="0"/>
              </a:rPr>
              <a:t> </a:t>
            </a:r>
            <a:r>
              <a:rPr lang="en-US" err="1">
                <a:latin typeface="Times New Roman" pitchFamily="18" charset="0"/>
              </a:rPr>
              <a:t>năng</a:t>
            </a:r>
            <a:r>
              <a:rPr lang="en-US">
                <a:latin typeface="Times New Roman" pitchFamily="18" charset="0"/>
              </a:rPr>
              <a:t> </a:t>
            </a:r>
            <a:r>
              <a:rPr lang="en-US" err="1">
                <a:latin typeface="Times New Roman" pitchFamily="18" charset="0"/>
              </a:rPr>
              <a:t>cạnh</a:t>
            </a:r>
            <a:r>
              <a:rPr lang="en-US">
                <a:latin typeface="Times New Roman" pitchFamily="18" charset="0"/>
              </a:rPr>
              <a:t> </a:t>
            </a:r>
            <a:r>
              <a:rPr lang="en-US" err="1">
                <a:latin typeface="Times New Roman" pitchFamily="18" charset="0"/>
              </a:rPr>
              <a:t>tranh</a:t>
            </a:r>
            <a:r>
              <a:rPr lang="en-US">
                <a:latin typeface="Times New Roman" pitchFamily="18" charset="0"/>
              </a:rPr>
              <a:t> </a:t>
            </a:r>
            <a:r>
              <a:rPr lang="en-US" err="1">
                <a:latin typeface="Times New Roman" pitchFamily="18" charset="0"/>
              </a:rPr>
              <a:t>của</a:t>
            </a:r>
            <a:r>
              <a:rPr lang="en-US">
                <a:latin typeface="Times New Roman" pitchFamily="18" charset="0"/>
              </a:rPr>
              <a:t> </a:t>
            </a:r>
            <a:r>
              <a:rPr lang="en-US" err="1">
                <a:latin typeface="Times New Roman" pitchFamily="18" charset="0"/>
              </a:rPr>
              <a:t>nền</a:t>
            </a:r>
            <a:r>
              <a:rPr lang="en-US">
                <a:latin typeface="Times New Roman" pitchFamily="18" charset="0"/>
              </a:rPr>
              <a:t> </a:t>
            </a:r>
            <a:r>
              <a:rPr lang="en-US" err="1">
                <a:latin typeface="Times New Roman" pitchFamily="18" charset="0"/>
              </a:rPr>
              <a:t>kinh</a:t>
            </a:r>
            <a:r>
              <a:rPr lang="en-US">
                <a:latin typeface="Times New Roman" pitchFamily="18" charset="0"/>
              </a:rPr>
              <a:t> </a:t>
            </a:r>
            <a:r>
              <a:rPr lang="en-US" err="1">
                <a:latin typeface="Times New Roman" pitchFamily="18" charset="0"/>
              </a:rPr>
              <a:t>tế</a:t>
            </a:r>
            <a:r>
              <a:rPr lang="en-US">
                <a:latin typeface="Times New Roman" pitchFamily="18" charset="0"/>
              </a:rPr>
              <a:t> </a:t>
            </a:r>
            <a:r>
              <a:rPr lang="en-US" err="1">
                <a:latin typeface="Times New Roman" pitchFamily="18" charset="0"/>
              </a:rPr>
              <a:t>doanh</a:t>
            </a:r>
            <a:r>
              <a:rPr lang="en-US">
                <a:latin typeface="Times New Roman" pitchFamily="18" charset="0"/>
              </a:rPr>
              <a:t> </a:t>
            </a:r>
            <a:r>
              <a:rPr lang="en-US" err="1">
                <a:latin typeface="Times New Roman" pitchFamily="18" charset="0"/>
              </a:rPr>
              <a:t>nghiệp</a:t>
            </a:r>
            <a:r>
              <a:rPr lang="en-US">
                <a:latin typeface="Times New Roman" pitchFamily="18" charset="0"/>
              </a:rPr>
              <a:t> </a:t>
            </a:r>
            <a:r>
              <a:rPr lang="en-US" err="1">
                <a:latin typeface="Times New Roman" pitchFamily="18" charset="0"/>
              </a:rPr>
              <a:t>và</a:t>
            </a:r>
            <a:r>
              <a:rPr lang="en-US">
                <a:latin typeface="Times New Roman" pitchFamily="18" charset="0"/>
              </a:rPr>
              <a:t> </a:t>
            </a:r>
            <a:r>
              <a:rPr lang="en-US" err="1">
                <a:latin typeface="Times New Roman" pitchFamily="18" charset="0"/>
              </a:rPr>
              <a:t>sản</a:t>
            </a:r>
            <a:r>
              <a:rPr lang="en-US">
                <a:latin typeface="Times New Roman" pitchFamily="18" charset="0"/>
              </a:rPr>
              <a:t> </a:t>
            </a:r>
            <a:r>
              <a:rPr lang="en-US" err="1">
                <a:latin typeface="Times New Roman" pitchFamily="18" charset="0"/>
              </a:rPr>
              <a:t>phẩm</a:t>
            </a:r>
            <a:r>
              <a:rPr lang="en-US" smtClean="0">
                <a:latin typeface="Times New Roman" pitchFamily="18" charset="0"/>
              </a:rPr>
              <a:t>.</a:t>
            </a:r>
            <a:endParaRPr lang="en-US">
              <a:latin typeface="Times New Roman" pitchFamily="18" charset="0"/>
              <a:cs typeface="Times New Roman" pitchFamily="18" charset="0"/>
            </a:endParaRPr>
          </a:p>
        </p:txBody>
      </p:sp>
      <p:sp>
        <p:nvSpPr>
          <p:cNvPr id="8" name="Footer Placeholder 17"/>
          <p:cNvSpPr>
            <a:spLocks noGrp="1"/>
          </p:cNvSpPr>
          <p:nvPr>
            <p:ph type="ftr" sz="quarter" idx="11"/>
          </p:nvPr>
        </p:nvSpPr>
        <p:spPr>
          <a:xfrm>
            <a:off x="3276600" y="6477000"/>
            <a:ext cx="5791200" cy="365125"/>
          </a:xfrm>
        </p:spPr>
        <p:txBody>
          <a:bodyPr/>
          <a:lstStyle/>
          <a:p>
            <a:pPr algn="r">
              <a:defRPr/>
            </a:pPr>
            <a:r>
              <a:rPr lang="en-US" smtClean="0">
                <a:solidFill>
                  <a:srgbClr val="00B050"/>
                </a:solidFill>
                <a:latin typeface="Times New Roman" pitchFamily="18" charset="0"/>
                <a:cs typeface="Times New Roman" pitchFamily="18" charset="0"/>
              </a:rPr>
              <a:t>CAM KHE INDUSTRIAL ZONE, PHU THO PROVINCE</a:t>
            </a:r>
            <a:endParaRPr lang="en-US">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2195398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20" name="TextBox 37"/>
          <p:cNvSpPr txBox="1">
            <a:spLocks noChangeArrowheads="1"/>
          </p:cNvSpPr>
          <p:nvPr/>
        </p:nvSpPr>
        <p:spPr bwMode="auto">
          <a:xfrm>
            <a:off x="76200" y="983158"/>
            <a:ext cx="8991600" cy="646331"/>
          </a:xfrm>
          <a:prstGeom prst="rect">
            <a:avLst/>
          </a:prstGeom>
          <a:noFill/>
          <a:ln w="9525">
            <a:noFill/>
            <a:miter lim="800000"/>
            <a:headEnd/>
            <a:tailEnd/>
          </a:ln>
        </p:spPr>
        <p:txBody>
          <a:bodyPr wrap="square">
            <a:spAutoFit/>
          </a:bodyPr>
          <a:lstStyle/>
          <a:p>
            <a:pPr eaLnBrk="0" hangingPunct="0"/>
            <a:r>
              <a:rPr lang="en-US" b="1" smtClean="0">
                <a:solidFill>
                  <a:srgbClr val="C00000"/>
                </a:solidFill>
                <a:latin typeface="Times New Roman" pitchFamily="18" charset="0"/>
                <a:cs typeface="Times New Roman" pitchFamily="18" charset="0"/>
              </a:rPr>
              <a:t>6. Lực lượng lao động tại tỉnh Phú Thọ và các tỉnh lân cận: </a:t>
            </a:r>
            <a:r>
              <a:rPr lang="en-US" b="1" smtClean="0">
                <a:latin typeface="Times New Roman" pitchFamily="18" charset="0"/>
                <a:cs typeface="Times New Roman" pitchFamily="18" charset="0"/>
              </a:rPr>
              <a:t>khoảng 13,454 triệu người (60% trong độ tuổi lao động)</a:t>
            </a:r>
            <a:endParaRPr lang="en-US" b="1">
              <a:latin typeface="Times New Roman" pitchFamily="18" charset="0"/>
              <a:cs typeface="Times New Roman" pitchFamily="18" charset="0"/>
            </a:endParaRPr>
          </a:p>
        </p:txBody>
      </p:sp>
      <p:graphicFrame>
        <p:nvGraphicFramePr>
          <p:cNvPr id="21" name="Diagram 20"/>
          <p:cNvGraphicFramePr/>
          <p:nvPr>
            <p:extLst>
              <p:ext uri="{D42A27DB-BD31-4B8C-83A1-F6EECF244321}">
                <p14:modId xmlns:p14="http://schemas.microsoft.com/office/powerpoint/2010/main" val="883071520"/>
              </p:ext>
            </p:extLst>
          </p:nvPr>
        </p:nvGraphicFramePr>
        <p:xfrm>
          <a:off x="0" y="1981200"/>
          <a:ext cx="60198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p:cNvSpPr txBox="1"/>
          <p:nvPr/>
        </p:nvSpPr>
        <p:spPr>
          <a:xfrm>
            <a:off x="-76200" y="361890"/>
            <a:ext cx="9144000" cy="400110"/>
          </a:xfrm>
          <a:prstGeom prst="rect">
            <a:avLst/>
          </a:prstGeom>
          <a:noFill/>
        </p:spPr>
        <p:txBody>
          <a:bodyPr wrap="square" rtlCol="0">
            <a:spAutoFit/>
          </a:bodyPr>
          <a:lstStyle/>
          <a:p>
            <a:pPr algn="ctr"/>
            <a:r>
              <a:rPr lang="en-US" sz="2000" b="1">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TỔNG QUAN VỀ ĐIỀU KIỆN </a:t>
            </a:r>
            <a:r>
              <a:rPr lang="en-US" sz="2000" b="1" smtClean="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ĐẦU TƯ PHÁT </a:t>
            </a:r>
            <a:r>
              <a:rPr lang="en-US" sz="2000" b="1">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TRIỂN </a:t>
            </a:r>
            <a:r>
              <a:rPr lang="en-US" sz="2000" b="1" smtClean="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TẠI PHÚ THỌ</a:t>
            </a:r>
            <a:endParaRPr lang="en-US" sz="2000" b="1">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endParaRPr>
          </a:p>
        </p:txBody>
      </p:sp>
      <p:sp>
        <p:nvSpPr>
          <p:cNvPr id="17" name="Oval 16"/>
          <p:cNvSpPr/>
          <p:nvPr/>
        </p:nvSpPr>
        <p:spPr>
          <a:xfrm>
            <a:off x="1143000" y="1981200"/>
            <a:ext cx="1676400" cy="7620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lvl="0" algn="ctr"/>
            <a:r>
              <a:rPr lang="en-US" sz="1500" b="1" smtClean="0">
                <a:solidFill>
                  <a:schemeClr val="tx1"/>
                </a:solidFill>
                <a:latin typeface="Times New Roman" pitchFamily="18" charset="0"/>
                <a:cs typeface="Times New Roman" pitchFamily="18" charset="0"/>
              </a:rPr>
              <a:t>Yên Bái</a:t>
            </a:r>
          </a:p>
          <a:p>
            <a:pPr lvl="0" algn="ctr"/>
            <a:r>
              <a:rPr lang="en-US" sz="1500" b="1" smtClean="0">
                <a:solidFill>
                  <a:schemeClr val="tx1"/>
                </a:solidFill>
                <a:latin typeface="Times New Roman" pitchFamily="18" charset="0"/>
                <a:cs typeface="Times New Roman" pitchFamily="18" charset="0"/>
              </a:rPr>
              <a:t>771.600</a:t>
            </a:r>
            <a:endParaRPr lang="en-US" sz="1500" b="1">
              <a:solidFill>
                <a:schemeClr val="tx1"/>
              </a:solidFill>
              <a:latin typeface="Times New Roman" pitchFamily="18" charset="0"/>
              <a:cs typeface="Times New Roman" pitchFamily="18" charset="0"/>
            </a:endParaRPr>
          </a:p>
        </p:txBody>
      </p:sp>
      <p:sp>
        <p:nvSpPr>
          <p:cNvPr id="20" name="Right Arrow 19"/>
          <p:cNvSpPr/>
          <p:nvPr/>
        </p:nvSpPr>
        <p:spPr>
          <a:xfrm rot="14809346">
            <a:off x="2249292" y="3047589"/>
            <a:ext cx="392350" cy="532021"/>
          </a:xfrm>
          <a:prstGeom prst="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2" descr="Kết quả hình ảnh cho ảnh khu công nghiệp thụy vân việt trì"/>
          <p:cNvPicPr>
            <a:picLocks noChangeAspect="1" noChangeArrowheads="1"/>
          </p:cNvPicPr>
          <p:nvPr/>
        </p:nvPicPr>
        <p:blipFill>
          <a:blip r:embed="rId8"/>
          <a:srcRect/>
          <a:stretch>
            <a:fillRect/>
          </a:stretch>
        </p:blipFill>
        <p:spPr bwMode="auto">
          <a:xfrm>
            <a:off x="5989017" y="1610904"/>
            <a:ext cx="3154983" cy="2414996"/>
          </a:xfrm>
          <a:prstGeom prst="rect">
            <a:avLst/>
          </a:prstGeom>
          <a:noFill/>
        </p:spPr>
      </p:pic>
      <p:pic>
        <p:nvPicPr>
          <p:cNvPr id="14342" name="Picture 6" descr="Kết quả hình ảnh cho ảnh khu công nghiệp thụy vân việt trì"/>
          <p:cNvPicPr>
            <a:picLocks noChangeAspect="1" noChangeArrowheads="1"/>
          </p:cNvPicPr>
          <p:nvPr/>
        </p:nvPicPr>
        <p:blipFill>
          <a:blip r:embed="rId9"/>
          <a:srcRect/>
          <a:stretch>
            <a:fillRect/>
          </a:stretch>
        </p:blipFill>
        <p:spPr bwMode="auto">
          <a:xfrm>
            <a:off x="5999746" y="4013201"/>
            <a:ext cx="3144254" cy="2133601"/>
          </a:xfrm>
          <a:prstGeom prst="rect">
            <a:avLst/>
          </a:prstGeom>
          <a:noFill/>
        </p:spPr>
      </p:pic>
      <p:sp>
        <p:nvSpPr>
          <p:cNvPr id="10" name="Footer Placeholder 17"/>
          <p:cNvSpPr>
            <a:spLocks noGrp="1"/>
          </p:cNvSpPr>
          <p:nvPr>
            <p:ph type="ftr" sz="quarter" idx="11"/>
          </p:nvPr>
        </p:nvSpPr>
        <p:spPr>
          <a:xfrm>
            <a:off x="3276600" y="6477000"/>
            <a:ext cx="5791200" cy="365125"/>
          </a:xfrm>
        </p:spPr>
        <p:txBody>
          <a:bodyPr/>
          <a:lstStyle/>
          <a:p>
            <a:pPr algn="r">
              <a:defRPr/>
            </a:pPr>
            <a:r>
              <a:rPr lang="en-US" smtClean="0">
                <a:solidFill>
                  <a:srgbClr val="00B050"/>
                </a:solidFill>
                <a:latin typeface="Times New Roman" pitchFamily="18" charset="0"/>
                <a:cs typeface="Times New Roman" pitchFamily="18" charset="0"/>
              </a:rPr>
              <a:t>CAM KHE INDUSTRIAL ZONE, PHU THO PROVINCE</a:t>
            </a:r>
            <a:endParaRPr lang="en-US">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379895735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9"/>
          <p:cNvSpPr txBox="1">
            <a:spLocks noChangeArrowheads="1"/>
          </p:cNvSpPr>
          <p:nvPr/>
        </p:nvSpPr>
        <p:spPr bwMode="auto">
          <a:xfrm>
            <a:off x="0" y="2647414"/>
            <a:ext cx="9144000" cy="1569660"/>
          </a:xfrm>
          <a:prstGeom prst="rect">
            <a:avLst/>
          </a:prstGeom>
          <a:noFill/>
          <a:ln w="9525">
            <a:noFill/>
            <a:miter lim="800000"/>
            <a:headEnd/>
            <a:tailEnd/>
          </a:ln>
        </p:spPr>
        <p:txBody>
          <a:bodyPr wrap="square">
            <a:spAutoFit/>
          </a:bodyPr>
          <a:lstStyle/>
          <a:p>
            <a:pPr algn="ctr" eaLnBrk="0" hangingPunct="0">
              <a:spcBef>
                <a:spcPct val="50000"/>
              </a:spcBef>
              <a:defRPr/>
            </a:pPr>
            <a:r>
              <a:rPr lang="en-US" sz="4800" b="1" smtClean="0">
                <a:solidFill>
                  <a:srgbClr val="0066FF"/>
                </a:solidFill>
                <a:latin typeface="Times New Roman" pitchFamily="18" charset="0"/>
                <a:cs typeface="Times New Roman" pitchFamily="18" charset="0"/>
              </a:rPr>
              <a:t>WELCOME TO CAM KHE INDUSTRIAL PARK</a:t>
            </a:r>
            <a:endParaRPr lang="en-US" sz="4800" b="1">
              <a:solidFill>
                <a:srgbClr val="0066FF"/>
              </a:solidFill>
              <a:latin typeface="Times New Roman" pitchFamily="18" charset="0"/>
              <a:cs typeface="Times New Roman" pitchFamily="18" charset="0"/>
            </a:endParaRPr>
          </a:p>
        </p:txBody>
      </p:sp>
      <p:pic>
        <p:nvPicPr>
          <p:cNvPr id="8" name="Picture 2" descr="E:\1. Công việc\12. LOGO Đức Anh\Logo\Image\Logo-05.png"/>
          <p:cNvPicPr>
            <a:picLocks noChangeAspect="1" noChangeArrowheads="1"/>
          </p:cNvPicPr>
          <p:nvPr/>
        </p:nvPicPr>
        <p:blipFill>
          <a:blip r:embed="rId2" cstate="print"/>
          <a:srcRect/>
          <a:stretch>
            <a:fillRect/>
          </a:stretch>
        </p:blipFill>
        <p:spPr bwMode="auto">
          <a:xfrm>
            <a:off x="3032076" y="457200"/>
            <a:ext cx="2848024" cy="1454150"/>
          </a:xfrm>
          <a:prstGeom prst="rect">
            <a:avLst/>
          </a:prstGeom>
          <a:noFill/>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135798"/>
            <a:ext cx="9144000" cy="400110"/>
          </a:xfrm>
          <a:prstGeom prst="rect">
            <a:avLst/>
          </a:prstGeom>
          <a:noFill/>
        </p:spPr>
        <p:txBody>
          <a:bodyPr wrap="square" rtlCol="0">
            <a:spAutoFit/>
          </a:bodyPr>
          <a:lstStyle/>
          <a:p>
            <a:pPr algn="ctr"/>
            <a:r>
              <a:rPr lang="en-US" sz="2000" b="1">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TỔNG </a:t>
            </a:r>
            <a:r>
              <a:rPr lang="en-US" sz="2000" b="1" smtClean="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MẶT BẰNG KHU CÔNG NGHIỆP CẨM KHÊ TẠI PHÚ THỌ</a:t>
            </a:r>
            <a:endParaRPr lang="en-US" sz="2000" b="1">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endParaRPr>
          </a:p>
        </p:txBody>
      </p:sp>
      <p:grpSp>
        <p:nvGrpSpPr>
          <p:cNvPr id="2096" name="Group 48"/>
          <p:cNvGrpSpPr>
            <a:grpSpLocks/>
          </p:cNvGrpSpPr>
          <p:nvPr/>
        </p:nvGrpSpPr>
        <p:grpSpPr bwMode="auto">
          <a:xfrm>
            <a:off x="456273" y="761205"/>
            <a:ext cx="8610600" cy="5334000"/>
            <a:chOff x="1635" y="-729"/>
            <a:chExt cx="9276" cy="6705"/>
          </a:xfrm>
        </p:grpSpPr>
        <p:pic>
          <p:nvPicPr>
            <p:cNvPr id="2097" name="Picture 49"/>
            <p:cNvPicPr>
              <a:picLocks noChangeAspect="1" noChangeArrowheads="1"/>
            </p:cNvPicPr>
            <p:nvPr/>
          </p:nvPicPr>
          <p:blipFill>
            <a:blip r:embed="rId2"/>
            <a:srcRect/>
            <a:stretch>
              <a:fillRect/>
            </a:stretch>
          </p:blipFill>
          <p:spPr bwMode="auto">
            <a:xfrm>
              <a:off x="1635" y="-643"/>
              <a:ext cx="9139" cy="6619"/>
            </a:xfrm>
            <a:prstGeom prst="rect">
              <a:avLst/>
            </a:prstGeom>
            <a:noFill/>
            <a:ln w="9525">
              <a:noFill/>
              <a:miter lim="800000"/>
              <a:headEnd/>
              <a:tailEnd/>
            </a:ln>
          </p:spPr>
        </p:pic>
        <p:sp>
          <p:nvSpPr>
            <p:cNvPr id="2098" name="Freeform 50"/>
            <p:cNvSpPr>
              <a:spLocks/>
            </p:cNvSpPr>
            <p:nvPr/>
          </p:nvSpPr>
          <p:spPr bwMode="auto">
            <a:xfrm>
              <a:off x="5957" y="1360"/>
              <a:ext cx="1388" cy="353"/>
            </a:xfrm>
            <a:custGeom>
              <a:avLst/>
              <a:gdLst/>
              <a:ahLst/>
              <a:cxnLst>
                <a:cxn ang="0">
                  <a:pos x="1021" y="0"/>
                </a:cxn>
                <a:cxn ang="0">
                  <a:pos x="0" y="0"/>
                </a:cxn>
                <a:cxn ang="0">
                  <a:pos x="0" y="4"/>
                </a:cxn>
                <a:cxn ang="0">
                  <a:pos x="1019" y="4"/>
                </a:cxn>
                <a:cxn ang="0">
                  <a:pos x="1385" y="352"/>
                </a:cxn>
                <a:cxn ang="0">
                  <a:pos x="1388" y="349"/>
                </a:cxn>
                <a:cxn ang="0">
                  <a:pos x="1021" y="0"/>
                </a:cxn>
              </a:cxnLst>
              <a:rect l="0" t="0" r="r" b="b"/>
              <a:pathLst>
                <a:path w="1388" h="353">
                  <a:moveTo>
                    <a:pt x="1021" y="0"/>
                  </a:moveTo>
                  <a:lnTo>
                    <a:pt x="0" y="0"/>
                  </a:lnTo>
                  <a:lnTo>
                    <a:pt x="0" y="4"/>
                  </a:lnTo>
                  <a:lnTo>
                    <a:pt x="1019" y="4"/>
                  </a:lnTo>
                  <a:lnTo>
                    <a:pt x="1385" y="352"/>
                  </a:lnTo>
                  <a:lnTo>
                    <a:pt x="1388" y="349"/>
                  </a:lnTo>
                  <a:lnTo>
                    <a:pt x="1021" y="0"/>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9" name="AutoShape 51"/>
            <p:cNvSpPr>
              <a:spLocks/>
            </p:cNvSpPr>
            <p:nvPr/>
          </p:nvSpPr>
          <p:spPr bwMode="auto">
            <a:xfrm>
              <a:off x="7220" y="2719"/>
              <a:ext cx="323" cy="76"/>
            </a:xfrm>
            <a:custGeom>
              <a:avLst/>
              <a:gdLst/>
              <a:ahLst/>
              <a:cxnLst>
                <a:cxn ang="0">
                  <a:pos x="30" y="17"/>
                </a:cxn>
                <a:cxn ang="0">
                  <a:pos x="10" y="41"/>
                </a:cxn>
                <a:cxn ang="0">
                  <a:pos x="42" y="61"/>
                </a:cxn>
                <a:cxn ang="0">
                  <a:pos x="21" y="45"/>
                </a:cxn>
                <a:cxn ang="0">
                  <a:pos x="41" y="27"/>
                </a:cxn>
                <a:cxn ang="0">
                  <a:pos x="15" y="1"/>
                </a:cxn>
                <a:cxn ang="0">
                  <a:pos x="0" y="22"/>
                </a:cxn>
                <a:cxn ang="0">
                  <a:pos x="18" y="11"/>
                </a:cxn>
                <a:cxn ang="0">
                  <a:pos x="77" y="1"/>
                </a:cxn>
                <a:cxn ang="0">
                  <a:pos x="52" y="23"/>
                </a:cxn>
                <a:cxn ang="0">
                  <a:pos x="50" y="50"/>
                </a:cxn>
                <a:cxn ang="0">
                  <a:pos x="78" y="63"/>
                </a:cxn>
                <a:cxn ang="0">
                  <a:pos x="64" y="49"/>
                </a:cxn>
                <a:cxn ang="0">
                  <a:pos x="67" y="35"/>
                </a:cxn>
                <a:cxn ang="0">
                  <a:pos x="89" y="26"/>
                </a:cxn>
                <a:cxn ang="0">
                  <a:pos x="64" y="20"/>
                </a:cxn>
                <a:cxn ang="0">
                  <a:pos x="90" y="11"/>
                </a:cxn>
                <a:cxn ang="0">
                  <a:pos x="75" y="35"/>
                </a:cxn>
                <a:cxn ang="0">
                  <a:pos x="80" y="49"/>
                </a:cxn>
                <a:cxn ang="0">
                  <a:pos x="93" y="36"/>
                </a:cxn>
                <a:cxn ang="0">
                  <a:pos x="79" y="14"/>
                </a:cxn>
                <a:cxn ang="0">
                  <a:pos x="74" y="26"/>
                </a:cxn>
                <a:cxn ang="0">
                  <a:pos x="116" y="49"/>
                </a:cxn>
                <a:cxn ang="0">
                  <a:pos x="107" y="70"/>
                </a:cxn>
                <a:cxn ang="0">
                  <a:pos x="116" y="69"/>
                </a:cxn>
                <a:cxn ang="0">
                  <a:pos x="154" y="15"/>
                </a:cxn>
                <a:cxn ang="0">
                  <a:pos x="151" y="28"/>
                </a:cxn>
                <a:cxn ang="0">
                  <a:pos x="128" y="48"/>
                </a:cxn>
                <a:cxn ang="0">
                  <a:pos x="167" y="51"/>
                </a:cxn>
                <a:cxn ang="0">
                  <a:pos x="149" y="43"/>
                </a:cxn>
                <a:cxn ang="0">
                  <a:pos x="166" y="27"/>
                </a:cxn>
                <a:cxn ang="0">
                  <a:pos x="139" y="1"/>
                </a:cxn>
                <a:cxn ang="0">
                  <a:pos x="125" y="22"/>
                </a:cxn>
                <a:cxn ang="0">
                  <a:pos x="143" y="11"/>
                </a:cxn>
                <a:cxn ang="0">
                  <a:pos x="152" y="1"/>
                </a:cxn>
                <a:cxn ang="0">
                  <a:pos x="211" y="48"/>
                </a:cxn>
                <a:cxn ang="0">
                  <a:pos x="218" y="48"/>
                </a:cxn>
                <a:cxn ang="0">
                  <a:pos x="211" y="1"/>
                </a:cxn>
                <a:cxn ang="0">
                  <a:pos x="211" y="13"/>
                </a:cxn>
                <a:cxn ang="0">
                  <a:pos x="240" y="32"/>
                </a:cxn>
                <a:cxn ang="0">
                  <a:pos x="268" y="22"/>
                </a:cxn>
                <a:cxn ang="0">
                  <a:pos x="254" y="26"/>
                </a:cxn>
                <a:cxn ang="0">
                  <a:pos x="270" y="61"/>
                </a:cxn>
                <a:cxn ang="0">
                  <a:pos x="243" y="17"/>
                </a:cxn>
                <a:cxn ang="0">
                  <a:pos x="319" y="24"/>
                </a:cxn>
                <a:cxn ang="0">
                  <a:pos x="307" y="28"/>
                </a:cxn>
                <a:cxn ang="0">
                  <a:pos x="305" y="33"/>
                </a:cxn>
                <a:cxn ang="0">
                  <a:pos x="281" y="40"/>
                </a:cxn>
                <a:cxn ang="0">
                  <a:pos x="284" y="62"/>
                </a:cxn>
                <a:cxn ang="0">
                  <a:pos x="319" y="56"/>
                </a:cxn>
                <a:cxn ang="0">
                  <a:pos x="292" y="53"/>
                </a:cxn>
                <a:cxn ang="0">
                  <a:pos x="293" y="43"/>
                </a:cxn>
                <a:cxn ang="0">
                  <a:pos x="319" y="40"/>
                </a:cxn>
                <a:cxn ang="0">
                  <a:pos x="308" y="60"/>
                </a:cxn>
                <a:cxn ang="0">
                  <a:pos x="320" y="59"/>
                </a:cxn>
                <a:cxn ang="0">
                  <a:pos x="307" y="48"/>
                </a:cxn>
                <a:cxn ang="0">
                  <a:pos x="319" y="54"/>
                </a:cxn>
                <a:cxn ang="0">
                  <a:pos x="285" y="19"/>
                </a:cxn>
                <a:cxn ang="0">
                  <a:pos x="291" y="29"/>
                </a:cxn>
                <a:cxn ang="0">
                  <a:pos x="319" y="24"/>
                </a:cxn>
                <a:cxn ang="0">
                  <a:pos x="306" y="15"/>
                </a:cxn>
              </a:cxnLst>
              <a:rect l="0" t="0" r="r" b="b"/>
              <a:pathLst>
                <a:path w="323" h="76">
                  <a:moveTo>
                    <a:pt x="40" y="11"/>
                  </a:moveTo>
                  <a:lnTo>
                    <a:pt x="24" y="11"/>
                  </a:lnTo>
                  <a:lnTo>
                    <a:pt x="26" y="12"/>
                  </a:lnTo>
                  <a:lnTo>
                    <a:pt x="29" y="15"/>
                  </a:lnTo>
                  <a:lnTo>
                    <a:pt x="30" y="17"/>
                  </a:lnTo>
                  <a:lnTo>
                    <a:pt x="30" y="22"/>
                  </a:lnTo>
                  <a:lnTo>
                    <a:pt x="29" y="24"/>
                  </a:lnTo>
                  <a:lnTo>
                    <a:pt x="26" y="28"/>
                  </a:lnTo>
                  <a:lnTo>
                    <a:pt x="22" y="32"/>
                  </a:lnTo>
                  <a:lnTo>
                    <a:pt x="10" y="41"/>
                  </a:lnTo>
                  <a:lnTo>
                    <a:pt x="6" y="44"/>
                  </a:lnTo>
                  <a:lnTo>
                    <a:pt x="1" y="52"/>
                  </a:lnTo>
                  <a:lnTo>
                    <a:pt x="0" y="56"/>
                  </a:lnTo>
                  <a:lnTo>
                    <a:pt x="0" y="61"/>
                  </a:lnTo>
                  <a:lnTo>
                    <a:pt x="42" y="61"/>
                  </a:lnTo>
                  <a:lnTo>
                    <a:pt x="42" y="51"/>
                  </a:lnTo>
                  <a:lnTo>
                    <a:pt x="15" y="51"/>
                  </a:lnTo>
                  <a:lnTo>
                    <a:pt x="16" y="50"/>
                  </a:lnTo>
                  <a:lnTo>
                    <a:pt x="17" y="48"/>
                  </a:lnTo>
                  <a:lnTo>
                    <a:pt x="21" y="45"/>
                  </a:lnTo>
                  <a:lnTo>
                    <a:pt x="24" y="43"/>
                  </a:lnTo>
                  <a:lnTo>
                    <a:pt x="29" y="40"/>
                  </a:lnTo>
                  <a:lnTo>
                    <a:pt x="34" y="36"/>
                  </a:lnTo>
                  <a:lnTo>
                    <a:pt x="38" y="33"/>
                  </a:lnTo>
                  <a:lnTo>
                    <a:pt x="41" y="27"/>
                  </a:lnTo>
                  <a:lnTo>
                    <a:pt x="42" y="24"/>
                  </a:lnTo>
                  <a:lnTo>
                    <a:pt x="42" y="14"/>
                  </a:lnTo>
                  <a:lnTo>
                    <a:pt x="40" y="11"/>
                  </a:lnTo>
                  <a:close/>
                  <a:moveTo>
                    <a:pt x="27" y="1"/>
                  </a:moveTo>
                  <a:lnTo>
                    <a:pt x="15" y="1"/>
                  </a:lnTo>
                  <a:lnTo>
                    <a:pt x="10" y="3"/>
                  </a:lnTo>
                  <a:lnTo>
                    <a:pt x="6" y="6"/>
                  </a:lnTo>
                  <a:lnTo>
                    <a:pt x="2" y="10"/>
                  </a:lnTo>
                  <a:lnTo>
                    <a:pt x="0" y="15"/>
                  </a:lnTo>
                  <a:lnTo>
                    <a:pt x="0" y="22"/>
                  </a:lnTo>
                  <a:lnTo>
                    <a:pt x="12" y="22"/>
                  </a:lnTo>
                  <a:lnTo>
                    <a:pt x="12" y="18"/>
                  </a:lnTo>
                  <a:lnTo>
                    <a:pt x="13" y="15"/>
                  </a:lnTo>
                  <a:lnTo>
                    <a:pt x="16" y="12"/>
                  </a:lnTo>
                  <a:lnTo>
                    <a:pt x="18" y="11"/>
                  </a:lnTo>
                  <a:lnTo>
                    <a:pt x="40" y="11"/>
                  </a:lnTo>
                  <a:lnTo>
                    <a:pt x="40" y="10"/>
                  </a:lnTo>
                  <a:lnTo>
                    <a:pt x="32" y="3"/>
                  </a:lnTo>
                  <a:lnTo>
                    <a:pt x="27" y="1"/>
                  </a:lnTo>
                  <a:close/>
                  <a:moveTo>
                    <a:pt x="77" y="1"/>
                  </a:moveTo>
                  <a:lnTo>
                    <a:pt x="66" y="1"/>
                  </a:lnTo>
                  <a:lnTo>
                    <a:pt x="61" y="3"/>
                  </a:lnTo>
                  <a:lnTo>
                    <a:pt x="54" y="9"/>
                  </a:lnTo>
                  <a:lnTo>
                    <a:pt x="53" y="12"/>
                  </a:lnTo>
                  <a:lnTo>
                    <a:pt x="52" y="23"/>
                  </a:lnTo>
                  <a:lnTo>
                    <a:pt x="55" y="27"/>
                  </a:lnTo>
                  <a:lnTo>
                    <a:pt x="60" y="29"/>
                  </a:lnTo>
                  <a:lnTo>
                    <a:pt x="54" y="32"/>
                  </a:lnTo>
                  <a:lnTo>
                    <a:pt x="50" y="37"/>
                  </a:lnTo>
                  <a:lnTo>
                    <a:pt x="50" y="50"/>
                  </a:lnTo>
                  <a:lnTo>
                    <a:pt x="52" y="55"/>
                  </a:lnTo>
                  <a:lnTo>
                    <a:pt x="56" y="58"/>
                  </a:lnTo>
                  <a:lnTo>
                    <a:pt x="60" y="61"/>
                  </a:lnTo>
                  <a:lnTo>
                    <a:pt x="65" y="63"/>
                  </a:lnTo>
                  <a:lnTo>
                    <a:pt x="78" y="63"/>
                  </a:lnTo>
                  <a:lnTo>
                    <a:pt x="84" y="61"/>
                  </a:lnTo>
                  <a:lnTo>
                    <a:pt x="91" y="54"/>
                  </a:lnTo>
                  <a:lnTo>
                    <a:pt x="69" y="54"/>
                  </a:lnTo>
                  <a:lnTo>
                    <a:pt x="67" y="53"/>
                  </a:lnTo>
                  <a:lnTo>
                    <a:pt x="64" y="49"/>
                  </a:lnTo>
                  <a:lnTo>
                    <a:pt x="63" y="47"/>
                  </a:lnTo>
                  <a:lnTo>
                    <a:pt x="63" y="41"/>
                  </a:lnTo>
                  <a:lnTo>
                    <a:pt x="64" y="39"/>
                  </a:lnTo>
                  <a:lnTo>
                    <a:pt x="65" y="37"/>
                  </a:lnTo>
                  <a:lnTo>
                    <a:pt x="67" y="35"/>
                  </a:lnTo>
                  <a:lnTo>
                    <a:pt x="69" y="35"/>
                  </a:lnTo>
                  <a:lnTo>
                    <a:pt x="92" y="35"/>
                  </a:lnTo>
                  <a:lnTo>
                    <a:pt x="90" y="32"/>
                  </a:lnTo>
                  <a:lnTo>
                    <a:pt x="84" y="29"/>
                  </a:lnTo>
                  <a:lnTo>
                    <a:pt x="89" y="26"/>
                  </a:lnTo>
                  <a:lnTo>
                    <a:pt x="70" y="26"/>
                  </a:lnTo>
                  <a:lnTo>
                    <a:pt x="68" y="25"/>
                  </a:lnTo>
                  <a:lnTo>
                    <a:pt x="65" y="22"/>
                  </a:lnTo>
                  <a:lnTo>
                    <a:pt x="64" y="20"/>
                  </a:lnTo>
                  <a:lnTo>
                    <a:pt x="64" y="16"/>
                  </a:lnTo>
                  <a:lnTo>
                    <a:pt x="65" y="14"/>
                  </a:lnTo>
                  <a:lnTo>
                    <a:pt x="68" y="11"/>
                  </a:lnTo>
                  <a:lnTo>
                    <a:pt x="69" y="11"/>
                  </a:lnTo>
                  <a:lnTo>
                    <a:pt x="90" y="11"/>
                  </a:lnTo>
                  <a:lnTo>
                    <a:pt x="89" y="8"/>
                  </a:lnTo>
                  <a:lnTo>
                    <a:pt x="82" y="2"/>
                  </a:lnTo>
                  <a:lnTo>
                    <a:pt x="77" y="1"/>
                  </a:lnTo>
                  <a:close/>
                  <a:moveTo>
                    <a:pt x="92" y="35"/>
                  </a:moveTo>
                  <a:lnTo>
                    <a:pt x="75" y="35"/>
                  </a:lnTo>
                  <a:lnTo>
                    <a:pt x="77" y="35"/>
                  </a:lnTo>
                  <a:lnTo>
                    <a:pt x="80" y="39"/>
                  </a:lnTo>
                  <a:lnTo>
                    <a:pt x="81" y="41"/>
                  </a:lnTo>
                  <a:lnTo>
                    <a:pt x="81" y="47"/>
                  </a:lnTo>
                  <a:lnTo>
                    <a:pt x="80" y="49"/>
                  </a:lnTo>
                  <a:lnTo>
                    <a:pt x="77" y="53"/>
                  </a:lnTo>
                  <a:lnTo>
                    <a:pt x="75" y="54"/>
                  </a:lnTo>
                  <a:lnTo>
                    <a:pt x="91" y="54"/>
                  </a:lnTo>
                  <a:lnTo>
                    <a:pt x="93" y="49"/>
                  </a:lnTo>
                  <a:lnTo>
                    <a:pt x="93" y="36"/>
                  </a:lnTo>
                  <a:lnTo>
                    <a:pt x="92" y="35"/>
                  </a:lnTo>
                  <a:close/>
                  <a:moveTo>
                    <a:pt x="90" y="11"/>
                  </a:moveTo>
                  <a:lnTo>
                    <a:pt x="74" y="11"/>
                  </a:lnTo>
                  <a:lnTo>
                    <a:pt x="76" y="11"/>
                  </a:lnTo>
                  <a:lnTo>
                    <a:pt x="79" y="14"/>
                  </a:lnTo>
                  <a:lnTo>
                    <a:pt x="80" y="16"/>
                  </a:lnTo>
                  <a:lnTo>
                    <a:pt x="80" y="20"/>
                  </a:lnTo>
                  <a:lnTo>
                    <a:pt x="79" y="22"/>
                  </a:lnTo>
                  <a:lnTo>
                    <a:pt x="76" y="25"/>
                  </a:lnTo>
                  <a:lnTo>
                    <a:pt x="74" y="26"/>
                  </a:lnTo>
                  <a:lnTo>
                    <a:pt x="89" y="26"/>
                  </a:lnTo>
                  <a:lnTo>
                    <a:pt x="91" y="22"/>
                  </a:lnTo>
                  <a:lnTo>
                    <a:pt x="91" y="12"/>
                  </a:lnTo>
                  <a:lnTo>
                    <a:pt x="90" y="11"/>
                  </a:lnTo>
                  <a:close/>
                  <a:moveTo>
                    <a:pt x="116" y="49"/>
                  </a:moveTo>
                  <a:lnTo>
                    <a:pt x="103" y="49"/>
                  </a:lnTo>
                  <a:lnTo>
                    <a:pt x="103" y="61"/>
                  </a:lnTo>
                  <a:lnTo>
                    <a:pt x="110" y="61"/>
                  </a:lnTo>
                  <a:lnTo>
                    <a:pt x="110" y="67"/>
                  </a:lnTo>
                  <a:lnTo>
                    <a:pt x="107" y="70"/>
                  </a:lnTo>
                  <a:lnTo>
                    <a:pt x="103" y="71"/>
                  </a:lnTo>
                  <a:lnTo>
                    <a:pt x="103" y="76"/>
                  </a:lnTo>
                  <a:lnTo>
                    <a:pt x="111" y="74"/>
                  </a:lnTo>
                  <a:lnTo>
                    <a:pt x="116" y="69"/>
                  </a:lnTo>
                  <a:lnTo>
                    <a:pt x="116" y="49"/>
                  </a:lnTo>
                  <a:close/>
                  <a:moveTo>
                    <a:pt x="165" y="11"/>
                  </a:moveTo>
                  <a:lnTo>
                    <a:pt x="148" y="11"/>
                  </a:lnTo>
                  <a:lnTo>
                    <a:pt x="150" y="12"/>
                  </a:lnTo>
                  <a:lnTo>
                    <a:pt x="154" y="15"/>
                  </a:lnTo>
                  <a:lnTo>
                    <a:pt x="154" y="17"/>
                  </a:lnTo>
                  <a:lnTo>
                    <a:pt x="154" y="22"/>
                  </a:lnTo>
                  <a:lnTo>
                    <a:pt x="154" y="24"/>
                  </a:lnTo>
                  <a:lnTo>
                    <a:pt x="152" y="26"/>
                  </a:lnTo>
                  <a:lnTo>
                    <a:pt x="151" y="28"/>
                  </a:lnTo>
                  <a:lnTo>
                    <a:pt x="147" y="32"/>
                  </a:lnTo>
                  <a:lnTo>
                    <a:pt x="140" y="37"/>
                  </a:lnTo>
                  <a:lnTo>
                    <a:pt x="134" y="41"/>
                  </a:lnTo>
                  <a:lnTo>
                    <a:pt x="130" y="44"/>
                  </a:lnTo>
                  <a:lnTo>
                    <a:pt x="128" y="48"/>
                  </a:lnTo>
                  <a:lnTo>
                    <a:pt x="126" y="52"/>
                  </a:lnTo>
                  <a:lnTo>
                    <a:pt x="124" y="56"/>
                  </a:lnTo>
                  <a:lnTo>
                    <a:pt x="124" y="61"/>
                  </a:lnTo>
                  <a:lnTo>
                    <a:pt x="167" y="61"/>
                  </a:lnTo>
                  <a:lnTo>
                    <a:pt x="167" y="51"/>
                  </a:lnTo>
                  <a:lnTo>
                    <a:pt x="140" y="51"/>
                  </a:lnTo>
                  <a:lnTo>
                    <a:pt x="141" y="50"/>
                  </a:lnTo>
                  <a:lnTo>
                    <a:pt x="142" y="48"/>
                  </a:lnTo>
                  <a:lnTo>
                    <a:pt x="146" y="45"/>
                  </a:lnTo>
                  <a:lnTo>
                    <a:pt x="149" y="43"/>
                  </a:lnTo>
                  <a:lnTo>
                    <a:pt x="154" y="40"/>
                  </a:lnTo>
                  <a:lnTo>
                    <a:pt x="159" y="36"/>
                  </a:lnTo>
                  <a:lnTo>
                    <a:pt x="162" y="33"/>
                  </a:lnTo>
                  <a:lnTo>
                    <a:pt x="164" y="30"/>
                  </a:lnTo>
                  <a:lnTo>
                    <a:pt x="166" y="27"/>
                  </a:lnTo>
                  <a:lnTo>
                    <a:pt x="166" y="24"/>
                  </a:lnTo>
                  <a:lnTo>
                    <a:pt x="166" y="14"/>
                  </a:lnTo>
                  <a:lnTo>
                    <a:pt x="165" y="11"/>
                  </a:lnTo>
                  <a:close/>
                  <a:moveTo>
                    <a:pt x="152" y="1"/>
                  </a:moveTo>
                  <a:lnTo>
                    <a:pt x="139" y="1"/>
                  </a:lnTo>
                  <a:lnTo>
                    <a:pt x="134" y="3"/>
                  </a:lnTo>
                  <a:lnTo>
                    <a:pt x="131" y="6"/>
                  </a:lnTo>
                  <a:lnTo>
                    <a:pt x="127" y="10"/>
                  </a:lnTo>
                  <a:lnTo>
                    <a:pt x="125" y="15"/>
                  </a:lnTo>
                  <a:lnTo>
                    <a:pt x="125" y="22"/>
                  </a:lnTo>
                  <a:lnTo>
                    <a:pt x="137" y="22"/>
                  </a:lnTo>
                  <a:lnTo>
                    <a:pt x="137" y="18"/>
                  </a:lnTo>
                  <a:lnTo>
                    <a:pt x="138" y="15"/>
                  </a:lnTo>
                  <a:lnTo>
                    <a:pt x="141" y="12"/>
                  </a:lnTo>
                  <a:lnTo>
                    <a:pt x="143" y="11"/>
                  </a:lnTo>
                  <a:lnTo>
                    <a:pt x="165" y="11"/>
                  </a:lnTo>
                  <a:lnTo>
                    <a:pt x="165" y="10"/>
                  </a:lnTo>
                  <a:lnTo>
                    <a:pt x="161" y="6"/>
                  </a:lnTo>
                  <a:lnTo>
                    <a:pt x="157" y="3"/>
                  </a:lnTo>
                  <a:lnTo>
                    <a:pt x="152" y="1"/>
                  </a:lnTo>
                  <a:close/>
                  <a:moveTo>
                    <a:pt x="211" y="48"/>
                  </a:moveTo>
                  <a:lnTo>
                    <a:pt x="199" y="48"/>
                  </a:lnTo>
                  <a:lnTo>
                    <a:pt x="199" y="61"/>
                  </a:lnTo>
                  <a:lnTo>
                    <a:pt x="211" y="61"/>
                  </a:lnTo>
                  <a:lnTo>
                    <a:pt x="211" y="48"/>
                  </a:lnTo>
                  <a:close/>
                  <a:moveTo>
                    <a:pt x="211" y="1"/>
                  </a:moveTo>
                  <a:lnTo>
                    <a:pt x="197" y="1"/>
                  </a:lnTo>
                  <a:lnTo>
                    <a:pt x="175" y="38"/>
                  </a:lnTo>
                  <a:lnTo>
                    <a:pt x="175" y="48"/>
                  </a:lnTo>
                  <a:lnTo>
                    <a:pt x="218" y="48"/>
                  </a:lnTo>
                  <a:lnTo>
                    <a:pt x="218" y="39"/>
                  </a:lnTo>
                  <a:lnTo>
                    <a:pt x="184" y="39"/>
                  </a:lnTo>
                  <a:lnTo>
                    <a:pt x="199" y="13"/>
                  </a:lnTo>
                  <a:lnTo>
                    <a:pt x="211" y="13"/>
                  </a:lnTo>
                  <a:lnTo>
                    <a:pt x="211" y="1"/>
                  </a:lnTo>
                  <a:close/>
                  <a:moveTo>
                    <a:pt x="211" y="13"/>
                  </a:moveTo>
                  <a:lnTo>
                    <a:pt x="199" y="13"/>
                  </a:lnTo>
                  <a:lnTo>
                    <a:pt x="199" y="39"/>
                  </a:lnTo>
                  <a:lnTo>
                    <a:pt x="211" y="39"/>
                  </a:lnTo>
                  <a:lnTo>
                    <a:pt x="211" y="13"/>
                  </a:lnTo>
                  <a:close/>
                  <a:moveTo>
                    <a:pt x="240" y="0"/>
                  </a:moveTo>
                  <a:lnTo>
                    <a:pt x="228" y="0"/>
                  </a:lnTo>
                  <a:lnTo>
                    <a:pt x="228" y="61"/>
                  </a:lnTo>
                  <a:lnTo>
                    <a:pt x="240" y="61"/>
                  </a:lnTo>
                  <a:lnTo>
                    <a:pt x="240" y="32"/>
                  </a:lnTo>
                  <a:lnTo>
                    <a:pt x="241" y="30"/>
                  </a:lnTo>
                  <a:lnTo>
                    <a:pt x="244" y="26"/>
                  </a:lnTo>
                  <a:lnTo>
                    <a:pt x="246" y="25"/>
                  </a:lnTo>
                  <a:lnTo>
                    <a:pt x="269" y="25"/>
                  </a:lnTo>
                  <a:lnTo>
                    <a:pt x="268" y="22"/>
                  </a:lnTo>
                  <a:lnTo>
                    <a:pt x="240" y="22"/>
                  </a:lnTo>
                  <a:lnTo>
                    <a:pt x="240" y="0"/>
                  </a:lnTo>
                  <a:close/>
                  <a:moveTo>
                    <a:pt x="269" y="25"/>
                  </a:moveTo>
                  <a:lnTo>
                    <a:pt x="252" y="25"/>
                  </a:lnTo>
                  <a:lnTo>
                    <a:pt x="254" y="26"/>
                  </a:lnTo>
                  <a:lnTo>
                    <a:pt x="255" y="27"/>
                  </a:lnTo>
                  <a:lnTo>
                    <a:pt x="257" y="29"/>
                  </a:lnTo>
                  <a:lnTo>
                    <a:pt x="257" y="30"/>
                  </a:lnTo>
                  <a:lnTo>
                    <a:pt x="257" y="61"/>
                  </a:lnTo>
                  <a:lnTo>
                    <a:pt x="270" y="61"/>
                  </a:lnTo>
                  <a:lnTo>
                    <a:pt x="270" y="26"/>
                  </a:lnTo>
                  <a:lnTo>
                    <a:pt x="269" y="25"/>
                  </a:lnTo>
                  <a:close/>
                  <a:moveTo>
                    <a:pt x="258" y="15"/>
                  </a:moveTo>
                  <a:lnTo>
                    <a:pt x="247" y="15"/>
                  </a:lnTo>
                  <a:lnTo>
                    <a:pt x="243" y="17"/>
                  </a:lnTo>
                  <a:lnTo>
                    <a:pt x="240" y="22"/>
                  </a:lnTo>
                  <a:lnTo>
                    <a:pt x="268" y="22"/>
                  </a:lnTo>
                  <a:lnTo>
                    <a:pt x="262" y="16"/>
                  </a:lnTo>
                  <a:lnTo>
                    <a:pt x="258" y="15"/>
                  </a:lnTo>
                  <a:close/>
                  <a:moveTo>
                    <a:pt x="319" y="24"/>
                  </a:moveTo>
                  <a:lnTo>
                    <a:pt x="302" y="24"/>
                  </a:lnTo>
                  <a:lnTo>
                    <a:pt x="304" y="25"/>
                  </a:lnTo>
                  <a:lnTo>
                    <a:pt x="305" y="26"/>
                  </a:lnTo>
                  <a:lnTo>
                    <a:pt x="307" y="27"/>
                  </a:lnTo>
                  <a:lnTo>
                    <a:pt x="307" y="28"/>
                  </a:lnTo>
                  <a:lnTo>
                    <a:pt x="307" y="31"/>
                  </a:lnTo>
                  <a:lnTo>
                    <a:pt x="307" y="32"/>
                  </a:lnTo>
                  <a:lnTo>
                    <a:pt x="306" y="32"/>
                  </a:lnTo>
                  <a:lnTo>
                    <a:pt x="306" y="33"/>
                  </a:lnTo>
                  <a:lnTo>
                    <a:pt x="305" y="33"/>
                  </a:lnTo>
                  <a:lnTo>
                    <a:pt x="303" y="34"/>
                  </a:lnTo>
                  <a:lnTo>
                    <a:pt x="292" y="35"/>
                  </a:lnTo>
                  <a:lnTo>
                    <a:pt x="287" y="36"/>
                  </a:lnTo>
                  <a:lnTo>
                    <a:pt x="283" y="37"/>
                  </a:lnTo>
                  <a:lnTo>
                    <a:pt x="281" y="40"/>
                  </a:lnTo>
                  <a:lnTo>
                    <a:pt x="279" y="42"/>
                  </a:lnTo>
                  <a:lnTo>
                    <a:pt x="278" y="45"/>
                  </a:lnTo>
                  <a:lnTo>
                    <a:pt x="278" y="54"/>
                  </a:lnTo>
                  <a:lnTo>
                    <a:pt x="279" y="57"/>
                  </a:lnTo>
                  <a:lnTo>
                    <a:pt x="284" y="62"/>
                  </a:lnTo>
                  <a:lnTo>
                    <a:pt x="288" y="63"/>
                  </a:lnTo>
                  <a:lnTo>
                    <a:pt x="299" y="63"/>
                  </a:lnTo>
                  <a:lnTo>
                    <a:pt x="304" y="60"/>
                  </a:lnTo>
                  <a:lnTo>
                    <a:pt x="308" y="56"/>
                  </a:lnTo>
                  <a:lnTo>
                    <a:pt x="319" y="56"/>
                  </a:lnTo>
                  <a:lnTo>
                    <a:pt x="319" y="55"/>
                  </a:lnTo>
                  <a:lnTo>
                    <a:pt x="319" y="54"/>
                  </a:lnTo>
                  <a:lnTo>
                    <a:pt x="294" y="54"/>
                  </a:lnTo>
                  <a:lnTo>
                    <a:pt x="293" y="54"/>
                  </a:lnTo>
                  <a:lnTo>
                    <a:pt x="292" y="53"/>
                  </a:lnTo>
                  <a:lnTo>
                    <a:pt x="290" y="52"/>
                  </a:lnTo>
                  <a:lnTo>
                    <a:pt x="290" y="51"/>
                  </a:lnTo>
                  <a:lnTo>
                    <a:pt x="290" y="47"/>
                  </a:lnTo>
                  <a:lnTo>
                    <a:pt x="290" y="45"/>
                  </a:lnTo>
                  <a:lnTo>
                    <a:pt x="293" y="43"/>
                  </a:lnTo>
                  <a:lnTo>
                    <a:pt x="295" y="42"/>
                  </a:lnTo>
                  <a:lnTo>
                    <a:pt x="303" y="41"/>
                  </a:lnTo>
                  <a:lnTo>
                    <a:pt x="306" y="40"/>
                  </a:lnTo>
                  <a:lnTo>
                    <a:pt x="307" y="40"/>
                  </a:lnTo>
                  <a:lnTo>
                    <a:pt x="319" y="40"/>
                  </a:lnTo>
                  <a:lnTo>
                    <a:pt x="319" y="24"/>
                  </a:lnTo>
                  <a:close/>
                  <a:moveTo>
                    <a:pt x="319" y="56"/>
                  </a:moveTo>
                  <a:lnTo>
                    <a:pt x="308" y="56"/>
                  </a:lnTo>
                  <a:lnTo>
                    <a:pt x="308" y="58"/>
                  </a:lnTo>
                  <a:lnTo>
                    <a:pt x="308" y="60"/>
                  </a:lnTo>
                  <a:lnTo>
                    <a:pt x="309" y="61"/>
                  </a:lnTo>
                  <a:lnTo>
                    <a:pt x="322" y="61"/>
                  </a:lnTo>
                  <a:lnTo>
                    <a:pt x="322" y="60"/>
                  </a:lnTo>
                  <a:lnTo>
                    <a:pt x="321" y="59"/>
                  </a:lnTo>
                  <a:lnTo>
                    <a:pt x="320" y="59"/>
                  </a:lnTo>
                  <a:lnTo>
                    <a:pt x="320" y="58"/>
                  </a:lnTo>
                  <a:lnTo>
                    <a:pt x="319" y="56"/>
                  </a:lnTo>
                  <a:close/>
                  <a:moveTo>
                    <a:pt x="319" y="40"/>
                  </a:moveTo>
                  <a:lnTo>
                    <a:pt x="307" y="40"/>
                  </a:lnTo>
                  <a:lnTo>
                    <a:pt x="307" y="48"/>
                  </a:lnTo>
                  <a:lnTo>
                    <a:pt x="306" y="50"/>
                  </a:lnTo>
                  <a:lnTo>
                    <a:pt x="304" y="52"/>
                  </a:lnTo>
                  <a:lnTo>
                    <a:pt x="302" y="53"/>
                  </a:lnTo>
                  <a:lnTo>
                    <a:pt x="299" y="54"/>
                  </a:lnTo>
                  <a:lnTo>
                    <a:pt x="319" y="54"/>
                  </a:lnTo>
                  <a:lnTo>
                    <a:pt x="319" y="40"/>
                  </a:lnTo>
                  <a:close/>
                  <a:moveTo>
                    <a:pt x="306" y="15"/>
                  </a:moveTo>
                  <a:lnTo>
                    <a:pt x="293" y="15"/>
                  </a:lnTo>
                  <a:lnTo>
                    <a:pt x="288" y="16"/>
                  </a:lnTo>
                  <a:lnTo>
                    <a:pt x="285" y="19"/>
                  </a:lnTo>
                  <a:lnTo>
                    <a:pt x="282" y="21"/>
                  </a:lnTo>
                  <a:lnTo>
                    <a:pt x="280" y="25"/>
                  </a:lnTo>
                  <a:lnTo>
                    <a:pt x="279" y="31"/>
                  </a:lnTo>
                  <a:lnTo>
                    <a:pt x="291" y="31"/>
                  </a:lnTo>
                  <a:lnTo>
                    <a:pt x="291" y="29"/>
                  </a:lnTo>
                  <a:lnTo>
                    <a:pt x="292" y="27"/>
                  </a:lnTo>
                  <a:lnTo>
                    <a:pt x="293" y="26"/>
                  </a:lnTo>
                  <a:lnTo>
                    <a:pt x="295" y="25"/>
                  </a:lnTo>
                  <a:lnTo>
                    <a:pt x="297" y="24"/>
                  </a:lnTo>
                  <a:lnTo>
                    <a:pt x="319" y="24"/>
                  </a:lnTo>
                  <a:lnTo>
                    <a:pt x="318" y="21"/>
                  </a:lnTo>
                  <a:lnTo>
                    <a:pt x="314" y="18"/>
                  </a:lnTo>
                  <a:lnTo>
                    <a:pt x="311" y="16"/>
                  </a:lnTo>
                  <a:lnTo>
                    <a:pt x="306"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100" name="Picture 52"/>
            <p:cNvPicPr>
              <a:picLocks noChangeAspect="1" noChangeArrowheads="1"/>
            </p:cNvPicPr>
            <p:nvPr/>
          </p:nvPicPr>
          <p:blipFill>
            <a:blip r:embed="rId3"/>
            <a:srcRect/>
            <a:stretch>
              <a:fillRect/>
            </a:stretch>
          </p:blipFill>
          <p:spPr bwMode="auto">
            <a:xfrm>
              <a:off x="5682" y="2568"/>
              <a:ext cx="324" cy="76"/>
            </a:xfrm>
            <a:prstGeom prst="rect">
              <a:avLst/>
            </a:prstGeom>
            <a:noFill/>
            <a:ln w="9525">
              <a:noFill/>
              <a:miter lim="800000"/>
              <a:headEnd/>
              <a:tailEnd/>
            </a:ln>
          </p:spPr>
        </p:pic>
        <p:pic>
          <p:nvPicPr>
            <p:cNvPr id="2101" name="Picture 53"/>
            <p:cNvPicPr>
              <a:picLocks noChangeAspect="1" noChangeArrowheads="1"/>
            </p:cNvPicPr>
            <p:nvPr/>
          </p:nvPicPr>
          <p:blipFill>
            <a:blip r:embed="rId4"/>
            <a:srcRect/>
            <a:stretch>
              <a:fillRect/>
            </a:stretch>
          </p:blipFill>
          <p:spPr bwMode="auto">
            <a:xfrm>
              <a:off x="7220" y="3641"/>
              <a:ext cx="323" cy="76"/>
            </a:xfrm>
            <a:prstGeom prst="rect">
              <a:avLst/>
            </a:prstGeom>
            <a:noFill/>
            <a:ln w="9525">
              <a:noFill/>
              <a:miter lim="800000"/>
              <a:headEnd/>
              <a:tailEnd/>
            </a:ln>
          </p:spPr>
        </p:pic>
        <p:pic>
          <p:nvPicPr>
            <p:cNvPr id="2102" name="Picture 54"/>
            <p:cNvPicPr>
              <a:picLocks noChangeAspect="1" noChangeArrowheads="1"/>
            </p:cNvPicPr>
            <p:nvPr/>
          </p:nvPicPr>
          <p:blipFill>
            <a:blip r:embed="rId5"/>
            <a:srcRect/>
            <a:stretch>
              <a:fillRect/>
            </a:stretch>
          </p:blipFill>
          <p:spPr bwMode="auto">
            <a:xfrm>
              <a:off x="5682" y="3641"/>
              <a:ext cx="324" cy="76"/>
            </a:xfrm>
            <a:prstGeom prst="rect">
              <a:avLst/>
            </a:prstGeom>
            <a:noFill/>
            <a:ln w="9525">
              <a:noFill/>
              <a:miter lim="800000"/>
              <a:headEnd/>
              <a:tailEnd/>
            </a:ln>
          </p:spPr>
        </p:pic>
        <p:sp>
          <p:nvSpPr>
            <p:cNvPr id="2103" name="Freeform 55"/>
            <p:cNvSpPr>
              <a:spLocks/>
            </p:cNvSpPr>
            <p:nvPr/>
          </p:nvSpPr>
          <p:spPr bwMode="auto">
            <a:xfrm>
              <a:off x="5955" y="1362"/>
              <a:ext cx="1387" cy="349"/>
            </a:xfrm>
            <a:custGeom>
              <a:avLst/>
              <a:gdLst/>
              <a:ahLst/>
              <a:cxnLst>
                <a:cxn ang="0">
                  <a:pos x="0" y="0"/>
                </a:cxn>
                <a:cxn ang="0">
                  <a:pos x="1020" y="0"/>
                </a:cxn>
                <a:cxn ang="0">
                  <a:pos x="1386" y="348"/>
                </a:cxn>
              </a:cxnLst>
              <a:rect l="0" t="0" r="r" b="b"/>
              <a:pathLst>
                <a:path w="1387" h="349">
                  <a:moveTo>
                    <a:pt x="0" y="0"/>
                  </a:moveTo>
                  <a:lnTo>
                    <a:pt x="1020" y="0"/>
                  </a:lnTo>
                  <a:lnTo>
                    <a:pt x="1386" y="348"/>
                  </a:lnTo>
                </a:path>
              </a:pathLst>
            </a:custGeom>
            <a:noFill/>
            <a:ln w="3594">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104" name="Picture 56"/>
            <p:cNvPicPr>
              <a:picLocks noChangeAspect="1" noChangeArrowheads="1"/>
            </p:cNvPicPr>
            <p:nvPr/>
          </p:nvPicPr>
          <p:blipFill>
            <a:blip r:embed="rId6"/>
            <a:srcRect/>
            <a:stretch>
              <a:fillRect/>
            </a:stretch>
          </p:blipFill>
          <p:spPr bwMode="auto">
            <a:xfrm>
              <a:off x="4440" y="3641"/>
              <a:ext cx="323" cy="76"/>
            </a:xfrm>
            <a:prstGeom prst="rect">
              <a:avLst/>
            </a:prstGeom>
            <a:noFill/>
            <a:ln w="9525">
              <a:noFill/>
              <a:miter lim="800000"/>
              <a:headEnd/>
              <a:tailEnd/>
            </a:ln>
          </p:spPr>
        </p:pic>
        <p:sp>
          <p:nvSpPr>
            <p:cNvPr id="2105" name="AutoShape 57"/>
            <p:cNvSpPr>
              <a:spLocks/>
            </p:cNvSpPr>
            <p:nvPr/>
          </p:nvSpPr>
          <p:spPr bwMode="auto">
            <a:xfrm>
              <a:off x="4416" y="4471"/>
              <a:ext cx="319" cy="76"/>
            </a:xfrm>
            <a:custGeom>
              <a:avLst/>
              <a:gdLst/>
              <a:ahLst/>
              <a:cxnLst>
                <a:cxn ang="0">
                  <a:pos x="10" y="10"/>
                </a:cxn>
                <a:cxn ang="0">
                  <a:pos x="14" y="61"/>
                </a:cxn>
                <a:cxn ang="0">
                  <a:pos x="46" y="50"/>
                </a:cxn>
                <a:cxn ang="0">
                  <a:pos x="74" y="62"/>
                </a:cxn>
                <a:cxn ang="0">
                  <a:pos x="58" y="45"/>
                </a:cxn>
                <a:cxn ang="0">
                  <a:pos x="76" y="38"/>
                </a:cxn>
                <a:cxn ang="0">
                  <a:pos x="86" y="53"/>
                </a:cxn>
                <a:cxn ang="0">
                  <a:pos x="86" y="1"/>
                </a:cxn>
                <a:cxn ang="0">
                  <a:pos x="63" y="31"/>
                </a:cxn>
                <a:cxn ang="0">
                  <a:pos x="61" y="11"/>
                </a:cxn>
                <a:cxn ang="0">
                  <a:pos x="62" y="22"/>
                </a:cxn>
                <a:cxn ang="0">
                  <a:pos x="112" y="48"/>
                </a:cxn>
                <a:cxn ang="0">
                  <a:pos x="104" y="69"/>
                </a:cxn>
                <a:cxn ang="0">
                  <a:pos x="112" y="48"/>
                </a:cxn>
                <a:cxn ang="0">
                  <a:pos x="143" y="23"/>
                </a:cxn>
                <a:cxn ang="0">
                  <a:pos x="144" y="47"/>
                </a:cxn>
                <a:cxn ang="0">
                  <a:pos x="198" y="0"/>
                </a:cxn>
                <a:cxn ang="0">
                  <a:pos x="173" y="23"/>
                </a:cxn>
                <a:cxn ang="0">
                  <a:pos x="171" y="49"/>
                </a:cxn>
                <a:cxn ang="0">
                  <a:pos x="205" y="60"/>
                </a:cxn>
                <a:cxn ang="0">
                  <a:pos x="186" y="50"/>
                </a:cxn>
                <a:cxn ang="0">
                  <a:pos x="186" y="36"/>
                </a:cxn>
                <a:cxn ang="0">
                  <a:pos x="205" y="28"/>
                </a:cxn>
                <a:cxn ang="0">
                  <a:pos x="187" y="22"/>
                </a:cxn>
                <a:cxn ang="0">
                  <a:pos x="187" y="12"/>
                </a:cxn>
                <a:cxn ang="0">
                  <a:pos x="207" y="5"/>
                </a:cxn>
                <a:cxn ang="0">
                  <a:pos x="198" y="35"/>
                </a:cxn>
                <a:cxn ang="0">
                  <a:pos x="201" y="48"/>
                </a:cxn>
                <a:cxn ang="0">
                  <a:pos x="214" y="49"/>
                </a:cxn>
                <a:cxn ang="0">
                  <a:pos x="197" y="10"/>
                </a:cxn>
                <a:cxn ang="0">
                  <a:pos x="199" y="23"/>
                </a:cxn>
                <a:cxn ang="0">
                  <a:pos x="212" y="11"/>
                </a:cxn>
                <a:cxn ang="0">
                  <a:pos x="236" y="61"/>
                </a:cxn>
                <a:cxn ang="0">
                  <a:pos x="243" y="24"/>
                </a:cxn>
                <a:cxn ang="0">
                  <a:pos x="266" y="24"/>
                </a:cxn>
                <a:cxn ang="0">
                  <a:pos x="253" y="29"/>
                </a:cxn>
                <a:cxn ang="0">
                  <a:pos x="255" y="14"/>
                </a:cxn>
                <a:cxn ang="0">
                  <a:pos x="259" y="16"/>
                </a:cxn>
                <a:cxn ang="0">
                  <a:pos x="302" y="25"/>
                </a:cxn>
                <a:cxn ang="0">
                  <a:pos x="303" y="32"/>
                </a:cxn>
                <a:cxn ang="0">
                  <a:pos x="280" y="37"/>
                </a:cxn>
                <a:cxn ang="0">
                  <a:pos x="275" y="56"/>
                </a:cxn>
                <a:cxn ang="0">
                  <a:pos x="304" y="55"/>
                </a:cxn>
                <a:cxn ang="0">
                  <a:pos x="289" y="53"/>
                </a:cxn>
                <a:cxn ang="0">
                  <a:pos x="288" y="44"/>
                </a:cxn>
                <a:cxn ang="0">
                  <a:pos x="302" y="40"/>
                </a:cxn>
                <a:cxn ang="0">
                  <a:pos x="304" y="55"/>
                </a:cxn>
                <a:cxn ang="0">
                  <a:pos x="318" y="59"/>
                </a:cxn>
                <a:cxn ang="0">
                  <a:pos x="316" y="39"/>
                </a:cxn>
                <a:cxn ang="0">
                  <a:pos x="295" y="53"/>
                </a:cxn>
                <a:cxn ang="0">
                  <a:pos x="284" y="16"/>
                </a:cxn>
                <a:cxn ang="0">
                  <a:pos x="287" y="28"/>
                </a:cxn>
                <a:cxn ang="0">
                  <a:pos x="316" y="24"/>
                </a:cxn>
                <a:cxn ang="0">
                  <a:pos x="302" y="14"/>
                </a:cxn>
              </a:cxnLst>
              <a:rect l="0" t="0" r="r" b="b"/>
              <a:pathLst>
                <a:path w="319" h="76">
                  <a:moveTo>
                    <a:pt x="27" y="0"/>
                  </a:moveTo>
                  <a:lnTo>
                    <a:pt x="17" y="0"/>
                  </a:lnTo>
                  <a:lnTo>
                    <a:pt x="16" y="4"/>
                  </a:lnTo>
                  <a:lnTo>
                    <a:pt x="15" y="6"/>
                  </a:lnTo>
                  <a:lnTo>
                    <a:pt x="10" y="10"/>
                  </a:lnTo>
                  <a:lnTo>
                    <a:pt x="6" y="11"/>
                  </a:lnTo>
                  <a:lnTo>
                    <a:pt x="0" y="11"/>
                  </a:lnTo>
                  <a:lnTo>
                    <a:pt x="0" y="19"/>
                  </a:lnTo>
                  <a:lnTo>
                    <a:pt x="14" y="19"/>
                  </a:lnTo>
                  <a:lnTo>
                    <a:pt x="14" y="61"/>
                  </a:lnTo>
                  <a:lnTo>
                    <a:pt x="27" y="61"/>
                  </a:lnTo>
                  <a:lnTo>
                    <a:pt x="27" y="0"/>
                  </a:lnTo>
                  <a:close/>
                  <a:moveTo>
                    <a:pt x="58" y="45"/>
                  </a:moveTo>
                  <a:lnTo>
                    <a:pt x="46" y="45"/>
                  </a:lnTo>
                  <a:lnTo>
                    <a:pt x="46" y="50"/>
                  </a:lnTo>
                  <a:lnTo>
                    <a:pt x="48" y="54"/>
                  </a:lnTo>
                  <a:lnTo>
                    <a:pt x="52" y="57"/>
                  </a:lnTo>
                  <a:lnTo>
                    <a:pt x="56" y="61"/>
                  </a:lnTo>
                  <a:lnTo>
                    <a:pt x="61" y="62"/>
                  </a:lnTo>
                  <a:lnTo>
                    <a:pt x="74" y="62"/>
                  </a:lnTo>
                  <a:lnTo>
                    <a:pt x="79" y="60"/>
                  </a:lnTo>
                  <a:lnTo>
                    <a:pt x="86" y="53"/>
                  </a:lnTo>
                  <a:lnTo>
                    <a:pt x="62" y="53"/>
                  </a:lnTo>
                  <a:lnTo>
                    <a:pt x="59" y="50"/>
                  </a:lnTo>
                  <a:lnTo>
                    <a:pt x="58" y="45"/>
                  </a:lnTo>
                  <a:close/>
                  <a:moveTo>
                    <a:pt x="87" y="31"/>
                  </a:moveTo>
                  <a:lnTo>
                    <a:pt x="70" y="31"/>
                  </a:lnTo>
                  <a:lnTo>
                    <a:pt x="72" y="32"/>
                  </a:lnTo>
                  <a:lnTo>
                    <a:pt x="76" y="36"/>
                  </a:lnTo>
                  <a:lnTo>
                    <a:pt x="76" y="38"/>
                  </a:lnTo>
                  <a:lnTo>
                    <a:pt x="76" y="45"/>
                  </a:lnTo>
                  <a:lnTo>
                    <a:pt x="76" y="48"/>
                  </a:lnTo>
                  <a:lnTo>
                    <a:pt x="72" y="52"/>
                  </a:lnTo>
                  <a:lnTo>
                    <a:pt x="70" y="53"/>
                  </a:lnTo>
                  <a:lnTo>
                    <a:pt x="86" y="53"/>
                  </a:lnTo>
                  <a:lnTo>
                    <a:pt x="87" y="52"/>
                  </a:lnTo>
                  <a:lnTo>
                    <a:pt x="89" y="47"/>
                  </a:lnTo>
                  <a:lnTo>
                    <a:pt x="89" y="35"/>
                  </a:lnTo>
                  <a:lnTo>
                    <a:pt x="87" y="31"/>
                  </a:lnTo>
                  <a:close/>
                  <a:moveTo>
                    <a:pt x="86" y="1"/>
                  </a:moveTo>
                  <a:lnTo>
                    <a:pt x="53" y="1"/>
                  </a:lnTo>
                  <a:lnTo>
                    <a:pt x="48" y="35"/>
                  </a:lnTo>
                  <a:lnTo>
                    <a:pt x="59" y="35"/>
                  </a:lnTo>
                  <a:lnTo>
                    <a:pt x="61" y="32"/>
                  </a:lnTo>
                  <a:lnTo>
                    <a:pt x="63" y="31"/>
                  </a:lnTo>
                  <a:lnTo>
                    <a:pt x="87" y="31"/>
                  </a:lnTo>
                  <a:lnTo>
                    <a:pt x="87" y="30"/>
                  </a:lnTo>
                  <a:lnTo>
                    <a:pt x="81" y="25"/>
                  </a:lnTo>
                  <a:lnTo>
                    <a:pt x="59" y="25"/>
                  </a:lnTo>
                  <a:lnTo>
                    <a:pt x="61" y="11"/>
                  </a:lnTo>
                  <a:lnTo>
                    <a:pt x="86" y="11"/>
                  </a:lnTo>
                  <a:lnTo>
                    <a:pt x="86" y="1"/>
                  </a:lnTo>
                  <a:close/>
                  <a:moveTo>
                    <a:pt x="75" y="21"/>
                  </a:moveTo>
                  <a:lnTo>
                    <a:pt x="66" y="21"/>
                  </a:lnTo>
                  <a:lnTo>
                    <a:pt x="62" y="22"/>
                  </a:lnTo>
                  <a:lnTo>
                    <a:pt x="59" y="25"/>
                  </a:lnTo>
                  <a:lnTo>
                    <a:pt x="81" y="25"/>
                  </a:lnTo>
                  <a:lnTo>
                    <a:pt x="80" y="23"/>
                  </a:lnTo>
                  <a:lnTo>
                    <a:pt x="75" y="21"/>
                  </a:lnTo>
                  <a:close/>
                  <a:moveTo>
                    <a:pt x="112" y="48"/>
                  </a:moveTo>
                  <a:lnTo>
                    <a:pt x="99" y="48"/>
                  </a:lnTo>
                  <a:lnTo>
                    <a:pt x="99" y="61"/>
                  </a:lnTo>
                  <a:lnTo>
                    <a:pt x="106" y="61"/>
                  </a:lnTo>
                  <a:lnTo>
                    <a:pt x="106" y="66"/>
                  </a:lnTo>
                  <a:lnTo>
                    <a:pt x="104" y="69"/>
                  </a:lnTo>
                  <a:lnTo>
                    <a:pt x="99" y="71"/>
                  </a:lnTo>
                  <a:lnTo>
                    <a:pt x="99" y="75"/>
                  </a:lnTo>
                  <a:lnTo>
                    <a:pt x="108" y="73"/>
                  </a:lnTo>
                  <a:lnTo>
                    <a:pt x="112" y="68"/>
                  </a:lnTo>
                  <a:lnTo>
                    <a:pt x="112" y="48"/>
                  </a:lnTo>
                  <a:close/>
                  <a:moveTo>
                    <a:pt x="164" y="1"/>
                  </a:moveTo>
                  <a:lnTo>
                    <a:pt x="121" y="1"/>
                  </a:lnTo>
                  <a:lnTo>
                    <a:pt x="121" y="12"/>
                  </a:lnTo>
                  <a:lnTo>
                    <a:pt x="151" y="12"/>
                  </a:lnTo>
                  <a:lnTo>
                    <a:pt x="143" y="23"/>
                  </a:lnTo>
                  <a:lnTo>
                    <a:pt x="136" y="35"/>
                  </a:lnTo>
                  <a:lnTo>
                    <a:pt x="132" y="47"/>
                  </a:lnTo>
                  <a:lnTo>
                    <a:pt x="129" y="61"/>
                  </a:lnTo>
                  <a:lnTo>
                    <a:pt x="142" y="61"/>
                  </a:lnTo>
                  <a:lnTo>
                    <a:pt x="144" y="47"/>
                  </a:lnTo>
                  <a:lnTo>
                    <a:pt x="149" y="34"/>
                  </a:lnTo>
                  <a:lnTo>
                    <a:pt x="155" y="22"/>
                  </a:lnTo>
                  <a:lnTo>
                    <a:pt x="164" y="10"/>
                  </a:lnTo>
                  <a:lnTo>
                    <a:pt x="164" y="1"/>
                  </a:lnTo>
                  <a:close/>
                  <a:moveTo>
                    <a:pt x="198" y="0"/>
                  </a:moveTo>
                  <a:lnTo>
                    <a:pt x="187" y="0"/>
                  </a:lnTo>
                  <a:lnTo>
                    <a:pt x="182" y="2"/>
                  </a:lnTo>
                  <a:lnTo>
                    <a:pt x="175" y="8"/>
                  </a:lnTo>
                  <a:lnTo>
                    <a:pt x="174" y="11"/>
                  </a:lnTo>
                  <a:lnTo>
                    <a:pt x="173" y="23"/>
                  </a:lnTo>
                  <a:lnTo>
                    <a:pt x="176" y="26"/>
                  </a:lnTo>
                  <a:lnTo>
                    <a:pt x="181" y="29"/>
                  </a:lnTo>
                  <a:lnTo>
                    <a:pt x="175" y="31"/>
                  </a:lnTo>
                  <a:lnTo>
                    <a:pt x="171" y="36"/>
                  </a:lnTo>
                  <a:lnTo>
                    <a:pt x="171" y="49"/>
                  </a:lnTo>
                  <a:lnTo>
                    <a:pt x="173" y="54"/>
                  </a:lnTo>
                  <a:lnTo>
                    <a:pt x="181" y="61"/>
                  </a:lnTo>
                  <a:lnTo>
                    <a:pt x="186" y="62"/>
                  </a:lnTo>
                  <a:lnTo>
                    <a:pt x="199" y="62"/>
                  </a:lnTo>
                  <a:lnTo>
                    <a:pt x="205" y="60"/>
                  </a:lnTo>
                  <a:lnTo>
                    <a:pt x="212" y="53"/>
                  </a:lnTo>
                  <a:lnTo>
                    <a:pt x="190" y="53"/>
                  </a:lnTo>
                  <a:lnTo>
                    <a:pt x="188" y="52"/>
                  </a:lnTo>
                  <a:lnTo>
                    <a:pt x="186" y="50"/>
                  </a:lnTo>
                  <a:lnTo>
                    <a:pt x="185" y="49"/>
                  </a:lnTo>
                  <a:lnTo>
                    <a:pt x="184" y="46"/>
                  </a:lnTo>
                  <a:lnTo>
                    <a:pt x="184" y="40"/>
                  </a:lnTo>
                  <a:lnTo>
                    <a:pt x="185" y="38"/>
                  </a:lnTo>
                  <a:lnTo>
                    <a:pt x="186" y="36"/>
                  </a:lnTo>
                  <a:lnTo>
                    <a:pt x="188" y="35"/>
                  </a:lnTo>
                  <a:lnTo>
                    <a:pt x="190" y="34"/>
                  </a:lnTo>
                  <a:lnTo>
                    <a:pt x="213" y="34"/>
                  </a:lnTo>
                  <a:lnTo>
                    <a:pt x="211" y="31"/>
                  </a:lnTo>
                  <a:lnTo>
                    <a:pt x="205" y="28"/>
                  </a:lnTo>
                  <a:lnTo>
                    <a:pt x="210" y="26"/>
                  </a:lnTo>
                  <a:lnTo>
                    <a:pt x="210" y="25"/>
                  </a:lnTo>
                  <a:lnTo>
                    <a:pt x="191" y="25"/>
                  </a:lnTo>
                  <a:lnTo>
                    <a:pt x="189" y="24"/>
                  </a:lnTo>
                  <a:lnTo>
                    <a:pt x="187" y="22"/>
                  </a:lnTo>
                  <a:lnTo>
                    <a:pt x="186" y="21"/>
                  </a:lnTo>
                  <a:lnTo>
                    <a:pt x="185" y="19"/>
                  </a:lnTo>
                  <a:lnTo>
                    <a:pt x="185" y="15"/>
                  </a:lnTo>
                  <a:lnTo>
                    <a:pt x="186" y="13"/>
                  </a:lnTo>
                  <a:lnTo>
                    <a:pt x="187" y="12"/>
                  </a:lnTo>
                  <a:lnTo>
                    <a:pt x="189" y="10"/>
                  </a:lnTo>
                  <a:lnTo>
                    <a:pt x="190" y="10"/>
                  </a:lnTo>
                  <a:lnTo>
                    <a:pt x="211" y="10"/>
                  </a:lnTo>
                  <a:lnTo>
                    <a:pt x="210" y="8"/>
                  </a:lnTo>
                  <a:lnTo>
                    <a:pt x="207" y="5"/>
                  </a:lnTo>
                  <a:lnTo>
                    <a:pt x="203" y="2"/>
                  </a:lnTo>
                  <a:lnTo>
                    <a:pt x="198" y="0"/>
                  </a:lnTo>
                  <a:close/>
                  <a:moveTo>
                    <a:pt x="213" y="34"/>
                  </a:moveTo>
                  <a:lnTo>
                    <a:pt x="196" y="34"/>
                  </a:lnTo>
                  <a:lnTo>
                    <a:pt x="198" y="35"/>
                  </a:lnTo>
                  <a:lnTo>
                    <a:pt x="199" y="37"/>
                  </a:lnTo>
                  <a:lnTo>
                    <a:pt x="201" y="38"/>
                  </a:lnTo>
                  <a:lnTo>
                    <a:pt x="202" y="40"/>
                  </a:lnTo>
                  <a:lnTo>
                    <a:pt x="202" y="46"/>
                  </a:lnTo>
                  <a:lnTo>
                    <a:pt x="201" y="48"/>
                  </a:lnTo>
                  <a:lnTo>
                    <a:pt x="199" y="50"/>
                  </a:lnTo>
                  <a:lnTo>
                    <a:pt x="198" y="52"/>
                  </a:lnTo>
                  <a:lnTo>
                    <a:pt x="196" y="53"/>
                  </a:lnTo>
                  <a:lnTo>
                    <a:pt x="212" y="53"/>
                  </a:lnTo>
                  <a:lnTo>
                    <a:pt x="214" y="49"/>
                  </a:lnTo>
                  <a:lnTo>
                    <a:pt x="214" y="36"/>
                  </a:lnTo>
                  <a:lnTo>
                    <a:pt x="213" y="34"/>
                  </a:lnTo>
                  <a:close/>
                  <a:moveTo>
                    <a:pt x="211" y="10"/>
                  </a:moveTo>
                  <a:lnTo>
                    <a:pt x="195" y="10"/>
                  </a:lnTo>
                  <a:lnTo>
                    <a:pt x="197" y="10"/>
                  </a:lnTo>
                  <a:lnTo>
                    <a:pt x="200" y="13"/>
                  </a:lnTo>
                  <a:lnTo>
                    <a:pt x="200" y="15"/>
                  </a:lnTo>
                  <a:lnTo>
                    <a:pt x="201" y="19"/>
                  </a:lnTo>
                  <a:lnTo>
                    <a:pt x="200" y="21"/>
                  </a:lnTo>
                  <a:lnTo>
                    <a:pt x="199" y="23"/>
                  </a:lnTo>
                  <a:lnTo>
                    <a:pt x="197" y="24"/>
                  </a:lnTo>
                  <a:lnTo>
                    <a:pt x="195" y="25"/>
                  </a:lnTo>
                  <a:lnTo>
                    <a:pt x="210" y="25"/>
                  </a:lnTo>
                  <a:lnTo>
                    <a:pt x="212" y="22"/>
                  </a:lnTo>
                  <a:lnTo>
                    <a:pt x="212" y="11"/>
                  </a:lnTo>
                  <a:lnTo>
                    <a:pt x="211" y="10"/>
                  </a:lnTo>
                  <a:close/>
                  <a:moveTo>
                    <a:pt x="236" y="0"/>
                  </a:moveTo>
                  <a:lnTo>
                    <a:pt x="224" y="0"/>
                  </a:lnTo>
                  <a:lnTo>
                    <a:pt x="224" y="61"/>
                  </a:lnTo>
                  <a:lnTo>
                    <a:pt x="236" y="61"/>
                  </a:lnTo>
                  <a:lnTo>
                    <a:pt x="236" y="32"/>
                  </a:lnTo>
                  <a:lnTo>
                    <a:pt x="237" y="29"/>
                  </a:lnTo>
                  <a:lnTo>
                    <a:pt x="239" y="27"/>
                  </a:lnTo>
                  <a:lnTo>
                    <a:pt x="240" y="25"/>
                  </a:lnTo>
                  <a:lnTo>
                    <a:pt x="243" y="24"/>
                  </a:lnTo>
                  <a:lnTo>
                    <a:pt x="266" y="24"/>
                  </a:lnTo>
                  <a:lnTo>
                    <a:pt x="264" y="21"/>
                  </a:lnTo>
                  <a:lnTo>
                    <a:pt x="236" y="21"/>
                  </a:lnTo>
                  <a:lnTo>
                    <a:pt x="236" y="0"/>
                  </a:lnTo>
                  <a:close/>
                  <a:moveTo>
                    <a:pt x="266" y="24"/>
                  </a:moveTo>
                  <a:lnTo>
                    <a:pt x="248" y="24"/>
                  </a:lnTo>
                  <a:lnTo>
                    <a:pt x="250" y="25"/>
                  </a:lnTo>
                  <a:lnTo>
                    <a:pt x="252" y="26"/>
                  </a:lnTo>
                  <a:lnTo>
                    <a:pt x="253" y="28"/>
                  </a:lnTo>
                  <a:lnTo>
                    <a:pt x="253" y="29"/>
                  </a:lnTo>
                  <a:lnTo>
                    <a:pt x="254" y="61"/>
                  </a:lnTo>
                  <a:lnTo>
                    <a:pt x="266" y="61"/>
                  </a:lnTo>
                  <a:lnTo>
                    <a:pt x="266" y="25"/>
                  </a:lnTo>
                  <a:lnTo>
                    <a:pt x="266" y="24"/>
                  </a:lnTo>
                  <a:close/>
                  <a:moveTo>
                    <a:pt x="255" y="14"/>
                  </a:moveTo>
                  <a:lnTo>
                    <a:pt x="244" y="14"/>
                  </a:lnTo>
                  <a:lnTo>
                    <a:pt x="239" y="17"/>
                  </a:lnTo>
                  <a:lnTo>
                    <a:pt x="236" y="21"/>
                  </a:lnTo>
                  <a:lnTo>
                    <a:pt x="264" y="21"/>
                  </a:lnTo>
                  <a:lnTo>
                    <a:pt x="259" y="16"/>
                  </a:lnTo>
                  <a:lnTo>
                    <a:pt x="255" y="14"/>
                  </a:lnTo>
                  <a:close/>
                  <a:moveTo>
                    <a:pt x="316" y="24"/>
                  </a:moveTo>
                  <a:lnTo>
                    <a:pt x="298" y="24"/>
                  </a:lnTo>
                  <a:lnTo>
                    <a:pt x="300" y="24"/>
                  </a:lnTo>
                  <a:lnTo>
                    <a:pt x="302" y="25"/>
                  </a:lnTo>
                  <a:lnTo>
                    <a:pt x="303" y="26"/>
                  </a:lnTo>
                  <a:lnTo>
                    <a:pt x="304" y="27"/>
                  </a:lnTo>
                  <a:lnTo>
                    <a:pt x="304" y="30"/>
                  </a:lnTo>
                  <a:lnTo>
                    <a:pt x="303" y="31"/>
                  </a:lnTo>
                  <a:lnTo>
                    <a:pt x="303" y="32"/>
                  </a:lnTo>
                  <a:lnTo>
                    <a:pt x="302" y="32"/>
                  </a:lnTo>
                  <a:lnTo>
                    <a:pt x="301" y="33"/>
                  </a:lnTo>
                  <a:lnTo>
                    <a:pt x="288" y="34"/>
                  </a:lnTo>
                  <a:lnTo>
                    <a:pt x="283" y="35"/>
                  </a:lnTo>
                  <a:lnTo>
                    <a:pt x="280" y="37"/>
                  </a:lnTo>
                  <a:lnTo>
                    <a:pt x="277" y="39"/>
                  </a:lnTo>
                  <a:lnTo>
                    <a:pt x="275" y="42"/>
                  </a:lnTo>
                  <a:lnTo>
                    <a:pt x="274" y="44"/>
                  </a:lnTo>
                  <a:lnTo>
                    <a:pt x="274" y="53"/>
                  </a:lnTo>
                  <a:lnTo>
                    <a:pt x="275" y="56"/>
                  </a:lnTo>
                  <a:lnTo>
                    <a:pt x="281" y="61"/>
                  </a:lnTo>
                  <a:lnTo>
                    <a:pt x="284" y="62"/>
                  </a:lnTo>
                  <a:lnTo>
                    <a:pt x="295" y="62"/>
                  </a:lnTo>
                  <a:lnTo>
                    <a:pt x="300" y="60"/>
                  </a:lnTo>
                  <a:lnTo>
                    <a:pt x="304" y="55"/>
                  </a:lnTo>
                  <a:lnTo>
                    <a:pt x="316" y="55"/>
                  </a:lnTo>
                  <a:lnTo>
                    <a:pt x="316" y="54"/>
                  </a:lnTo>
                  <a:lnTo>
                    <a:pt x="316" y="53"/>
                  </a:lnTo>
                  <a:lnTo>
                    <a:pt x="290" y="53"/>
                  </a:lnTo>
                  <a:lnTo>
                    <a:pt x="289" y="53"/>
                  </a:lnTo>
                  <a:lnTo>
                    <a:pt x="287" y="51"/>
                  </a:lnTo>
                  <a:lnTo>
                    <a:pt x="286" y="50"/>
                  </a:lnTo>
                  <a:lnTo>
                    <a:pt x="286" y="46"/>
                  </a:lnTo>
                  <a:lnTo>
                    <a:pt x="287" y="45"/>
                  </a:lnTo>
                  <a:lnTo>
                    <a:pt x="288" y="44"/>
                  </a:lnTo>
                  <a:lnTo>
                    <a:pt x="289" y="43"/>
                  </a:lnTo>
                  <a:lnTo>
                    <a:pt x="291" y="42"/>
                  </a:lnTo>
                  <a:lnTo>
                    <a:pt x="295" y="41"/>
                  </a:lnTo>
                  <a:lnTo>
                    <a:pt x="299" y="41"/>
                  </a:lnTo>
                  <a:lnTo>
                    <a:pt x="302" y="40"/>
                  </a:lnTo>
                  <a:lnTo>
                    <a:pt x="304" y="39"/>
                  </a:lnTo>
                  <a:lnTo>
                    <a:pt x="316" y="39"/>
                  </a:lnTo>
                  <a:lnTo>
                    <a:pt x="316" y="24"/>
                  </a:lnTo>
                  <a:close/>
                  <a:moveTo>
                    <a:pt x="316" y="55"/>
                  </a:moveTo>
                  <a:lnTo>
                    <a:pt x="304" y="55"/>
                  </a:lnTo>
                  <a:lnTo>
                    <a:pt x="304" y="58"/>
                  </a:lnTo>
                  <a:lnTo>
                    <a:pt x="305" y="59"/>
                  </a:lnTo>
                  <a:lnTo>
                    <a:pt x="305" y="61"/>
                  </a:lnTo>
                  <a:lnTo>
                    <a:pt x="318" y="61"/>
                  </a:lnTo>
                  <a:lnTo>
                    <a:pt x="318" y="59"/>
                  </a:lnTo>
                  <a:lnTo>
                    <a:pt x="317" y="59"/>
                  </a:lnTo>
                  <a:lnTo>
                    <a:pt x="317" y="58"/>
                  </a:lnTo>
                  <a:lnTo>
                    <a:pt x="316" y="57"/>
                  </a:lnTo>
                  <a:lnTo>
                    <a:pt x="316" y="55"/>
                  </a:lnTo>
                  <a:close/>
                  <a:moveTo>
                    <a:pt x="316" y="39"/>
                  </a:moveTo>
                  <a:lnTo>
                    <a:pt x="304" y="39"/>
                  </a:lnTo>
                  <a:lnTo>
                    <a:pt x="304" y="47"/>
                  </a:lnTo>
                  <a:lnTo>
                    <a:pt x="303" y="49"/>
                  </a:lnTo>
                  <a:lnTo>
                    <a:pt x="298" y="53"/>
                  </a:lnTo>
                  <a:lnTo>
                    <a:pt x="295" y="53"/>
                  </a:lnTo>
                  <a:lnTo>
                    <a:pt x="316" y="53"/>
                  </a:lnTo>
                  <a:lnTo>
                    <a:pt x="316" y="39"/>
                  </a:lnTo>
                  <a:close/>
                  <a:moveTo>
                    <a:pt x="302" y="14"/>
                  </a:moveTo>
                  <a:lnTo>
                    <a:pt x="290" y="14"/>
                  </a:lnTo>
                  <a:lnTo>
                    <a:pt x="284" y="16"/>
                  </a:lnTo>
                  <a:lnTo>
                    <a:pt x="278" y="21"/>
                  </a:lnTo>
                  <a:lnTo>
                    <a:pt x="276" y="25"/>
                  </a:lnTo>
                  <a:lnTo>
                    <a:pt x="275" y="30"/>
                  </a:lnTo>
                  <a:lnTo>
                    <a:pt x="287" y="30"/>
                  </a:lnTo>
                  <a:lnTo>
                    <a:pt x="287" y="28"/>
                  </a:lnTo>
                  <a:lnTo>
                    <a:pt x="288" y="26"/>
                  </a:lnTo>
                  <a:lnTo>
                    <a:pt x="290" y="25"/>
                  </a:lnTo>
                  <a:lnTo>
                    <a:pt x="291" y="24"/>
                  </a:lnTo>
                  <a:lnTo>
                    <a:pt x="293" y="24"/>
                  </a:lnTo>
                  <a:lnTo>
                    <a:pt x="316" y="24"/>
                  </a:lnTo>
                  <a:lnTo>
                    <a:pt x="316" y="23"/>
                  </a:lnTo>
                  <a:lnTo>
                    <a:pt x="314" y="20"/>
                  </a:lnTo>
                  <a:lnTo>
                    <a:pt x="310" y="18"/>
                  </a:lnTo>
                  <a:lnTo>
                    <a:pt x="307" y="15"/>
                  </a:lnTo>
                  <a:lnTo>
                    <a:pt x="302"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106" name="Picture 58"/>
            <p:cNvPicPr>
              <a:picLocks noChangeAspect="1" noChangeArrowheads="1"/>
            </p:cNvPicPr>
            <p:nvPr/>
          </p:nvPicPr>
          <p:blipFill>
            <a:blip r:embed="rId7"/>
            <a:srcRect/>
            <a:stretch>
              <a:fillRect/>
            </a:stretch>
          </p:blipFill>
          <p:spPr bwMode="auto">
            <a:xfrm>
              <a:off x="4413" y="2568"/>
              <a:ext cx="323" cy="76"/>
            </a:xfrm>
            <a:prstGeom prst="rect">
              <a:avLst/>
            </a:prstGeom>
            <a:noFill/>
            <a:ln w="9525">
              <a:noFill/>
              <a:miter lim="800000"/>
              <a:headEnd/>
              <a:tailEnd/>
            </a:ln>
          </p:spPr>
        </p:pic>
        <p:sp>
          <p:nvSpPr>
            <p:cNvPr id="2107" name="AutoShape 59"/>
            <p:cNvSpPr>
              <a:spLocks/>
            </p:cNvSpPr>
            <p:nvPr/>
          </p:nvSpPr>
          <p:spPr bwMode="auto">
            <a:xfrm>
              <a:off x="2717" y="1760"/>
              <a:ext cx="1297" cy="1970"/>
            </a:xfrm>
            <a:custGeom>
              <a:avLst/>
              <a:gdLst/>
              <a:ahLst/>
              <a:cxnLst>
                <a:cxn ang="0">
                  <a:pos x="24" y="819"/>
                </a:cxn>
                <a:cxn ang="0">
                  <a:pos x="19" y="862"/>
                </a:cxn>
                <a:cxn ang="0">
                  <a:pos x="65" y="857"/>
                </a:cxn>
                <a:cxn ang="0">
                  <a:pos x="67" y="32"/>
                </a:cxn>
                <a:cxn ang="0">
                  <a:pos x="57" y="40"/>
                </a:cxn>
                <a:cxn ang="0">
                  <a:pos x="63" y="63"/>
                </a:cxn>
                <a:cxn ang="0">
                  <a:pos x="143" y="25"/>
                </a:cxn>
                <a:cxn ang="0">
                  <a:pos x="131" y="30"/>
                </a:cxn>
                <a:cxn ang="0">
                  <a:pos x="144" y="840"/>
                </a:cxn>
                <a:cxn ang="0">
                  <a:pos x="157" y="810"/>
                </a:cxn>
                <a:cxn ang="0">
                  <a:pos x="193" y="57"/>
                </a:cxn>
                <a:cxn ang="0">
                  <a:pos x="180" y="27"/>
                </a:cxn>
                <a:cxn ang="0">
                  <a:pos x="181" y="31"/>
                </a:cxn>
                <a:cxn ang="0">
                  <a:pos x="196" y="60"/>
                </a:cxn>
                <a:cxn ang="0">
                  <a:pos x="207" y="838"/>
                </a:cxn>
                <a:cxn ang="0">
                  <a:pos x="230" y="833"/>
                </a:cxn>
                <a:cxn ang="0">
                  <a:pos x="240" y="855"/>
                </a:cxn>
                <a:cxn ang="0">
                  <a:pos x="234" y="870"/>
                </a:cxn>
                <a:cxn ang="0">
                  <a:pos x="503" y="839"/>
                </a:cxn>
                <a:cxn ang="0">
                  <a:pos x="501" y="850"/>
                </a:cxn>
                <a:cxn ang="0">
                  <a:pos x="514" y="871"/>
                </a:cxn>
                <a:cxn ang="0">
                  <a:pos x="563" y="39"/>
                </a:cxn>
                <a:cxn ang="0">
                  <a:pos x="556" y="33"/>
                </a:cxn>
                <a:cxn ang="0">
                  <a:pos x="540" y="80"/>
                </a:cxn>
                <a:cxn ang="0">
                  <a:pos x="583" y="101"/>
                </a:cxn>
                <a:cxn ang="0">
                  <a:pos x="574" y="826"/>
                </a:cxn>
                <a:cxn ang="0">
                  <a:pos x="592" y="845"/>
                </a:cxn>
                <a:cxn ang="0">
                  <a:pos x="605" y="851"/>
                </a:cxn>
                <a:cxn ang="0">
                  <a:pos x="617" y="42"/>
                </a:cxn>
                <a:cxn ang="0">
                  <a:pos x="630" y="77"/>
                </a:cxn>
                <a:cxn ang="0">
                  <a:pos x="643" y="63"/>
                </a:cxn>
                <a:cxn ang="0">
                  <a:pos x="655" y="847"/>
                </a:cxn>
                <a:cxn ang="0">
                  <a:pos x="681" y="58"/>
                </a:cxn>
                <a:cxn ang="0">
                  <a:pos x="683" y="833"/>
                </a:cxn>
                <a:cxn ang="0">
                  <a:pos x="714" y="47"/>
                </a:cxn>
                <a:cxn ang="0">
                  <a:pos x="716" y="83"/>
                </a:cxn>
                <a:cxn ang="0">
                  <a:pos x="703" y="84"/>
                </a:cxn>
                <a:cxn ang="0">
                  <a:pos x="755" y="829"/>
                </a:cxn>
                <a:cxn ang="0">
                  <a:pos x="739" y="861"/>
                </a:cxn>
                <a:cxn ang="0">
                  <a:pos x="729" y="843"/>
                </a:cxn>
                <a:cxn ang="0">
                  <a:pos x="990" y="817"/>
                </a:cxn>
                <a:cxn ang="0">
                  <a:pos x="1015" y="1926"/>
                </a:cxn>
                <a:cxn ang="0">
                  <a:pos x="1005" y="1931"/>
                </a:cxn>
                <a:cxn ang="0">
                  <a:pos x="1010" y="1956"/>
                </a:cxn>
                <a:cxn ang="0">
                  <a:pos x="1024" y="810"/>
                </a:cxn>
                <a:cxn ang="0">
                  <a:pos x="1090" y="877"/>
                </a:cxn>
                <a:cxn ang="0">
                  <a:pos x="1092" y="1905"/>
                </a:cxn>
                <a:cxn ang="0">
                  <a:pos x="1142" y="810"/>
                </a:cxn>
                <a:cxn ang="0">
                  <a:pos x="1127" y="1914"/>
                </a:cxn>
                <a:cxn ang="0">
                  <a:pos x="1181" y="811"/>
                </a:cxn>
                <a:cxn ang="0">
                  <a:pos x="1171" y="835"/>
                </a:cxn>
                <a:cxn ang="0">
                  <a:pos x="1155" y="866"/>
                </a:cxn>
                <a:cxn ang="0">
                  <a:pos x="1189" y="1927"/>
                </a:cxn>
                <a:cxn ang="0">
                  <a:pos x="1214" y="809"/>
                </a:cxn>
                <a:cxn ang="0">
                  <a:pos x="1269" y="1951"/>
                </a:cxn>
                <a:cxn ang="0">
                  <a:pos x="1256" y="1921"/>
                </a:cxn>
                <a:cxn ang="0">
                  <a:pos x="1256" y="1926"/>
                </a:cxn>
                <a:cxn ang="0">
                  <a:pos x="1258" y="1956"/>
                </a:cxn>
                <a:cxn ang="0">
                  <a:pos x="1265" y="839"/>
                </a:cxn>
                <a:cxn ang="0">
                  <a:pos x="1267" y="851"/>
                </a:cxn>
                <a:cxn ang="0">
                  <a:pos x="1278" y="869"/>
                </a:cxn>
              </a:cxnLst>
              <a:rect l="0" t="0" r="r" b="b"/>
              <a:pathLst>
                <a:path w="1297" h="1970">
                  <a:moveTo>
                    <a:pt x="43" y="829"/>
                  </a:moveTo>
                  <a:lnTo>
                    <a:pt x="41" y="821"/>
                  </a:lnTo>
                  <a:lnTo>
                    <a:pt x="39" y="819"/>
                  </a:lnTo>
                  <a:lnTo>
                    <a:pt x="37" y="816"/>
                  </a:lnTo>
                  <a:lnTo>
                    <a:pt x="34" y="812"/>
                  </a:lnTo>
                  <a:lnTo>
                    <a:pt x="30" y="810"/>
                  </a:lnTo>
                  <a:lnTo>
                    <a:pt x="30" y="827"/>
                  </a:lnTo>
                  <a:lnTo>
                    <a:pt x="30" y="833"/>
                  </a:lnTo>
                  <a:lnTo>
                    <a:pt x="30" y="836"/>
                  </a:lnTo>
                  <a:lnTo>
                    <a:pt x="28" y="838"/>
                  </a:lnTo>
                  <a:lnTo>
                    <a:pt x="26" y="839"/>
                  </a:lnTo>
                  <a:lnTo>
                    <a:pt x="24" y="840"/>
                  </a:lnTo>
                  <a:lnTo>
                    <a:pt x="18" y="840"/>
                  </a:lnTo>
                  <a:lnTo>
                    <a:pt x="16" y="839"/>
                  </a:lnTo>
                  <a:lnTo>
                    <a:pt x="13" y="836"/>
                  </a:lnTo>
                  <a:lnTo>
                    <a:pt x="12" y="833"/>
                  </a:lnTo>
                  <a:lnTo>
                    <a:pt x="12" y="826"/>
                  </a:lnTo>
                  <a:lnTo>
                    <a:pt x="13" y="823"/>
                  </a:lnTo>
                  <a:lnTo>
                    <a:pt x="15" y="821"/>
                  </a:lnTo>
                  <a:lnTo>
                    <a:pt x="16" y="820"/>
                  </a:lnTo>
                  <a:lnTo>
                    <a:pt x="19" y="819"/>
                  </a:lnTo>
                  <a:lnTo>
                    <a:pt x="24" y="819"/>
                  </a:lnTo>
                  <a:lnTo>
                    <a:pt x="27" y="820"/>
                  </a:lnTo>
                  <a:lnTo>
                    <a:pt x="30" y="824"/>
                  </a:lnTo>
                  <a:lnTo>
                    <a:pt x="30" y="827"/>
                  </a:lnTo>
                  <a:lnTo>
                    <a:pt x="30" y="810"/>
                  </a:lnTo>
                  <a:lnTo>
                    <a:pt x="28" y="809"/>
                  </a:lnTo>
                  <a:lnTo>
                    <a:pt x="15" y="809"/>
                  </a:lnTo>
                  <a:lnTo>
                    <a:pt x="10" y="811"/>
                  </a:lnTo>
                  <a:lnTo>
                    <a:pt x="2" y="819"/>
                  </a:lnTo>
                  <a:lnTo>
                    <a:pt x="0" y="824"/>
                  </a:lnTo>
                  <a:lnTo>
                    <a:pt x="0" y="837"/>
                  </a:lnTo>
                  <a:lnTo>
                    <a:pt x="2" y="841"/>
                  </a:lnTo>
                  <a:lnTo>
                    <a:pt x="6" y="845"/>
                  </a:lnTo>
                  <a:lnTo>
                    <a:pt x="9" y="848"/>
                  </a:lnTo>
                  <a:lnTo>
                    <a:pt x="13" y="850"/>
                  </a:lnTo>
                  <a:lnTo>
                    <a:pt x="24" y="850"/>
                  </a:lnTo>
                  <a:lnTo>
                    <a:pt x="28" y="848"/>
                  </a:lnTo>
                  <a:lnTo>
                    <a:pt x="31" y="845"/>
                  </a:lnTo>
                  <a:lnTo>
                    <a:pt x="31" y="851"/>
                  </a:lnTo>
                  <a:lnTo>
                    <a:pt x="30" y="855"/>
                  </a:lnTo>
                  <a:lnTo>
                    <a:pt x="26" y="860"/>
                  </a:lnTo>
                  <a:lnTo>
                    <a:pt x="24" y="862"/>
                  </a:lnTo>
                  <a:lnTo>
                    <a:pt x="19" y="862"/>
                  </a:lnTo>
                  <a:lnTo>
                    <a:pt x="17" y="861"/>
                  </a:lnTo>
                  <a:lnTo>
                    <a:pt x="16" y="860"/>
                  </a:lnTo>
                  <a:lnTo>
                    <a:pt x="15" y="859"/>
                  </a:lnTo>
                  <a:lnTo>
                    <a:pt x="14" y="858"/>
                  </a:lnTo>
                  <a:lnTo>
                    <a:pt x="13" y="856"/>
                  </a:lnTo>
                  <a:lnTo>
                    <a:pt x="1" y="856"/>
                  </a:lnTo>
                  <a:lnTo>
                    <a:pt x="2" y="859"/>
                  </a:lnTo>
                  <a:lnTo>
                    <a:pt x="2" y="860"/>
                  </a:lnTo>
                  <a:lnTo>
                    <a:pt x="4" y="864"/>
                  </a:lnTo>
                  <a:lnTo>
                    <a:pt x="7" y="867"/>
                  </a:lnTo>
                  <a:lnTo>
                    <a:pt x="10" y="870"/>
                  </a:lnTo>
                  <a:lnTo>
                    <a:pt x="15" y="871"/>
                  </a:lnTo>
                  <a:lnTo>
                    <a:pt x="27" y="871"/>
                  </a:lnTo>
                  <a:lnTo>
                    <a:pt x="33" y="869"/>
                  </a:lnTo>
                  <a:lnTo>
                    <a:pt x="38" y="862"/>
                  </a:lnTo>
                  <a:lnTo>
                    <a:pt x="41" y="858"/>
                  </a:lnTo>
                  <a:lnTo>
                    <a:pt x="43" y="851"/>
                  </a:lnTo>
                  <a:lnTo>
                    <a:pt x="43" y="845"/>
                  </a:lnTo>
                  <a:lnTo>
                    <a:pt x="43" y="840"/>
                  </a:lnTo>
                  <a:lnTo>
                    <a:pt x="43" y="829"/>
                  </a:lnTo>
                  <a:moveTo>
                    <a:pt x="65" y="857"/>
                  </a:moveTo>
                  <a:lnTo>
                    <a:pt x="52" y="857"/>
                  </a:lnTo>
                  <a:lnTo>
                    <a:pt x="52" y="870"/>
                  </a:lnTo>
                  <a:lnTo>
                    <a:pt x="60" y="870"/>
                  </a:lnTo>
                  <a:lnTo>
                    <a:pt x="60" y="875"/>
                  </a:lnTo>
                  <a:lnTo>
                    <a:pt x="57" y="878"/>
                  </a:lnTo>
                  <a:lnTo>
                    <a:pt x="52" y="879"/>
                  </a:lnTo>
                  <a:lnTo>
                    <a:pt x="52" y="884"/>
                  </a:lnTo>
                  <a:lnTo>
                    <a:pt x="61" y="882"/>
                  </a:lnTo>
                  <a:lnTo>
                    <a:pt x="65" y="877"/>
                  </a:lnTo>
                  <a:lnTo>
                    <a:pt x="65" y="857"/>
                  </a:lnTo>
                  <a:moveTo>
                    <a:pt x="91" y="21"/>
                  </a:moveTo>
                  <a:lnTo>
                    <a:pt x="90" y="13"/>
                  </a:lnTo>
                  <a:lnTo>
                    <a:pt x="88" y="11"/>
                  </a:lnTo>
                  <a:lnTo>
                    <a:pt x="86" y="8"/>
                  </a:lnTo>
                  <a:lnTo>
                    <a:pt x="82" y="4"/>
                  </a:lnTo>
                  <a:lnTo>
                    <a:pt x="79" y="2"/>
                  </a:lnTo>
                  <a:lnTo>
                    <a:pt x="79" y="19"/>
                  </a:lnTo>
                  <a:lnTo>
                    <a:pt x="79" y="25"/>
                  </a:lnTo>
                  <a:lnTo>
                    <a:pt x="78" y="28"/>
                  </a:lnTo>
                  <a:lnTo>
                    <a:pt x="75" y="31"/>
                  </a:lnTo>
                  <a:lnTo>
                    <a:pt x="72" y="32"/>
                  </a:lnTo>
                  <a:lnTo>
                    <a:pt x="67" y="32"/>
                  </a:lnTo>
                  <a:lnTo>
                    <a:pt x="65" y="31"/>
                  </a:lnTo>
                  <a:lnTo>
                    <a:pt x="62" y="28"/>
                  </a:lnTo>
                  <a:lnTo>
                    <a:pt x="61" y="25"/>
                  </a:lnTo>
                  <a:lnTo>
                    <a:pt x="61" y="18"/>
                  </a:lnTo>
                  <a:lnTo>
                    <a:pt x="62" y="15"/>
                  </a:lnTo>
                  <a:lnTo>
                    <a:pt x="65" y="12"/>
                  </a:lnTo>
                  <a:lnTo>
                    <a:pt x="67" y="11"/>
                  </a:lnTo>
                  <a:lnTo>
                    <a:pt x="73" y="11"/>
                  </a:lnTo>
                  <a:lnTo>
                    <a:pt x="75" y="12"/>
                  </a:lnTo>
                  <a:lnTo>
                    <a:pt x="77" y="14"/>
                  </a:lnTo>
                  <a:lnTo>
                    <a:pt x="78" y="16"/>
                  </a:lnTo>
                  <a:lnTo>
                    <a:pt x="79" y="19"/>
                  </a:lnTo>
                  <a:lnTo>
                    <a:pt x="79" y="2"/>
                  </a:lnTo>
                  <a:lnTo>
                    <a:pt x="77" y="1"/>
                  </a:lnTo>
                  <a:lnTo>
                    <a:pt x="63" y="1"/>
                  </a:lnTo>
                  <a:lnTo>
                    <a:pt x="58" y="3"/>
                  </a:lnTo>
                  <a:lnTo>
                    <a:pt x="50" y="10"/>
                  </a:lnTo>
                  <a:lnTo>
                    <a:pt x="49" y="16"/>
                  </a:lnTo>
                  <a:lnTo>
                    <a:pt x="48" y="29"/>
                  </a:lnTo>
                  <a:lnTo>
                    <a:pt x="50" y="33"/>
                  </a:lnTo>
                  <a:lnTo>
                    <a:pt x="54" y="37"/>
                  </a:lnTo>
                  <a:lnTo>
                    <a:pt x="57" y="40"/>
                  </a:lnTo>
                  <a:lnTo>
                    <a:pt x="62" y="42"/>
                  </a:lnTo>
                  <a:lnTo>
                    <a:pt x="73" y="42"/>
                  </a:lnTo>
                  <a:lnTo>
                    <a:pt x="77" y="40"/>
                  </a:lnTo>
                  <a:lnTo>
                    <a:pt x="79" y="37"/>
                  </a:lnTo>
                  <a:lnTo>
                    <a:pt x="79" y="42"/>
                  </a:lnTo>
                  <a:lnTo>
                    <a:pt x="78" y="47"/>
                  </a:lnTo>
                  <a:lnTo>
                    <a:pt x="76" y="49"/>
                  </a:lnTo>
                  <a:lnTo>
                    <a:pt x="75" y="52"/>
                  </a:lnTo>
                  <a:lnTo>
                    <a:pt x="72" y="54"/>
                  </a:lnTo>
                  <a:lnTo>
                    <a:pt x="67" y="54"/>
                  </a:lnTo>
                  <a:lnTo>
                    <a:pt x="66" y="53"/>
                  </a:lnTo>
                  <a:lnTo>
                    <a:pt x="63" y="51"/>
                  </a:lnTo>
                  <a:lnTo>
                    <a:pt x="62" y="50"/>
                  </a:lnTo>
                  <a:lnTo>
                    <a:pt x="62" y="48"/>
                  </a:lnTo>
                  <a:lnTo>
                    <a:pt x="50" y="48"/>
                  </a:lnTo>
                  <a:lnTo>
                    <a:pt x="50" y="51"/>
                  </a:lnTo>
                  <a:lnTo>
                    <a:pt x="50" y="52"/>
                  </a:lnTo>
                  <a:lnTo>
                    <a:pt x="52" y="56"/>
                  </a:lnTo>
                  <a:lnTo>
                    <a:pt x="55" y="59"/>
                  </a:lnTo>
                  <a:lnTo>
                    <a:pt x="59" y="62"/>
                  </a:lnTo>
                  <a:lnTo>
                    <a:pt x="63" y="63"/>
                  </a:lnTo>
                  <a:lnTo>
                    <a:pt x="76" y="63"/>
                  </a:lnTo>
                  <a:lnTo>
                    <a:pt x="81" y="61"/>
                  </a:lnTo>
                  <a:lnTo>
                    <a:pt x="87" y="54"/>
                  </a:lnTo>
                  <a:lnTo>
                    <a:pt x="89" y="50"/>
                  </a:lnTo>
                  <a:lnTo>
                    <a:pt x="91" y="42"/>
                  </a:lnTo>
                  <a:lnTo>
                    <a:pt x="91" y="37"/>
                  </a:lnTo>
                  <a:lnTo>
                    <a:pt x="91" y="32"/>
                  </a:lnTo>
                  <a:lnTo>
                    <a:pt x="91" y="21"/>
                  </a:lnTo>
                  <a:moveTo>
                    <a:pt x="105" y="809"/>
                  </a:moveTo>
                  <a:lnTo>
                    <a:pt x="95" y="809"/>
                  </a:lnTo>
                  <a:lnTo>
                    <a:pt x="95" y="812"/>
                  </a:lnTo>
                  <a:lnTo>
                    <a:pt x="93" y="815"/>
                  </a:lnTo>
                  <a:lnTo>
                    <a:pt x="88" y="819"/>
                  </a:lnTo>
                  <a:lnTo>
                    <a:pt x="84" y="820"/>
                  </a:lnTo>
                  <a:lnTo>
                    <a:pt x="78" y="820"/>
                  </a:lnTo>
                  <a:lnTo>
                    <a:pt x="78" y="828"/>
                  </a:lnTo>
                  <a:lnTo>
                    <a:pt x="93" y="828"/>
                  </a:lnTo>
                  <a:lnTo>
                    <a:pt x="93" y="870"/>
                  </a:lnTo>
                  <a:lnTo>
                    <a:pt x="105" y="870"/>
                  </a:lnTo>
                  <a:lnTo>
                    <a:pt x="105" y="809"/>
                  </a:lnTo>
                  <a:moveTo>
                    <a:pt x="143" y="26"/>
                  </a:moveTo>
                  <a:lnTo>
                    <a:pt x="143" y="25"/>
                  </a:lnTo>
                  <a:lnTo>
                    <a:pt x="142" y="22"/>
                  </a:lnTo>
                  <a:lnTo>
                    <a:pt x="139" y="19"/>
                  </a:lnTo>
                  <a:lnTo>
                    <a:pt x="136" y="16"/>
                  </a:lnTo>
                  <a:lnTo>
                    <a:pt x="132" y="15"/>
                  </a:lnTo>
                  <a:lnTo>
                    <a:pt x="121" y="15"/>
                  </a:lnTo>
                  <a:lnTo>
                    <a:pt x="116" y="17"/>
                  </a:lnTo>
                  <a:lnTo>
                    <a:pt x="114" y="22"/>
                  </a:lnTo>
                  <a:lnTo>
                    <a:pt x="113" y="22"/>
                  </a:lnTo>
                  <a:lnTo>
                    <a:pt x="113" y="0"/>
                  </a:lnTo>
                  <a:lnTo>
                    <a:pt x="101" y="0"/>
                  </a:lnTo>
                  <a:lnTo>
                    <a:pt x="101" y="62"/>
                  </a:lnTo>
                  <a:lnTo>
                    <a:pt x="113" y="62"/>
                  </a:lnTo>
                  <a:lnTo>
                    <a:pt x="113" y="33"/>
                  </a:lnTo>
                  <a:lnTo>
                    <a:pt x="114" y="30"/>
                  </a:lnTo>
                  <a:lnTo>
                    <a:pt x="116" y="28"/>
                  </a:lnTo>
                  <a:lnTo>
                    <a:pt x="118" y="26"/>
                  </a:lnTo>
                  <a:lnTo>
                    <a:pt x="120" y="25"/>
                  </a:lnTo>
                  <a:lnTo>
                    <a:pt x="126" y="25"/>
                  </a:lnTo>
                  <a:lnTo>
                    <a:pt x="128" y="26"/>
                  </a:lnTo>
                  <a:lnTo>
                    <a:pt x="129" y="27"/>
                  </a:lnTo>
                  <a:lnTo>
                    <a:pt x="130" y="29"/>
                  </a:lnTo>
                  <a:lnTo>
                    <a:pt x="131" y="30"/>
                  </a:lnTo>
                  <a:lnTo>
                    <a:pt x="131" y="62"/>
                  </a:lnTo>
                  <a:lnTo>
                    <a:pt x="143" y="62"/>
                  </a:lnTo>
                  <a:lnTo>
                    <a:pt x="143" y="26"/>
                  </a:lnTo>
                  <a:moveTo>
                    <a:pt x="167" y="844"/>
                  </a:moveTo>
                  <a:lnTo>
                    <a:pt x="166" y="840"/>
                  </a:lnTo>
                  <a:lnTo>
                    <a:pt x="162" y="836"/>
                  </a:lnTo>
                  <a:lnTo>
                    <a:pt x="159" y="832"/>
                  </a:lnTo>
                  <a:lnTo>
                    <a:pt x="155" y="831"/>
                  </a:lnTo>
                  <a:lnTo>
                    <a:pt x="155" y="847"/>
                  </a:lnTo>
                  <a:lnTo>
                    <a:pt x="155" y="854"/>
                  </a:lnTo>
                  <a:lnTo>
                    <a:pt x="154" y="857"/>
                  </a:lnTo>
                  <a:lnTo>
                    <a:pt x="151" y="861"/>
                  </a:lnTo>
                  <a:lnTo>
                    <a:pt x="149" y="862"/>
                  </a:lnTo>
                  <a:lnTo>
                    <a:pt x="144" y="862"/>
                  </a:lnTo>
                  <a:lnTo>
                    <a:pt x="142" y="861"/>
                  </a:lnTo>
                  <a:lnTo>
                    <a:pt x="138" y="857"/>
                  </a:lnTo>
                  <a:lnTo>
                    <a:pt x="137" y="854"/>
                  </a:lnTo>
                  <a:lnTo>
                    <a:pt x="137" y="847"/>
                  </a:lnTo>
                  <a:lnTo>
                    <a:pt x="138" y="845"/>
                  </a:lnTo>
                  <a:lnTo>
                    <a:pt x="141" y="841"/>
                  </a:lnTo>
                  <a:lnTo>
                    <a:pt x="144" y="840"/>
                  </a:lnTo>
                  <a:lnTo>
                    <a:pt x="149" y="840"/>
                  </a:lnTo>
                  <a:lnTo>
                    <a:pt x="151" y="841"/>
                  </a:lnTo>
                  <a:lnTo>
                    <a:pt x="153" y="843"/>
                  </a:lnTo>
                  <a:lnTo>
                    <a:pt x="154" y="845"/>
                  </a:lnTo>
                  <a:lnTo>
                    <a:pt x="155" y="847"/>
                  </a:lnTo>
                  <a:lnTo>
                    <a:pt x="155" y="831"/>
                  </a:lnTo>
                  <a:lnTo>
                    <a:pt x="154" y="831"/>
                  </a:lnTo>
                  <a:lnTo>
                    <a:pt x="143" y="831"/>
                  </a:lnTo>
                  <a:lnTo>
                    <a:pt x="139" y="832"/>
                  </a:lnTo>
                  <a:lnTo>
                    <a:pt x="137" y="836"/>
                  </a:lnTo>
                  <a:lnTo>
                    <a:pt x="137" y="830"/>
                  </a:lnTo>
                  <a:lnTo>
                    <a:pt x="137" y="824"/>
                  </a:lnTo>
                  <a:lnTo>
                    <a:pt x="141" y="819"/>
                  </a:lnTo>
                  <a:lnTo>
                    <a:pt x="151" y="819"/>
                  </a:lnTo>
                  <a:lnTo>
                    <a:pt x="154" y="821"/>
                  </a:lnTo>
                  <a:lnTo>
                    <a:pt x="154" y="825"/>
                  </a:lnTo>
                  <a:lnTo>
                    <a:pt x="166" y="825"/>
                  </a:lnTo>
                  <a:lnTo>
                    <a:pt x="165" y="819"/>
                  </a:lnTo>
                  <a:lnTo>
                    <a:pt x="163" y="815"/>
                  </a:lnTo>
                  <a:lnTo>
                    <a:pt x="160" y="813"/>
                  </a:lnTo>
                  <a:lnTo>
                    <a:pt x="157" y="810"/>
                  </a:lnTo>
                  <a:lnTo>
                    <a:pt x="153" y="809"/>
                  </a:lnTo>
                  <a:lnTo>
                    <a:pt x="140" y="809"/>
                  </a:lnTo>
                  <a:lnTo>
                    <a:pt x="134" y="812"/>
                  </a:lnTo>
                  <a:lnTo>
                    <a:pt x="131" y="817"/>
                  </a:lnTo>
                  <a:lnTo>
                    <a:pt x="127" y="822"/>
                  </a:lnTo>
                  <a:lnTo>
                    <a:pt x="125" y="830"/>
                  </a:lnTo>
                  <a:lnTo>
                    <a:pt x="125" y="851"/>
                  </a:lnTo>
                  <a:lnTo>
                    <a:pt x="127" y="859"/>
                  </a:lnTo>
                  <a:lnTo>
                    <a:pt x="130" y="864"/>
                  </a:lnTo>
                  <a:lnTo>
                    <a:pt x="134" y="869"/>
                  </a:lnTo>
                  <a:lnTo>
                    <a:pt x="140" y="871"/>
                  </a:lnTo>
                  <a:lnTo>
                    <a:pt x="153" y="871"/>
                  </a:lnTo>
                  <a:lnTo>
                    <a:pt x="158" y="869"/>
                  </a:lnTo>
                  <a:lnTo>
                    <a:pt x="165" y="862"/>
                  </a:lnTo>
                  <a:lnTo>
                    <a:pt x="166" y="861"/>
                  </a:lnTo>
                  <a:lnTo>
                    <a:pt x="167" y="856"/>
                  </a:lnTo>
                  <a:lnTo>
                    <a:pt x="167" y="844"/>
                  </a:lnTo>
                  <a:moveTo>
                    <a:pt x="196" y="60"/>
                  </a:moveTo>
                  <a:lnTo>
                    <a:pt x="195" y="59"/>
                  </a:lnTo>
                  <a:lnTo>
                    <a:pt x="194" y="59"/>
                  </a:lnTo>
                  <a:lnTo>
                    <a:pt x="194" y="58"/>
                  </a:lnTo>
                  <a:lnTo>
                    <a:pt x="193" y="57"/>
                  </a:lnTo>
                  <a:lnTo>
                    <a:pt x="193" y="56"/>
                  </a:lnTo>
                  <a:lnTo>
                    <a:pt x="193" y="54"/>
                  </a:lnTo>
                  <a:lnTo>
                    <a:pt x="193" y="40"/>
                  </a:lnTo>
                  <a:lnTo>
                    <a:pt x="193" y="25"/>
                  </a:lnTo>
                  <a:lnTo>
                    <a:pt x="193" y="24"/>
                  </a:lnTo>
                  <a:lnTo>
                    <a:pt x="191" y="21"/>
                  </a:lnTo>
                  <a:lnTo>
                    <a:pt x="184" y="16"/>
                  </a:lnTo>
                  <a:lnTo>
                    <a:pt x="180" y="15"/>
                  </a:lnTo>
                  <a:lnTo>
                    <a:pt x="167" y="15"/>
                  </a:lnTo>
                  <a:lnTo>
                    <a:pt x="162" y="16"/>
                  </a:lnTo>
                  <a:lnTo>
                    <a:pt x="155" y="21"/>
                  </a:lnTo>
                  <a:lnTo>
                    <a:pt x="153" y="25"/>
                  </a:lnTo>
                  <a:lnTo>
                    <a:pt x="153" y="31"/>
                  </a:lnTo>
                  <a:lnTo>
                    <a:pt x="165" y="31"/>
                  </a:lnTo>
                  <a:lnTo>
                    <a:pt x="165" y="29"/>
                  </a:lnTo>
                  <a:lnTo>
                    <a:pt x="166" y="27"/>
                  </a:lnTo>
                  <a:lnTo>
                    <a:pt x="167" y="26"/>
                  </a:lnTo>
                  <a:lnTo>
                    <a:pt x="168" y="25"/>
                  </a:lnTo>
                  <a:lnTo>
                    <a:pt x="170" y="25"/>
                  </a:lnTo>
                  <a:lnTo>
                    <a:pt x="176" y="25"/>
                  </a:lnTo>
                  <a:lnTo>
                    <a:pt x="178" y="25"/>
                  </a:lnTo>
                  <a:lnTo>
                    <a:pt x="180" y="27"/>
                  </a:lnTo>
                  <a:lnTo>
                    <a:pt x="181" y="28"/>
                  </a:lnTo>
                  <a:lnTo>
                    <a:pt x="181" y="40"/>
                  </a:lnTo>
                  <a:lnTo>
                    <a:pt x="181" y="48"/>
                  </a:lnTo>
                  <a:lnTo>
                    <a:pt x="180" y="50"/>
                  </a:lnTo>
                  <a:lnTo>
                    <a:pt x="175" y="53"/>
                  </a:lnTo>
                  <a:lnTo>
                    <a:pt x="173" y="54"/>
                  </a:lnTo>
                  <a:lnTo>
                    <a:pt x="168" y="54"/>
                  </a:lnTo>
                  <a:lnTo>
                    <a:pt x="166" y="54"/>
                  </a:lnTo>
                  <a:lnTo>
                    <a:pt x="165" y="53"/>
                  </a:lnTo>
                  <a:lnTo>
                    <a:pt x="164" y="52"/>
                  </a:lnTo>
                  <a:lnTo>
                    <a:pt x="163" y="51"/>
                  </a:lnTo>
                  <a:lnTo>
                    <a:pt x="163" y="47"/>
                  </a:lnTo>
                  <a:lnTo>
                    <a:pt x="164" y="46"/>
                  </a:lnTo>
                  <a:lnTo>
                    <a:pt x="165" y="44"/>
                  </a:lnTo>
                  <a:lnTo>
                    <a:pt x="166" y="43"/>
                  </a:lnTo>
                  <a:lnTo>
                    <a:pt x="169" y="43"/>
                  </a:lnTo>
                  <a:lnTo>
                    <a:pt x="172" y="42"/>
                  </a:lnTo>
                  <a:lnTo>
                    <a:pt x="177" y="41"/>
                  </a:lnTo>
                  <a:lnTo>
                    <a:pt x="180" y="41"/>
                  </a:lnTo>
                  <a:lnTo>
                    <a:pt x="181" y="40"/>
                  </a:lnTo>
                  <a:lnTo>
                    <a:pt x="181" y="28"/>
                  </a:lnTo>
                  <a:lnTo>
                    <a:pt x="181" y="31"/>
                  </a:lnTo>
                  <a:lnTo>
                    <a:pt x="181" y="32"/>
                  </a:lnTo>
                  <a:lnTo>
                    <a:pt x="180" y="32"/>
                  </a:lnTo>
                  <a:lnTo>
                    <a:pt x="179" y="33"/>
                  </a:lnTo>
                  <a:lnTo>
                    <a:pt x="178" y="33"/>
                  </a:lnTo>
                  <a:lnTo>
                    <a:pt x="177" y="34"/>
                  </a:lnTo>
                  <a:lnTo>
                    <a:pt x="161" y="36"/>
                  </a:lnTo>
                  <a:lnTo>
                    <a:pt x="157" y="37"/>
                  </a:lnTo>
                  <a:lnTo>
                    <a:pt x="155" y="40"/>
                  </a:lnTo>
                  <a:lnTo>
                    <a:pt x="152" y="42"/>
                  </a:lnTo>
                  <a:lnTo>
                    <a:pt x="151" y="45"/>
                  </a:lnTo>
                  <a:lnTo>
                    <a:pt x="151" y="54"/>
                  </a:lnTo>
                  <a:lnTo>
                    <a:pt x="153" y="57"/>
                  </a:lnTo>
                  <a:lnTo>
                    <a:pt x="158" y="62"/>
                  </a:lnTo>
                  <a:lnTo>
                    <a:pt x="161" y="63"/>
                  </a:lnTo>
                  <a:lnTo>
                    <a:pt x="172" y="63"/>
                  </a:lnTo>
                  <a:lnTo>
                    <a:pt x="177" y="61"/>
                  </a:lnTo>
                  <a:lnTo>
                    <a:pt x="181" y="56"/>
                  </a:lnTo>
                  <a:lnTo>
                    <a:pt x="182" y="58"/>
                  </a:lnTo>
                  <a:lnTo>
                    <a:pt x="182" y="60"/>
                  </a:lnTo>
                  <a:lnTo>
                    <a:pt x="183" y="62"/>
                  </a:lnTo>
                  <a:lnTo>
                    <a:pt x="196" y="62"/>
                  </a:lnTo>
                  <a:lnTo>
                    <a:pt x="196" y="60"/>
                  </a:lnTo>
                  <a:moveTo>
                    <a:pt x="219" y="834"/>
                  </a:moveTo>
                  <a:lnTo>
                    <a:pt x="219" y="833"/>
                  </a:lnTo>
                  <a:lnTo>
                    <a:pt x="218" y="830"/>
                  </a:lnTo>
                  <a:lnTo>
                    <a:pt x="212" y="825"/>
                  </a:lnTo>
                  <a:lnTo>
                    <a:pt x="208" y="823"/>
                  </a:lnTo>
                  <a:lnTo>
                    <a:pt x="197" y="823"/>
                  </a:lnTo>
                  <a:lnTo>
                    <a:pt x="193" y="825"/>
                  </a:lnTo>
                  <a:lnTo>
                    <a:pt x="190" y="830"/>
                  </a:lnTo>
                  <a:lnTo>
                    <a:pt x="190" y="809"/>
                  </a:lnTo>
                  <a:lnTo>
                    <a:pt x="177" y="809"/>
                  </a:lnTo>
                  <a:lnTo>
                    <a:pt x="177" y="870"/>
                  </a:lnTo>
                  <a:lnTo>
                    <a:pt x="190" y="870"/>
                  </a:lnTo>
                  <a:lnTo>
                    <a:pt x="190" y="841"/>
                  </a:lnTo>
                  <a:lnTo>
                    <a:pt x="191" y="838"/>
                  </a:lnTo>
                  <a:lnTo>
                    <a:pt x="192" y="836"/>
                  </a:lnTo>
                  <a:lnTo>
                    <a:pt x="194" y="834"/>
                  </a:lnTo>
                  <a:lnTo>
                    <a:pt x="196" y="833"/>
                  </a:lnTo>
                  <a:lnTo>
                    <a:pt x="202" y="833"/>
                  </a:lnTo>
                  <a:lnTo>
                    <a:pt x="204" y="834"/>
                  </a:lnTo>
                  <a:lnTo>
                    <a:pt x="207" y="837"/>
                  </a:lnTo>
                  <a:lnTo>
                    <a:pt x="207" y="838"/>
                  </a:lnTo>
                  <a:lnTo>
                    <a:pt x="207" y="870"/>
                  </a:lnTo>
                  <a:lnTo>
                    <a:pt x="219" y="870"/>
                  </a:lnTo>
                  <a:lnTo>
                    <a:pt x="219" y="834"/>
                  </a:lnTo>
                  <a:moveTo>
                    <a:pt x="272" y="868"/>
                  </a:moveTo>
                  <a:lnTo>
                    <a:pt x="271" y="868"/>
                  </a:lnTo>
                  <a:lnTo>
                    <a:pt x="270" y="867"/>
                  </a:lnTo>
                  <a:lnTo>
                    <a:pt x="270" y="866"/>
                  </a:lnTo>
                  <a:lnTo>
                    <a:pt x="269" y="865"/>
                  </a:lnTo>
                  <a:lnTo>
                    <a:pt x="269" y="864"/>
                  </a:lnTo>
                  <a:lnTo>
                    <a:pt x="269" y="862"/>
                  </a:lnTo>
                  <a:lnTo>
                    <a:pt x="269" y="848"/>
                  </a:lnTo>
                  <a:lnTo>
                    <a:pt x="269" y="833"/>
                  </a:lnTo>
                  <a:lnTo>
                    <a:pt x="269" y="832"/>
                  </a:lnTo>
                  <a:lnTo>
                    <a:pt x="267" y="829"/>
                  </a:lnTo>
                  <a:lnTo>
                    <a:pt x="264" y="827"/>
                  </a:lnTo>
                  <a:lnTo>
                    <a:pt x="261" y="824"/>
                  </a:lnTo>
                  <a:lnTo>
                    <a:pt x="256" y="823"/>
                  </a:lnTo>
                  <a:lnTo>
                    <a:pt x="243" y="823"/>
                  </a:lnTo>
                  <a:lnTo>
                    <a:pt x="238" y="824"/>
                  </a:lnTo>
                  <a:lnTo>
                    <a:pt x="235" y="827"/>
                  </a:lnTo>
                  <a:lnTo>
                    <a:pt x="231" y="829"/>
                  </a:lnTo>
                  <a:lnTo>
                    <a:pt x="230" y="833"/>
                  </a:lnTo>
                  <a:lnTo>
                    <a:pt x="229" y="839"/>
                  </a:lnTo>
                  <a:lnTo>
                    <a:pt x="241" y="839"/>
                  </a:lnTo>
                  <a:lnTo>
                    <a:pt x="241" y="837"/>
                  </a:lnTo>
                  <a:lnTo>
                    <a:pt x="242" y="835"/>
                  </a:lnTo>
                  <a:lnTo>
                    <a:pt x="243" y="834"/>
                  </a:lnTo>
                  <a:lnTo>
                    <a:pt x="244" y="833"/>
                  </a:lnTo>
                  <a:lnTo>
                    <a:pt x="246" y="833"/>
                  </a:lnTo>
                  <a:lnTo>
                    <a:pt x="252" y="833"/>
                  </a:lnTo>
                  <a:lnTo>
                    <a:pt x="254" y="833"/>
                  </a:lnTo>
                  <a:lnTo>
                    <a:pt x="257" y="835"/>
                  </a:lnTo>
                  <a:lnTo>
                    <a:pt x="257" y="836"/>
                  </a:lnTo>
                  <a:lnTo>
                    <a:pt x="257" y="848"/>
                  </a:lnTo>
                  <a:lnTo>
                    <a:pt x="257" y="856"/>
                  </a:lnTo>
                  <a:lnTo>
                    <a:pt x="256" y="858"/>
                  </a:lnTo>
                  <a:lnTo>
                    <a:pt x="252" y="861"/>
                  </a:lnTo>
                  <a:lnTo>
                    <a:pt x="249" y="862"/>
                  </a:lnTo>
                  <a:lnTo>
                    <a:pt x="244" y="862"/>
                  </a:lnTo>
                  <a:lnTo>
                    <a:pt x="243" y="862"/>
                  </a:lnTo>
                  <a:lnTo>
                    <a:pt x="241" y="861"/>
                  </a:lnTo>
                  <a:lnTo>
                    <a:pt x="240" y="860"/>
                  </a:lnTo>
                  <a:lnTo>
                    <a:pt x="240" y="859"/>
                  </a:lnTo>
                  <a:lnTo>
                    <a:pt x="240" y="855"/>
                  </a:lnTo>
                  <a:lnTo>
                    <a:pt x="240" y="854"/>
                  </a:lnTo>
                  <a:lnTo>
                    <a:pt x="242" y="851"/>
                  </a:lnTo>
                  <a:lnTo>
                    <a:pt x="245" y="851"/>
                  </a:lnTo>
                  <a:lnTo>
                    <a:pt x="248" y="850"/>
                  </a:lnTo>
                  <a:lnTo>
                    <a:pt x="253" y="850"/>
                  </a:lnTo>
                  <a:lnTo>
                    <a:pt x="256" y="849"/>
                  </a:lnTo>
                  <a:lnTo>
                    <a:pt x="257" y="848"/>
                  </a:lnTo>
                  <a:lnTo>
                    <a:pt x="257" y="836"/>
                  </a:lnTo>
                  <a:lnTo>
                    <a:pt x="257" y="839"/>
                  </a:lnTo>
                  <a:lnTo>
                    <a:pt x="257" y="840"/>
                  </a:lnTo>
                  <a:lnTo>
                    <a:pt x="256" y="840"/>
                  </a:lnTo>
                  <a:lnTo>
                    <a:pt x="256" y="841"/>
                  </a:lnTo>
                  <a:lnTo>
                    <a:pt x="254" y="841"/>
                  </a:lnTo>
                  <a:lnTo>
                    <a:pt x="253" y="842"/>
                  </a:lnTo>
                  <a:lnTo>
                    <a:pt x="237" y="844"/>
                  </a:lnTo>
                  <a:lnTo>
                    <a:pt x="233" y="845"/>
                  </a:lnTo>
                  <a:lnTo>
                    <a:pt x="231" y="848"/>
                  </a:lnTo>
                  <a:lnTo>
                    <a:pt x="229" y="851"/>
                  </a:lnTo>
                  <a:lnTo>
                    <a:pt x="228" y="853"/>
                  </a:lnTo>
                  <a:lnTo>
                    <a:pt x="228" y="862"/>
                  </a:lnTo>
                  <a:lnTo>
                    <a:pt x="229" y="865"/>
                  </a:lnTo>
                  <a:lnTo>
                    <a:pt x="234" y="870"/>
                  </a:lnTo>
                  <a:lnTo>
                    <a:pt x="238" y="871"/>
                  </a:lnTo>
                  <a:lnTo>
                    <a:pt x="248" y="871"/>
                  </a:lnTo>
                  <a:lnTo>
                    <a:pt x="254" y="869"/>
                  </a:lnTo>
                  <a:lnTo>
                    <a:pt x="258" y="864"/>
                  </a:lnTo>
                  <a:lnTo>
                    <a:pt x="258" y="866"/>
                  </a:lnTo>
                  <a:lnTo>
                    <a:pt x="258" y="867"/>
                  </a:lnTo>
                  <a:lnTo>
                    <a:pt x="258" y="868"/>
                  </a:lnTo>
                  <a:lnTo>
                    <a:pt x="259" y="870"/>
                  </a:lnTo>
                  <a:lnTo>
                    <a:pt x="272" y="870"/>
                  </a:lnTo>
                  <a:lnTo>
                    <a:pt x="272" y="868"/>
                  </a:lnTo>
                  <a:moveTo>
                    <a:pt x="530" y="829"/>
                  </a:moveTo>
                  <a:lnTo>
                    <a:pt x="528" y="821"/>
                  </a:lnTo>
                  <a:lnTo>
                    <a:pt x="526" y="819"/>
                  </a:lnTo>
                  <a:lnTo>
                    <a:pt x="521" y="812"/>
                  </a:lnTo>
                  <a:lnTo>
                    <a:pt x="518" y="810"/>
                  </a:lnTo>
                  <a:lnTo>
                    <a:pt x="518" y="827"/>
                  </a:lnTo>
                  <a:lnTo>
                    <a:pt x="518" y="833"/>
                  </a:lnTo>
                  <a:lnTo>
                    <a:pt x="517" y="836"/>
                  </a:lnTo>
                  <a:lnTo>
                    <a:pt x="513" y="839"/>
                  </a:lnTo>
                  <a:lnTo>
                    <a:pt x="511" y="840"/>
                  </a:lnTo>
                  <a:lnTo>
                    <a:pt x="506" y="840"/>
                  </a:lnTo>
                  <a:lnTo>
                    <a:pt x="503" y="839"/>
                  </a:lnTo>
                  <a:lnTo>
                    <a:pt x="500" y="836"/>
                  </a:lnTo>
                  <a:lnTo>
                    <a:pt x="499" y="833"/>
                  </a:lnTo>
                  <a:lnTo>
                    <a:pt x="499" y="826"/>
                  </a:lnTo>
                  <a:lnTo>
                    <a:pt x="500" y="823"/>
                  </a:lnTo>
                  <a:lnTo>
                    <a:pt x="502" y="821"/>
                  </a:lnTo>
                  <a:lnTo>
                    <a:pt x="504" y="820"/>
                  </a:lnTo>
                  <a:lnTo>
                    <a:pt x="506" y="819"/>
                  </a:lnTo>
                  <a:lnTo>
                    <a:pt x="511" y="819"/>
                  </a:lnTo>
                  <a:lnTo>
                    <a:pt x="514" y="820"/>
                  </a:lnTo>
                  <a:lnTo>
                    <a:pt x="517" y="824"/>
                  </a:lnTo>
                  <a:lnTo>
                    <a:pt x="518" y="827"/>
                  </a:lnTo>
                  <a:lnTo>
                    <a:pt x="518" y="810"/>
                  </a:lnTo>
                  <a:lnTo>
                    <a:pt x="515" y="809"/>
                  </a:lnTo>
                  <a:lnTo>
                    <a:pt x="502" y="809"/>
                  </a:lnTo>
                  <a:lnTo>
                    <a:pt x="497" y="811"/>
                  </a:lnTo>
                  <a:lnTo>
                    <a:pt x="489" y="819"/>
                  </a:lnTo>
                  <a:lnTo>
                    <a:pt x="487" y="824"/>
                  </a:lnTo>
                  <a:lnTo>
                    <a:pt x="487" y="837"/>
                  </a:lnTo>
                  <a:lnTo>
                    <a:pt x="489" y="841"/>
                  </a:lnTo>
                  <a:lnTo>
                    <a:pt x="493" y="845"/>
                  </a:lnTo>
                  <a:lnTo>
                    <a:pt x="496" y="848"/>
                  </a:lnTo>
                  <a:lnTo>
                    <a:pt x="501" y="850"/>
                  </a:lnTo>
                  <a:lnTo>
                    <a:pt x="511" y="850"/>
                  </a:lnTo>
                  <a:lnTo>
                    <a:pt x="515" y="848"/>
                  </a:lnTo>
                  <a:lnTo>
                    <a:pt x="518" y="845"/>
                  </a:lnTo>
                  <a:lnTo>
                    <a:pt x="518" y="851"/>
                  </a:lnTo>
                  <a:lnTo>
                    <a:pt x="517" y="855"/>
                  </a:lnTo>
                  <a:lnTo>
                    <a:pt x="513" y="860"/>
                  </a:lnTo>
                  <a:lnTo>
                    <a:pt x="511" y="862"/>
                  </a:lnTo>
                  <a:lnTo>
                    <a:pt x="506" y="862"/>
                  </a:lnTo>
                  <a:lnTo>
                    <a:pt x="504" y="861"/>
                  </a:lnTo>
                  <a:lnTo>
                    <a:pt x="503" y="860"/>
                  </a:lnTo>
                  <a:lnTo>
                    <a:pt x="502" y="859"/>
                  </a:lnTo>
                  <a:lnTo>
                    <a:pt x="501" y="858"/>
                  </a:lnTo>
                  <a:lnTo>
                    <a:pt x="501" y="856"/>
                  </a:lnTo>
                  <a:lnTo>
                    <a:pt x="488" y="856"/>
                  </a:lnTo>
                  <a:lnTo>
                    <a:pt x="489" y="859"/>
                  </a:lnTo>
                  <a:lnTo>
                    <a:pt x="489" y="860"/>
                  </a:lnTo>
                  <a:lnTo>
                    <a:pt x="491" y="864"/>
                  </a:lnTo>
                  <a:lnTo>
                    <a:pt x="494" y="867"/>
                  </a:lnTo>
                  <a:lnTo>
                    <a:pt x="498" y="870"/>
                  </a:lnTo>
                  <a:lnTo>
                    <a:pt x="502" y="871"/>
                  </a:lnTo>
                  <a:lnTo>
                    <a:pt x="514" y="871"/>
                  </a:lnTo>
                  <a:lnTo>
                    <a:pt x="520" y="869"/>
                  </a:lnTo>
                  <a:lnTo>
                    <a:pt x="525" y="862"/>
                  </a:lnTo>
                  <a:lnTo>
                    <a:pt x="528" y="858"/>
                  </a:lnTo>
                  <a:lnTo>
                    <a:pt x="530" y="851"/>
                  </a:lnTo>
                  <a:lnTo>
                    <a:pt x="530" y="845"/>
                  </a:lnTo>
                  <a:lnTo>
                    <a:pt x="530" y="840"/>
                  </a:lnTo>
                  <a:lnTo>
                    <a:pt x="530" y="829"/>
                  </a:lnTo>
                  <a:moveTo>
                    <a:pt x="553" y="857"/>
                  </a:moveTo>
                  <a:lnTo>
                    <a:pt x="540" y="857"/>
                  </a:lnTo>
                  <a:lnTo>
                    <a:pt x="540" y="870"/>
                  </a:lnTo>
                  <a:lnTo>
                    <a:pt x="547" y="870"/>
                  </a:lnTo>
                  <a:lnTo>
                    <a:pt x="547" y="875"/>
                  </a:lnTo>
                  <a:lnTo>
                    <a:pt x="544" y="878"/>
                  </a:lnTo>
                  <a:lnTo>
                    <a:pt x="540" y="879"/>
                  </a:lnTo>
                  <a:lnTo>
                    <a:pt x="540" y="884"/>
                  </a:lnTo>
                  <a:lnTo>
                    <a:pt x="548" y="882"/>
                  </a:lnTo>
                  <a:lnTo>
                    <a:pt x="553" y="877"/>
                  </a:lnTo>
                  <a:lnTo>
                    <a:pt x="553" y="857"/>
                  </a:lnTo>
                  <a:moveTo>
                    <a:pt x="569" y="52"/>
                  </a:moveTo>
                  <a:lnTo>
                    <a:pt x="567" y="44"/>
                  </a:lnTo>
                  <a:lnTo>
                    <a:pt x="565" y="41"/>
                  </a:lnTo>
                  <a:lnTo>
                    <a:pt x="563" y="39"/>
                  </a:lnTo>
                  <a:lnTo>
                    <a:pt x="559" y="34"/>
                  </a:lnTo>
                  <a:lnTo>
                    <a:pt x="556" y="33"/>
                  </a:lnTo>
                  <a:lnTo>
                    <a:pt x="556" y="49"/>
                  </a:lnTo>
                  <a:lnTo>
                    <a:pt x="556" y="56"/>
                  </a:lnTo>
                  <a:lnTo>
                    <a:pt x="555" y="58"/>
                  </a:lnTo>
                  <a:lnTo>
                    <a:pt x="552" y="62"/>
                  </a:lnTo>
                  <a:lnTo>
                    <a:pt x="550" y="63"/>
                  </a:lnTo>
                  <a:lnTo>
                    <a:pt x="544" y="63"/>
                  </a:lnTo>
                  <a:lnTo>
                    <a:pt x="542" y="62"/>
                  </a:lnTo>
                  <a:lnTo>
                    <a:pt x="540" y="60"/>
                  </a:lnTo>
                  <a:lnTo>
                    <a:pt x="539" y="58"/>
                  </a:lnTo>
                  <a:lnTo>
                    <a:pt x="538" y="56"/>
                  </a:lnTo>
                  <a:lnTo>
                    <a:pt x="538" y="48"/>
                  </a:lnTo>
                  <a:lnTo>
                    <a:pt x="539" y="46"/>
                  </a:lnTo>
                  <a:lnTo>
                    <a:pt x="541" y="44"/>
                  </a:lnTo>
                  <a:lnTo>
                    <a:pt x="542" y="42"/>
                  </a:lnTo>
                  <a:lnTo>
                    <a:pt x="544" y="41"/>
                  </a:lnTo>
                  <a:lnTo>
                    <a:pt x="550" y="41"/>
                  </a:lnTo>
                  <a:lnTo>
                    <a:pt x="552" y="42"/>
                  </a:lnTo>
                  <a:lnTo>
                    <a:pt x="555" y="46"/>
                  </a:lnTo>
                  <a:lnTo>
                    <a:pt x="556" y="49"/>
                  </a:lnTo>
                  <a:lnTo>
                    <a:pt x="556" y="33"/>
                  </a:lnTo>
                  <a:lnTo>
                    <a:pt x="554" y="32"/>
                  </a:lnTo>
                  <a:lnTo>
                    <a:pt x="541" y="32"/>
                  </a:lnTo>
                  <a:lnTo>
                    <a:pt x="535" y="34"/>
                  </a:lnTo>
                  <a:lnTo>
                    <a:pt x="528" y="41"/>
                  </a:lnTo>
                  <a:lnTo>
                    <a:pt x="526" y="46"/>
                  </a:lnTo>
                  <a:lnTo>
                    <a:pt x="526" y="59"/>
                  </a:lnTo>
                  <a:lnTo>
                    <a:pt x="528" y="64"/>
                  </a:lnTo>
                  <a:lnTo>
                    <a:pt x="531" y="67"/>
                  </a:lnTo>
                  <a:lnTo>
                    <a:pt x="535" y="71"/>
                  </a:lnTo>
                  <a:lnTo>
                    <a:pt x="539" y="72"/>
                  </a:lnTo>
                  <a:lnTo>
                    <a:pt x="550" y="72"/>
                  </a:lnTo>
                  <a:lnTo>
                    <a:pt x="554" y="71"/>
                  </a:lnTo>
                  <a:lnTo>
                    <a:pt x="556" y="67"/>
                  </a:lnTo>
                  <a:lnTo>
                    <a:pt x="556" y="73"/>
                  </a:lnTo>
                  <a:lnTo>
                    <a:pt x="556" y="77"/>
                  </a:lnTo>
                  <a:lnTo>
                    <a:pt x="554" y="80"/>
                  </a:lnTo>
                  <a:lnTo>
                    <a:pt x="552" y="83"/>
                  </a:lnTo>
                  <a:lnTo>
                    <a:pt x="550" y="84"/>
                  </a:lnTo>
                  <a:lnTo>
                    <a:pt x="545" y="84"/>
                  </a:lnTo>
                  <a:lnTo>
                    <a:pt x="543" y="84"/>
                  </a:lnTo>
                  <a:lnTo>
                    <a:pt x="540" y="82"/>
                  </a:lnTo>
                  <a:lnTo>
                    <a:pt x="540" y="80"/>
                  </a:lnTo>
                  <a:lnTo>
                    <a:pt x="539" y="78"/>
                  </a:lnTo>
                  <a:lnTo>
                    <a:pt x="527" y="78"/>
                  </a:lnTo>
                  <a:lnTo>
                    <a:pt x="527" y="82"/>
                  </a:lnTo>
                  <a:lnTo>
                    <a:pt x="528" y="83"/>
                  </a:lnTo>
                  <a:lnTo>
                    <a:pt x="529" y="86"/>
                  </a:lnTo>
                  <a:lnTo>
                    <a:pt x="536" y="92"/>
                  </a:lnTo>
                  <a:lnTo>
                    <a:pt x="541" y="94"/>
                  </a:lnTo>
                  <a:lnTo>
                    <a:pt x="553" y="94"/>
                  </a:lnTo>
                  <a:lnTo>
                    <a:pt x="559" y="91"/>
                  </a:lnTo>
                  <a:lnTo>
                    <a:pt x="564" y="84"/>
                  </a:lnTo>
                  <a:lnTo>
                    <a:pt x="567" y="81"/>
                  </a:lnTo>
                  <a:lnTo>
                    <a:pt x="569" y="73"/>
                  </a:lnTo>
                  <a:lnTo>
                    <a:pt x="569" y="67"/>
                  </a:lnTo>
                  <a:lnTo>
                    <a:pt x="569" y="63"/>
                  </a:lnTo>
                  <a:lnTo>
                    <a:pt x="569" y="52"/>
                  </a:lnTo>
                  <a:moveTo>
                    <a:pt x="591" y="80"/>
                  </a:moveTo>
                  <a:lnTo>
                    <a:pt x="578" y="80"/>
                  </a:lnTo>
                  <a:lnTo>
                    <a:pt x="578" y="92"/>
                  </a:lnTo>
                  <a:lnTo>
                    <a:pt x="586" y="92"/>
                  </a:lnTo>
                  <a:lnTo>
                    <a:pt x="585" y="97"/>
                  </a:lnTo>
                  <a:lnTo>
                    <a:pt x="583" y="101"/>
                  </a:lnTo>
                  <a:lnTo>
                    <a:pt x="578" y="102"/>
                  </a:lnTo>
                  <a:lnTo>
                    <a:pt x="578" y="106"/>
                  </a:lnTo>
                  <a:lnTo>
                    <a:pt x="587" y="105"/>
                  </a:lnTo>
                  <a:lnTo>
                    <a:pt x="591" y="99"/>
                  </a:lnTo>
                  <a:lnTo>
                    <a:pt x="591" y="80"/>
                  </a:lnTo>
                  <a:moveTo>
                    <a:pt x="605" y="829"/>
                  </a:moveTo>
                  <a:lnTo>
                    <a:pt x="603" y="821"/>
                  </a:lnTo>
                  <a:lnTo>
                    <a:pt x="601" y="819"/>
                  </a:lnTo>
                  <a:lnTo>
                    <a:pt x="599" y="816"/>
                  </a:lnTo>
                  <a:lnTo>
                    <a:pt x="595" y="812"/>
                  </a:lnTo>
                  <a:lnTo>
                    <a:pt x="592" y="810"/>
                  </a:lnTo>
                  <a:lnTo>
                    <a:pt x="592" y="827"/>
                  </a:lnTo>
                  <a:lnTo>
                    <a:pt x="592" y="833"/>
                  </a:lnTo>
                  <a:lnTo>
                    <a:pt x="591" y="836"/>
                  </a:lnTo>
                  <a:lnTo>
                    <a:pt x="588" y="839"/>
                  </a:lnTo>
                  <a:lnTo>
                    <a:pt x="586" y="840"/>
                  </a:lnTo>
                  <a:lnTo>
                    <a:pt x="580" y="840"/>
                  </a:lnTo>
                  <a:lnTo>
                    <a:pt x="578" y="839"/>
                  </a:lnTo>
                  <a:lnTo>
                    <a:pt x="576" y="838"/>
                  </a:lnTo>
                  <a:lnTo>
                    <a:pt x="575" y="836"/>
                  </a:lnTo>
                  <a:lnTo>
                    <a:pt x="574" y="833"/>
                  </a:lnTo>
                  <a:lnTo>
                    <a:pt x="574" y="826"/>
                  </a:lnTo>
                  <a:lnTo>
                    <a:pt x="575" y="823"/>
                  </a:lnTo>
                  <a:lnTo>
                    <a:pt x="578" y="820"/>
                  </a:lnTo>
                  <a:lnTo>
                    <a:pt x="580" y="819"/>
                  </a:lnTo>
                  <a:lnTo>
                    <a:pt x="586" y="819"/>
                  </a:lnTo>
                  <a:lnTo>
                    <a:pt x="588" y="820"/>
                  </a:lnTo>
                  <a:lnTo>
                    <a:pt x="590" y="822"/>
                  </a:lnTo>
                  <a:lnTo>
                    <a:pt x="591" y="824"/>
                  </a:lnTo>
                  <a:lnTo>
                    <a:pt x="592" y="827"/>
                  </a:lnTo>
                  <a:lnTo>
                    <a:pt x="592" y="810"/>
                  </a:lnTo>
                  <a:lnTo>
                    <a:pt x="590" y="809"/>
                  </a:lnTo>
                  <a:lnTo>
                    <a:pt x="576" y="809"/>
                  </a:lnTo>
                  <a:lnTo>
                    <a:pt x="571" y="811"/>
                  </a:lnTo>
                  <a:lnTo>
                    <a:pt x="567" y="815"/>
                  </a:lnTo>
                  <a:lnTo>
                    <a:pt x="564" y="819"/>
                  </a:lnTo>
                  <a:lnTo>
                    <a:pt x="562" y="824"/>
                  </a:lnTo>
                  <a:lnTo>
                    <a:pt x="562" y="837"/>
                  </a:lnTo>
                  <a:lnTo>
                    <a:pt x="563" y="841"/>
                  </a:lnTo>
                  <a:lnTo>
                    <a:pt x="571" y="848"/>
                  </a:lnTo>
                  <a:lnTo>
                    <a:pt x="575" y="850"/>
                  </a:lnTo>
                  <a:lnTo>
                    <a:pt x="586" y="850"/>
                  </a:lnTo>
                  <a:lnTo>
                    <a:pt x="590" y="848"/>
                  </a:lnTo>
                  <a:lnTo>
                    <a:pt x="592" y="845"/>
                  </a:lnTo>
                  <a:lnTo>
                    <a:pt x="592" y="851"/>
                  </a:lnTo>
                  <a:lnTo>
                    <a:pt x="591" y="855"/>
                  </a:lnTo>
                  <a:lnTo>
                    <a:pt x="590" y="857"/>
                  </a:lnTo>
                  <a:lnTo>
                    <a:pt x="588" y="860"/>
                  </a:lnTo>
                  <a:lnTo>
                    <a:pt x="585" y="862"/>
                  </a:lnTo>
                  <a:lnTo>
                    <a:pt x="580" y="862"/>
                  </a:lnTo>
                  <a:lnTo>
                    <a:pt x="579" y="861"/>
                  </a:lnTo>
                  <a:lnTo>
                    <a:pt x="576" y="859"/>
                  </a:lnTo>
                  <a:lnTo>
                    <a:pt x="575" y="858"/>
                  </a:lnTo>
                  <a:lnTo>
                    <a:pt x="575" y="856"/>
                  </a:lnTo>
                  <a:lnTo>
                    <a:pt x="563" y="856"/>
                  </a:lnTo>
                  <a:lnTo>
                    <a:pt x="563" y="859"/>
                  </a:lnTo>
                  <a:lnTo>
                    <a:pt x="563" y="860"/>
                  </a:lnTo>
                  <a:lnTo>
                    <a:pt x="565" y="864"/>
                  </a:lnTo>
                  <a:lnTo>
                    <a:pt x="572" y="870"/>
                  </a:lnTo>
                  <a:lnTo>
                    <a:pt x="576" y="871"/>
                  </a:lnTo>
                  <a:lnTo>
                    <a:pt x="589" y="871"/>
                  </a:lnTo>
                  <a:lnTo>
                    <a:pt x="594" y="869"/>
                  </a:lnTo>
                  <a:lnTo>
                    <a:pt x="600" y="862"/>
                  </a:lnTo>
                  <a:lnTo>
                    <a:pt x="602" y="858"/>
                  </a:lnTo>
                  <a:lnTo>
                    <a:pt x="605" y="851"/>
                  </a:lnTo>
                  <a:lnTo>
                    <a:pt x="605" y="845"/>
                  </a:lnTo>
                  <a:lnTo>
                    <a:pt x="605" y="840"/>
                  </a:lnTo>
                  <a:lnTo>
                    <a:pt x="605" y="829"/>
                  </a:lnTo>
                  <a:moveTo>
                    <a:pt x="643" y="52"/>
                  </a:moveTo>
                  <a:lnTo>
                    <a:pt x="641" y="44"/>
                  </a:lnTo>
                  <a:lnTo>
                    <a:pt x="640" y="41"/>
                  </a:lnTo>
                  <a:lnTo>
                    <a:pt x="634" y="34"/>
                  </a:lnTo>
                  <a:lnTo>
                    <a:pt x="631" y="33"/>
                  </a:lnTo>
                  <a:lnTo>
                    <a:pt x="631" y="49"/>
                  </a:lnTo>
                  <a:lnTo>
                    <a:pt x="631" y="56"/>
                  </a:lnTo>
                  <a:lnTo>
                    <a:pt x="630" y="58"/>
                  </a:lnTo>
                  <a:lnTo>
                    <a:pt x="628" y="60"/>
                  </a:lnTo>
                  <a:lnTo>
                    <a:pt x="627" y="62"/>
                  </a:lnTo>
                  <a:lnTo>
                    <a:pt x="624" y="63"/>
                  </a:lnTo>
                  <a:lnTo>
                    <a:pt x="619" y="63"/>
                  </a:lnTo>
                  <a:lnTo>
                    <a:pt x="616" y="62"/>
                  </a:lnTo>
                  <a:lnTo>
                    <a:pt x="613" y="58"/>
                  </a:lnTo>
                  <a:lnTo>
                    <a:pt x="613" y="56"/>
                  </a:lnTo>
                  <a:lnTo>
                    <a:pt x="613" y="48"/>
                  </a:lnTo>
                  <a:lnTo>
                    <a:pt x="613" y="46"/>
                  </a:lnTo>
                  <a:lnTo>
                    <a:pt x="615" y="44"/>
                  </a:lnTo>
                  <a:lnTo>
                    <a:pt x="617" y="42"/>
                  </a:lnTo>
                  <a:lnTo>
                    <a:pt x="619" y="41"/>
                  </a:lnTo>
                  <a:lnTo>
                    <a:pt x="624" y="41"/>
                  </a:lnTo>
                  <a:lnTo>
                    <a:pt x="627" y="42"/>
                  </a:lnTo>
                  <a:lnTo>
                    <a:pt x="630" y="46"/>
                  </a:lnTo>
                  <a:lnTo>
                    <a:pt x="631" y="49"/>
                  </a:lnTo>
                  <a:lnTo>
                    <a:pt x="631" y="33"/>
                  </a:lnTo>
                  <a:lnTo>
                    <a:pt x="628" y="32"/>
                  </a:lnTo>
                  <a:lnTo>
                    <a:pt x="615" y="32"/>
                  </a:lnTo>
                  <a:lnTo>
                    <a:pt x="610" y="34"/>
                  </a:lnTo>
                  <a:lnTo>
                    <a:pt x="606" y="37"/>
                  </a:lnTo>
                  <a:lnTo>
                    <a:pt x="602" y="41"/>
                  </a:lnTo>
                  <a:lnTo>
                    <a:pt x="600" y="46"/>
                  </a:lnTo>
                  <a:lnTo>
                    <a:pt x="600" y="59"/>
                  </a:lnTo>
                  <a:lnTo>
                    <a:pt x="602" y="64"/>
                  </a:lnTo>
                  <a:lnTo>
                    <a:pt x="606" y="67"/>
                  </a:lnTo>
                  <a:lnTo>
                    <a:pt x="609" y="71"/>
                  </a:lnTo>
                  <a:lnTo>
                    <a:pt x="614" y="72"/>
                  </a:lnTo>
                  <a:lnTo>
                    <a:pt x="624" y="72"/>
                  </a:lnTo>
                  <a:lnTo>
                    <a:pt x="628" y="71"/>
                  </a:lnTo>
                  <a:lnTo>
                    <a:pt x="631" y="67"/>
                  </a:lnTo>
                  <a:lnTo>
                    <a:pt x="631" y="73"/>
                  </a:lnTo>
                  <a:lnTo>
                    <a:pt x="630" y="77"/>
                  </a:lnTo>
                  <a:lnTo>
                    <a:pt x="626" y="83"/>
                  </a:lnTo>
                  <a:lnTo>
                    <a:pt x="624" y="84"/>
                  </a:lnTo>
                  <a:lnTo>
                    <a:pt x="619" y="84"/>
                  </a:lnTo>
                  <a:lnTo>
                    <a:pt x="617" y="84"/>
                  </a:lnTo>
                  <a:lnTo>
                    <a:pt x="615" y="82"/>
                  </a:lnTo>
                  <a:lnTo>
                    <a:pt x="614" y="80"/>
                  </a:lnTo>
                  <a:lnTo>
                    <a:pt x="614" y="78"/>
                  </a:lnTo>
                  <a:lnTo>
                    <a:pt x="602" y="78"/>
                  </a:lnTo>
                  <a:lnTo>
                    <a:pt x="602" y="81"/>
                  </a:lnTo>
                  <a:lnTo>
                    <a:pt x="602" y="83"/>
                  </a:lnTo>
                  <a:lnTo>
                    <a:pt x="604" y="86"/>
                  </a:lnTo>
                  <a:lnTo>
                    <a:pt x="607" y="89"/>
                  </a:lnTo>
                  <a:lnTo>
                    <a:pt x="611" y="92"/>
                  </a:lnTo>
                  <a:lnTo>
                    <a:pt x="615" y="94"/>
                  </a:lnTo>
                  <a:lnTo>
                    <a:pt x="628" y="94"/>
                  </a:lnTo>
                  <a:lnTo>
                    <a:pt x="633" y="91"/>
                  </a:lnTo>
                  <a:lnTo>
                    <a:pt x="639" y="84"/>
                  </a:lnTo>
                  <a:lnTo>
                    <a:pt x="641" y="81"/>
                  </a:lnTo>
                  <a:lnTo>
                    <a:pt x="643" y="73"/>
                  </a:lnTo>
                  <a:lnTo>
                    <a:pt x="643" y="67"/>
                  </a:lnTo>
                  <a:lnTo>
                    <a:pt x="643" y="63"/>
                  </a:lnTo>
                  <a:lnTo>
                    <a:pt x="643" y="52"/>
                  </a:lnTo>
                  <a:moveTo>
                    <a:pt x="655" y="847"/>
                  </a:moveTo>
                  <a:lnTo>
                    <a:pt x="648" y="847"/>
                  </a:lnTo>
                  <a:lnTo>
                    <a:pt x="648" y="821"/>
                  </a:lnTo>
                  <a:lnTo>
                    <a:pt x="648" y="809"/>
                  </a:lnTo>
                  <a:lnTo>
                    <a:pt x="636" y="809"/>
                  </a:lnTo>
                  <a:lnTo>
                    <a:pt x="636" y="821"/>
                  </a:lnTo>
                  <a:lnTo>
                    <a:pt x="636" y="831"/>
                  </a:lnTo>
                  <a:lnTo>
                    <a:pt x="636" y="847"/>
                  </a:lnTo>
                  <a:lnTo>
                    <a:pt x="621" y="847"/>
                  </a:lnTo>
                  <a:lnTo>
                    <a:pt x="636" y="821"/>
                  </a:lnTo>
                  <a:lnTo>
                    <a:pt x="636" y="809"/>
                  </a:lnTo>
                  <a:lnTo>
                    <a:pt x="634" y="809"/>
                  </a:lnTo>
                  <a:lnTo>
                    <a:pt x="612" y="846"/>
                  </a:lnTo>
                  <a:lnTo>
                    <a:pt x="612" y="856"/>
                  </a:lnTo>
                  <a:lnTo>
                    <a:pt x="636" y="856"/>
                  </a:lnTo>
                  <a:lnTo>
                    <a:pt x="636" y="870"/>
                  </a:lnTo>
                  <a:lnTo>
                    <a:pt x="648" y="870"/>
                  </a:lnTo>
                  <a:lnTo>
                    <a:pt x="648" y="856"/>
                  </a:lnTo>
                  <a:lnTo>
                    <a:pt x="655" y="856"/>
                  </a:lnTo>
                  <a:lnTo>
                    <a:pt x="655" y="847"/>
                  </a:lnTo>
                  <a:moveTo>
                    <a:pt x="695" y="56"/>
                  </a:moveTo>
                  <a:lnTo>
                    <a:pt x="695" y="56"/>
                  </a:lnTo>
                  <a:lnTo>
                    <a:pt x="694" y="53"/>
                  </a:lnTo>
                  <a:lnTo>
                    <a:pt x="691" y="50"/>
                  </a:lnTo>
                  <a:lnTo>
                    <a:pt x="688" y="47"/>
                  </a:lnTo>
                  <a:lnTo>
                    <a:pt x="684" y="46"/>
                  </a:lnTo>
                  <a:lnTo>
                    <a:pt x="673" y="46"/>
                  </a:lnTo>
                  <a:lnTo>
                    <a:pt x="668" y="48"/>
                  </a:lnTo>
                  <a:lnTo>
                    <a:pt x="665" y="53"/>
                  </a:lnTo>
                  <a:lnTo>
                    <a:pt x="665" y="31"/>
                  </a:lnTo>
                  <a:lnTo>
                    <a:pt x="653" y="31"/>
                  </a:lnTo>
                  <a:lnTo>
                    <a:pt x="653" y="92"/>
                  </a:lnTo>
                  <a:lnTo>
                    <a:pt x="665" y="92"/>
                  </a:lnTo>
                  <a:lnTo>
                    <a:pt x="665" y="63"/>
                  </a:lnTo>
                  <a:lnTo>
                    <a:pt x="666" y="61"/>
                  </a:lnTo>
                  <a:lnTo>
                    <a:pt x="668" y="59"/>
                  </a:lnTo>
                  <a:lnTo>
                    <a:pt x="670" y="57"/>
                  </a:lnTo>
                  <a:lnTo>
                    <a:pt x="672" y="56"/>
                  </a:lnTo>
                  <a:lnTo>
                    <a:pt x="678" y="56"/>
                  </a:lnTo>
                  <a:lnTo>
                    <a:pt x="680" y="56"/>
                  </a:lnTo>
                  <a:lnTo>
                    <a:pt x="681" y="58"/>
                  </a:lnTo>
                  <a:lnTo>
                    <a:pt x="682" y="59"/>
                  </a:lnTo>
                  <a:lnTo>
                    <a:pt x="683" y="61"/>
                  </a:lnTo>
                  <a:lnTo>
                    <a:pt x="683" y="92"/>
                  </a:lnTo>
                  <a:lnTo>
                    <a:pt x="695" y="92"/>
                  </a:lnTo>
                  <a:lnTo>
                    <a:pt x="695" y="56"/>
                  </a:lnTo>
                  <a:moveTo>
                    <a:pt x="706" y="834"/>
                  </a:moveTo>
                  <a:lnTo>
                    <a:pt x="706" y="833"/>
                  </a:lnTo>
                  <a:lnTo>
                    <a:pt x="705" y="830"/>
                  </a:lnTo>
                  <a:lnTo>
                    <a:pt x="699" y="825"/>
                  </a:lnTo>
                  <a:lnTo>
                    <a:pt x="695" y="823"/>
                  </a:lnTo>
                  <a:lnTo>
                    <a:pt x="684" y="823"/>
                  </a:lnTo>
                  <a:lnTo>
                    <a:pt x="680" y="825"/>
                  </a:lnTo>
                  <a:lnTo>
                    <a:pt x="677" y="830"/>
                  </a:lnTo>
                  <a:lnTo>
                    <a:pt x="677" y="809"/>
                  </a:lnTo>
                  <a:lnTo>
                    <a:pt x="665" y="809"/>
                  </a:lnTo>
                  <a:lnTo>
                    <a:pt x="665" y="870"/>
                  </a:lnTo>
                  <a:lnTo>
                    <a:pt x="677" y="870"/>
                  </a:lnTo>
                  <a:lnTo>
                    <a:pt x="677" y="841"/>
                  </a:lnTo>
                  <a:lnTo>
                    <a:pt x="678" y="838"/>
                  </a:lnTo>
                  <a:lnTo>
                    <a:pt x="681" y="834"/>
                  </a:lnTo>
                  <a:lnTo>
                    <a:pt x="683" y="833"/>
                  </a:lnTo>
                  <a:lnTo>
                    <a:pt x="689" y="833"/>
                  </a:lnTo>
                  <a:lnTo>
                    <a:pt x="691" y="834"/>
                  </a:lnTo>
                  <a:lnTo>
                    <a:pt x="694" y="837"/>
                  </a:lnTo>
                  <a:lnTo>
                    <a:pt x="694" y="838"/>
                  </a:lnTo>
                  <a:lnTo>
                    <a:pt x="694" y="870"/>
                  </a:lnTo>
                  <a:lnTo>
                    <a:pt x="706" y="870"/>
                  </a:lnTo>
                  <a:lnTo>
                    <a:pt x="706" y="834"/>
                  </a:lnTo>
                  <a:moveTo>
                    <a:pt x="747" y="90"/>
                  </a:moveTo>
                  <a:lnTo>
                    <a:pt x="746" y="90"/>
                  </a:lnTo>
                  <a:lnTo>
                    <a:pt x="746" y="89"/>
                  </a:lnTo>
                  <a:lnTo>
                    <a:pt x="745" y="88"/>
                  </a:lnTo>
                  <a:lnTo>
                    <a:pt x="745" y="87"/>
                  </a:lnTo>
                  <a:lnTo>
                    <a:pt x="745" y="85"/>
                  </a:lnTo>
                  <a:lnTo>
                    <a:pt x="745" y="70"/>
                  </a:lnTo>
                  <a:lnTo>
                    <a:pt x="745" y="55"/>
                  </a:lnTo>
                  <a:lnTo>
                    <a:pt x="745" y="54"/>
                  </a:lnTo>
                  <a:lnTo>
                    <a:pt x="743" y="51"/>
                  </a:lnTo>
                  <a:lnTo>
                    <a:pt x="736" y="47"/>
                  </a:lnTo>
                  <a:lnTo>
                    <a:pt x="732" y="46"/>
                  </a:lnTo>
                  <a:lnTo>
                    <a:pt x="719" y="46"/>
                  </a:lnTo>
                  <a:lnTo>
                    <a:pt x="714" y="47"/>
                  </a:lnTo>
                  <a:lnTo>
                    <a:pt x="707" y="52"/>
                  </a:lnTo>
                  <a:lnTo>
                    <a:pt x="705" y="56"/>
                  </a:lnTo>
                  <a:lnTo>
                    <a:pt x="705" y="62"/>
                  </a:lnTo>
                  <a:lnTo>
                    <a:pt x="716" y="62"/>
                  </a:lnTo>
                  <a:lnTo>
                    <a:pt x="717" y="59"/>
                  </a:lnTo>
                  <a:lnTo>
                    <a:pt x="717" y="58"/>
                  </a:lnTo>
                  <a:lnTo>
                    <a:pt x="719" y="57"/>
                  </a:lnTo>
                  <a:lnTo>
                    <a:pt x="720" y="56"/>
                  </a:lnTo>
                  <a:lnTo>
                    <a:pt x="722" y="55"/>
                  </a:lnTo>
                  <a:lnTo>
                    <a:pt x="728" y="55"/>
                  </a:lnTo>
                  <a:lnTo>
                    <a:pt x="730" y="56"/>
                  </a:lnTo>
                  <a:lnTo>
                    <a:pt x="731" y="57"/>
                  </a:lnTo>
                  <a:lnTo>
                    <a:pt x="732" y="57"/>
                  </a:lnTo>
                  <a:lnTo>
                    <a:pt x="733" y="59"/>
                  </a:lnTo>
                  <a:lnTo>
                    <a:pt x="733" y="70"/>
                  </a:lnTo>
                  <a:lnTo>
                    <a:pt x="733" y="78"/>
                  </a:lnTo>
                  <a:lnTo>
                    <a:pt x="732" y="81"/>
                  </a:lnTo>
                  <a:lnTo>
                    <a:pt x="727" y="84"/>
                  </a:lnTo>
                  <a:lnTo>
                    <a:pt x="724" y="85"/>
                  </a:lnTo>
                  <a:lnTo>
                    <a:pt x="720" y="85"/>
                  </a:lnTo>
                  <a:lnTo>
                    <a:pt x="718" y="84"/>
                  </a:lnTo>
                  <a:lnTo>
                    <a:pt x="716" y="83"/>
                  </a:lnTo>
                  <a:lnTo>
                    <a:pt x="715" y="81"/>
                  </a:lnTo>
                  <a:lnTo>
                    <a:pt x="715" y="78"/>
                  </a:lnTo>
                  <a:lnTo>
                    <a:pt x="716" y="76"/>
                  </a:lnTo>
                  <a:lnTo>
                    <a:pt x="718" y="74"/>
                  </a:lnTo>
                  <a:lnTo>
                    <a:pt x="720" y="73"/>
                  </a:lnTo>
                  <a:lnTo>
                    <a:pt x="724" y="73"/>
                  </a:lnTo>
                  <a:lnTo>
                    <a:pt x="728" y="72"/>
                  </a:lnTo>
                  <a:lnTo>
                    <a:pt x="731" y="71"/>
                  </a:lnTo>
                  <a:lnTo>
                    <a:pt x="733" y="70"/>
                  </a:lnTo>
                  <a:lnTo>
                    <a:pt x="733" y="59"/>
                  </a:lnTo>
                  <a:lnTo>
                    <a:pt x="733" y="62"/>
                  </a:lnTo>
                  <a:lnTo>
                    <a:pt x="732" y="63"/>
                  </a:lnTo>
                  <a:lnTo>
                    <a:pt x="731" y="63"/>
                  </a:lnTo>
                  <a:lnTo>
                    <a:pt x="730" y="64"/>
                  </a:lnTo>
                  <a:lnTo>
                    <a:pt x="728" y="64"/>
                  </a:lnTo>
                  <a:lnTo>
                    <a:pt x="717" y="66"/>
                  </a:lnTo>
                  <a:lnTo>
                    <a:pt x="712" y="66"/>
                  </a:lnTo>
                  <a:lnTo>
                    <a:pt x="709" y="68"/>
                  </a:lnTo>
                  <a:lnTo>
                    <a:pt x="704" y="73"/>
                  </a:lnTo>
                  <a:lnTo>
                    <a:pt x="703" y="76"/>
                  </a:lnTo>
                  <a:lnTo>
                    <a:pt x="703" y="84"/>
                  </a:lnTo>
                  <a:lnTo>
                    <a:pt x="704" y="87"/>
                  </a:lnTo>
                  <a:lnTo>
                    <a:pt x="710" y="92"/>
                  </a:lnTo>
                  <a:lnTo>
                    <a:pt x="713" y="93"/>
                  </a:lnTo>
                  <a:lnTo>
                    <a:pt x="724" y="93"/>
                  </a:lnTo>
                  <a:lnTo>
                    <a:pt x="729" y="91"/>
                  </a:lnTo>
                  <a:lnTo>
                    <a:pt x="733" y="87"/>
                  </a:lnTo>
                  <a:lnTo>
                    <a:pt x="733" y="88"/>
                  </a:lnTo>
                  <a:lnTo>
                    <a:pt x="734" y="89"/>
                  </a:lnTo>
                  <a:lnTo>
                    <a:pt x="734" y="92"/>
                  </a:lnTo>
                  <a:lnTo>
                    <a:pt x="747" y="92"/>
                  </a:lnTo>
                  <a:lnTo>
                    <a:pt x="747" y="90"/>
                  </a:lnTo>
                  <a:moveTo>
                    <a:pt x="759" y="868"/>
                  </a:moveTo>
                  <a:lnTo>
                    <a:pt x="758" y="868"/>
                  </a:lnTo>
                  <a:lnTo>
                    <a:pt x="757" y="867"/>
                  </a:lnTo>
                  <a:lnTo>
                    <a:pt x="757" y="866"/>
                  </a:lnTo>
                  <a:lnTo>
                    <a:pt x="757" y="865"/>
                  </a:lnTo>
                  <a:lnTo>
                    <a:pt x="756" y="864"/>
                  </a:lnTo>
                  <a:lnTo>
                    <a:pt x="756" y="862"/>
                  </a:lnTo>
                  <a:lnTo>
                    <a:pt x="756" y="848"/>
                  </a:lnTo>
                  <a:lnTo>
                    <a:pt x="756" y="833"/>
                  </a:lnTo>
                  <a:lnTo>
                    <a:pt x="756" y="832"/>
                  </a:lnTo>
                  <a:lnTo>
                    <a:pt x="755" y="829"/>
                  </a:lnTo>
                  <a:lnTo>
                    <a:pt x="751" y="827"/>
                  </a:lnTo>
                  <a:lnTo>
                    <a:pt x="748" y="824"/>
                  </a:lnTo>
                  <a:lnTo>
                    <a:pt x="743" y="823"/>
                  </a:lnTo>
                  <a:lnTo>
                    <a:pt x="730" y="823"/>
                  </a:lnTo>
                  <a:lnTo>
                    <a:pt x="725" y="824"/>
                  </a:lnTo>
                  <a:lnTo>
                    <a:pt x="722" y="827"/>
                  </a:lnTo>
                  <a:lnTo>
                    <a:pt x="719" y="829"/>
                  </a:lnTo>
                  <a:lnTo>
                    <a:pt x="717" y="833"/>
                  </a:lnTo>
                  <a:lnTo>
                    <a:pt x="716" y="839"/>
                  </a:lnTo>
                  <a:lnTo>
                    <a:pt x="728" y="839"/>
                  </a:lnTo>
                  <a:lnTo>
                    <a:pt x="728" y="837"/>
                  </a:lnTo>
                  <a:lnTo>
                    <a:pt x="729" y="835"/>
                  </a:lnTo>
                  <a:lnTo>
                    <a:pt x="732" y="833"/>
                  </a:lnTo>
                  <a:lnTo>
                    <a:pt x="734" y="833"/>
                  </a:lnTo>
                  <a:lnTo>
                    <a:pt x="739" y="833"/>
                  </a:lnTo>
                  <a:lnTo>
                    <a:pt x="741" y="833"/>
                  </a:lnTo>
                  <a:lnTo>
                    <a:pt x="744" y="835"/>
                  </a:lnTo>
                  <a:lnTo>
                    <a:pt x="744" y="836"/>
                  </a:lnTo>
                  <a:lnTo>
                    <a:pt x="744" y="848"/>
                  </a:lnTo>
                  <a:lnTo>
                    <a:pt x="744" y="856"/>
                  </a:lnTo>
                  <a:lnTo>
                    <a:pt x="743" y="858"/>
                  </a:lnTo>
                  <a:lnTo>
                    <a:pt x="739" y="861"/>
                  </a:lnTo>
                  <a:lnTo>
                    <a:pt x="736" y="862"/>
                  </a:lnTo>
                  <a:lnTo>
                    <a:pt x="731" y="862"/>
                  </a:lnTo>
                  <a:lnTo>
                    <a:pt x="730" y="862"/>
                  </a:lnTo>
                  <a:lnTo>
                    <a:pt x="727" y="860"/>
                  </a:lnTo>
                  <a:lnTo>
                    <a:pt x="727" y="859"/>
                  </a:lnTo>
                  <a:lnTo>
                    <a:pt x="727" y="855"/>
                  </a:lnTo>
                  <a:lnTo>
                    <a:pt x="727" y="854"/>
                  </a:lnTo>
                  <a:lnTo>
                    <a:pt x="728" y="853"/>
                  </a:lnTo>
                  <a:lnTo>
                    <a:pt x="730" y="851"/>
                  </a:lnTo>
                  <a:lnTo>
                    <a:pt x="732" y="851"/>
                  </a:lnTo>
                  <a:lnTo>
                    <a:pt x="736" y="850"/>
                  </a:lnTo>
                  <a:lnTo>
                    <a:pt x="740" y="850"/>
                  </a:lnTo>
                  <a:lnTo>
                    <a:pt x="743" y="849"/>
                  </a:lnTo>
                  <a:lnTo>
                    <a:pt x="744" y="848"/>
                  </a:lnTo>
                  <a:lnTo>
                    <a:pt x="744" y="836"/>
                  </a:lnTo>
                  <a:lnTo>
                    <a:pt x="744" y="839"/>
                  </a:lnTo>
                  <a:lnTo>
                    <a:pt x="744" y="840"/>
                  </a:lnTo>
                  <a:lnTo>
                    <a:pt x="743" y="840"/>
                  </a:lnTo>
                  <a:lnTo>
                    <a:pt x="743" y="841"/>
                  </a:lnTo>
                  <a:lnTo>
                    <a:pt x="742" y="841"/>
                  </a:lnTo>
                  <a:lnTo>
                    <a:pt x="740" y="842"/>
                  </a:lnTo>
                  <a:lnTo>
                    <a:pt x="729" y="843"/>
                  </a:lnTo>
                  <a:lnTo>
                    <a:pt x="724" y="844"/>
                  </a:lnTo>
                  <a:lnTo>
                    <a:pt x="720" y="845"/>
                  </a:lnTo>
                  <a:lnTo>
                    <a:pt x="718" y="848"/>
                  </a:lnTo>
                  <a:lnTo>
                    <a:pt x="716" y="851"/>
                  </a:lnTo>
                  <a:lnTo>
                    <a:pt x="715" y="853"/>
                  </a:lnTo>
                  <a:lnTo>
                    <a:pt x="715" y="862"/>
                  </a:lnTo>
                  <a:lnTo>
                    <a:pt x="716" y="865"/>
                  </a:lnTo>
                  <a:lnTo>
                    <a:pt x="721" y="870"/>
                  </a:lnTo>
                  <a:lnTo>
                    <a:pt x="725" y="871"/>
                  </a:lnTo>
                  <a:lnTo>
                    <a:pt x="736" y="871"/>
                  </a:lnTo>
                  <a:lnTo>
                    <a:pt x="741" y="869"/>
                  </a:lnTo>
                  <a:lnTo>
                    <a:pt x="745" y="864"/>
                  </a:lnTo>
                  <a:lnTo>
                    <a:pt x="745" y="867"/>
                  </a:lnTo>
                  <a:lnTo>
                    <a:pt x="745" y="868"/>
                  </a:lnTo>
                  <a:lnTo>
                    <a:pt x="746" y="870"/>
                  </a:lnTo>
                  <a:lnTo>
                    <a:pt x="759" y="870"/>
                  </a:lnTo>
                  <a:lnTo>
                    <a:pt x="759" y="868"/>
                  </a:lnTo>
                  <a:moveTo>
                    <a:pt x="1005" y="809"/>
                  </a:moveTo>
                  <a:lnTo>
                    <a:pt x="995" y="809"/>
                  </a:lnTo>
                  <a:lnTo>
                    <a:pt x="994" y="812"/>
                  </a:lnTo>
                  <a:lnTo>
                    <a:pt x="993" y="815"/>
                  </a:lnTo>
                  <a:lnTo>
                    <a:pt x="990" y="817"/>
                  </a:lnTo>
                  <a:lnTo>
                    <a:pt x="988" y="819"/>
                  </a:lnTo>
                  <a:lnTo>
                    <a:pt x="984" y="820"/>
                  </a:lnTo>
                  <a:lnTo>
                    <a:pt x="978" y="820"/>
                  </a:lnTo>
                  <a:lnTo>
                    <a:pt x="978" y="828"/>
                  </a:lnTo>
                  <a:lnTo>
                    <a:pt x="992" y="828"/>
                  </a:lnTo>
                  <a:lnTo>
                    <a:pt x="992" y="870"/>
                  </a:lnTo>
                  <a:lnTo>
                    <a:pt x="1005" y="870"/>
                  </a:lnTo>
                  <a:lnTo>
                    <a:pt x="1005" y="809"/>
                  </a:lnTo>
                  <a:moveTo>
                    <a:pt x="1042" y="1915"/>
                  </a:moveTo>
                  <a:lnTo>
                    <a:pt x="1040" y="1908"/>
                  </a:lnTo>
                  <a:lnTo>
                    <a:pt x="1039" y="1905"/>
                  </a:lnTo>
                  <a:lnTo>
                    <a:pt x="1037" y="1903"/>
                  </a:lnTo>
                  <a:lnTo>
                    <a:pt x="1033" y="1898"/>
                  </a:lnTo>
                  <a:lnTo>
                    <a:pt x="1030" y="1897"/>
                  </a:lnTo>
                  <a:lnTo>
                    <a:pt x="1030" y="1913"/>
                  </a:lnTo>
                  <a:lnTo>
                    <a:pt x="1030" y="1920"/>
                  </a:lnTo>
                  <a:lnTo>
                    <a:pt x="1029" y="1922"/>
                  </a:lnTo>
                  <a:lnTo>
                    <a:pt x="1027" y="1924"/>
                  </a:lnTo>
                  <a:lnTo>
                    <a:pt x="1026" y="1926"/>
                  </a:lnTo>
                  <a:lnTo>
                    <a:pt x="1023" y="1927"/>
                  </a:lnTo>
                  <a:lnTo>
                    <a:pt x="1018" y="1927"/>
                  </a:lnTo>
                  <a:lnTo>
                    <a:pt x="1015" y="1926"/>
                  </a:lnTo>
                  <a:lnTo>
                    <a:pt x="1014" y="1924"/>
                  </a:lnTo>
                  <a:lnTo>
                    <a:pt x="1012" y="1922"/>
                  </a:lnTo>
                  <a:lnTo>
                    <a:pt x="1012" y="1920"/>
                  </a:lnTo>
                  <a:lnTo>
                    <a:pt x="1012" y="1912"/>
                  </a:lnTo>
                  <a:lnTo>
                    <a:pt x="1012" y="1910"/>
                  </a:lnTo>
                  <a:lnTo>
                    <a:pt x="1016" y="1906"/>
                  </a:lnTo>
                  <a:lnTo>
                    <a:pt x="1018" y="1905"/>
                  </a:lnTo>
                  <a:lnTo>
                    <a:pt x="1024" y="1905"/>
                  </a:lnTo>
                  <a:lnTo>
                    <a:pt x="1026" y="1906"/>
                  </a:lnTo>
                  <a:lnTo>
                    <a:pt x="1027" y="1908"/>
                  </a:lnTo>
                  <a:lnTo>
                    <a:pt x="1029" y="1910"/>
                  </a:lnTo>
                  <a:lnTo>
                    <a:pt x="1030" y="1913"/>
                  </a:lnTo>
                  <a:lnTo>
                    <a:pt x="1030" y="1897"/>
                  </a:lnTo>
                  <a:lnTo>
                    <a:pt x="1027" y="1896"/>
                  </a:lnTo>
                  <a:lnTo>
                    <a:pt x="1014" y="1896"/>
                  </a:lnTo>
                  <a:lnTo>
                    <a:pt x="1009" y="1897"/>
                  </a:lnTo>
                  <a:lnTo>
                    <a:pt x="1005" y="1901"/>
                  </a:lnTo>
                  <a:lnTo>
                    <a:pt x="1001" y="1905"/>
                  </a:lnTo>
                  <a:lnTo>
                    <a:pt x="999" y="1910"/>
                  </a:lnTo>
                  <a:lnTo>
                    <a:pt x="999" y="1923"/>
                  </a:lnTo>
                  <a:lnTo>
                    <a:pt x="1001" y="1927"/>
                  </a:lnTo>
                  <a:lnTo>
                    <a:pt x="1005" y="1931"/>
                  </a:lnTo>
                  <a:lnTo>
                    <a:pt x="1008" y="1934"/>
                  </a:lnTo>
                  <a:lnTo>
                    <a:pt x="1013" y="1936"/>
                  </a:lnTo>
                  <a:lnTo>
                    <a:pt x="1024" y="1936"/>
                  </a:lnTo>
                  <a:lnTo>
                    <a:pt x="1027" y="1934"/>
                  </a:lnTo>
                  <a:lnTo>
                    <a:pt x="1030" y="1931"/>
                  </a:lnTo>
                  <a:lnTo>
                    <a:pt x="1030" y="1937"/>
                  </a:lnTo>
                  <a:lnTo>
                    <a:pt x="1029" y="1941"/>
                  </a:lnTo>
                  <a:lnTo>
                    <a:pt x="1027" y="1944"/>
                  </a:lnTo>
                  <a:lnTo>
                    <a:pt x="1025" y="1947"/>
                  </a:lnTo>
                  <a:lnTo>
                    <a:pt x="1023" y="1948"/>
                  </a:lnTo>
                  <a:lnTo>
                    <a:pt x="1018" y="1948"/>
                  </a:lnTo>
                  <a:lnTo>
                    <a:pt x="1016" y="1948"/>
                  </a:lnTo>
                  <a:lnTo>
                    <a:pt x="1014" y="1946"/>
                  </a:lnTo>
                  <a:lnTo>
                    <a:pt x="1013" y="1944"/>
                  </a:lnTo>
                  <a:lnTo>
                    <a:pt x="1013" y="1942"/>
                  </a:lnTo>
                  <a:lnTo>
                    <a:pt x="1001" y="1942"/>
                  </a:lnTo>
                  <a:lnTo>
                    <a:pt x="1001" y="1946"/>
                  </a:lnTo>
                  <a:lnTo>
                    <a:pt x="1001" y="1947"/>
                  </a:lnTo>
                  <a:lnTo>
                    <a:pt x="1003" y="1950"/>
                  </a:lnTo>
                  <a:lnTo>
                    <a:pt x="1006" y="1953"/>
                  </a:lnTo>
                  <a:lnTo>
                    <a:pt x="1010" y="1956"/>
                  </a:lnTo>
                  <a:lnTo>
                    <a:pt x="1014" y="1958"/>
                  </a:lnTo>
                  <a:lnTo>
                    <a:pt x="1027" y="1958"/>
                  </a:lnTo>
                  <a:lnTo>
                    <a:pt x="1032" y="1955"/>
                  </a:lnTo>
                  <a:lnTo>
                    <a:pt x="1038" y="1948"/>
                  </a:lnTo>
                  <a:lnTo>
                    <a:pt x="1040" y="1945"/>
                  </a:lnTo>
                  <a:lnTo>
                    <a:pt x="1042" y="1937"/>
                  </a:lnTo>
                  <a:lnTo>
                    <a:pt x="1042" y="1931"/>
                  </a:lnTo>
                  <a:lnTo>
                    <a:pt x="1042" y="1927"/>
                  </a:lnTo>
                  <a:lnTo>
                    <a:pt x="1042" y="1915"/>
                  </a:lnTo>
                  <a:moveTo>
                    <a:pt x="1065" y="1944"/>
                  </a:moveTo>
                  <a:lnTo>
                    <a:pt x="1052" y="1944"/>
                  </a:lnTo>
                  <a:lnTo>
                    <a:pt x="1052" y="1956"/>
                  </a:lnTo>
                  <a:lnTo>
                    <a:pt x="1059" y="1956"/>
                  </a:lnTo>
                  <a:lnTo>
                    <a:pt x="1059" y="1961"/>
                  </a:lnTo>
                  <a:lnTo>
                    <a:pt x="1056" y="1965"/>
                  </a:lnTo>
                  <a:lnTo>
                    <a:pt x="1052" y="1966"/>
                  </a:lnTo>
                  <a:lnTo>
                    <a:pt x="1052" y="1970"/>
                  </a:lnTo>
                  <a:lnTo>
                    <a:pt x="1060" y="1969"/>
                  </a:lnTo>
                  <a:lnTo>
                    <a:pt x="1065" y="1963"/>
                  </a:lnTo>
                  <a:lnTo>
                    <a:pt x="1065" y="1944"/>
                  </a:lnTo>
                  <a:moveTo>
                    <a:pt x="1068" y="810"/>
                  </a:moveTo>
                  <a:lnTo>
                    <a:pt x="1024" y="810"/>
                  </a:lnTo>
                  <a:lnTo>
                    <a:pt x="1024" y="821"/>
                  </a:lnTo>
                  <a:lnTo>
                    <a:pt x="1055" y="821"/>
                  </a:lnTo>
                  <a:lnTo>
                    <a:pt x="1046" y="832"/>
                  </a:lnTo>
                  <a:lnTo>
                    <a:pt x="1040" y="844"/>
                  </a:lnTo>
                  <a:lnTo>
                    <a:pt x="1035" y="856"/>
                  </a:lnTo>
                  <a:lnTo>
                    <a:pt x="1033" y="870"/>
                  </a:lnTo>
                  <a:lnTo>
                    <a:pt x="1045" y="870"/>
                  </a:lnTo>
                  <a:lnTo>
                    <a:pt x="1048" y="856"/>
                  </a:lnTo>
                  <a:lnTo>
                    <a:pt x="1052" y="843"/>
                  </a:lnTo>
                  <a:lnTo>
                    <a:pt x="1059" y="831"/>
                  </a:lnTo>
                  <a:lnTo>
                    <a:pt x="1068" y="819"/>
                  </a:lnTo>
                  <a:lnTo>
                    <a:pt x="1068" y="810"/>
                  </a:lnTo>
                  <a:moveTo>
                    <a:pt x="1090" y="857"/>
                  </a:moveTo>
                  <a:lnTo>
                    <a:pt x="1077" y="857"/>
                  </a:lnTo>
                  <a:lnTo>
                    <a:pt x="1077" y="870"/>
                  </a:lnTo>
                  <a:lnTo>
                    <a:pt x="1084" y="870"/>
                  </a:lnTo>
                  <a:lnTo>
                    <a:pt x="1084" y="875"/>
                  </a:lnTo>
                  <a:lnTo>
                    <a:pt x="1082" y="878"/>
                  </a:lnTo>
                  <a:lnTo>
                    <a:pt x="1077" y="879"/>
                  </a:lnTo>
                  <a:lnTo>
                    <a:pt x="1077" y="884"/>
                  </a:lnTo>
                  <a:lnTo>
                    <a:pt x="1086" y="882"/>
                  </a:lnTo>
                  <a:lnTo>
                    <a:pt x="1090" y="877"/>
                  </a:lnTo>
                  <a:lnTo>
                    <a:pt x="1090" y="857"/>
                  </a:lnTo>
                  <a:moveTo>
                    <a:pt x="1117" y="1937"/>
                  </a:moveTo>
                  <a:lnTo>
                    <a:pt x="1117" y="1916"/>
                  </a:lnTo>
                  <a:lnTo>
                    <a:pt x="1115" y="1908"/>
                  </a:lnTo>
                  <a:lnTo>
                    <a:pt x="1113" y="1905"/>
                  </a:lnTo>
                  <a:lnTo>
                    <a:pt x="1108" y="1898"/>
                  </a:lnTo>
                  <a:lnTo>
                    <a:pt x="1104" y="1896"/>
                  </a:lnTo>
                  <a:lnTo>
                    <a:pt x="1104" y="1918"/>
                  </a:lnTo>
                  <a:lnTo>
                    <a:pt x="1104" y="1934"/>
                  </a:lnTo>
                  <a:lnTo>
                    <a:pt x="1104" y="1940"/>
                  </a:lnTo>
                  <a:lnTo>
                    <a:pt x="1103" y="1943"/>
                  </a:lnTo>
                  <a:lnTo>
                    <a:pt x="1101" y="1946"/>
                  </a:lnTo>
                  <a:lnTo>
                    <a:pt x="1099" y="1948"/>
                  </a:lnTo>
                  <a:lnTo>
                    <a:pt x="1092" y="1948"/>
                  </a:lnTo>
                  <a:lnTo>
                    <a:pt x="1090" y="1946"/>
                  </a:lnTo>
                  <a:lnTo>
                    <a:pt x="1087" y="1940"/>
                  </a:lnTo>
                  <a:lnTo>
                    <a:pt x="1087" y="1934"/>
                  </a:lnTo>
                  <a:lnTo>
                    <a:pt x="1087" y="1918"/>
                  </a:lnTo>
                  <a:lnTo>
                    <a:pt x="1087" y="1913"/>
                  </a:lnTo>
                  <a:lnTo>
                    <a:pt x="1088" y="1910"/>
                  </a:lnTo>
                  <a:lnTo>
                    <a:pt x="1090" y="1907"/>
                  </a:lnTo>
                  <a:lnTo>
                    <a:pt x="1092" y="1905"/>
                  </a:lnTo>
                  <a:lnTo>
                    <a:pt x="1099" y="1905"/>
                  </a:lnTo>
                  <a:lnTo>
                    <a:pt x="1101" y="1907"/>
                  </a:lnTo>
                  <a:lnTo>
                    <a:pt x="1102" y="1910"/>
                  </a:lnTo>
                  <a:lnTo>
                    <a:pt x="1104" y="1913"/>
                  </a:lnTo>
                  <a:lnTo>
                    <a:pt x="1104" y="1918"/>
                  </a:lnTo>
                  <a:lnTo>
                    <a:pt x="1104" y="1896"/>
                  </a:lnTo>
                  <a:lnTo>
                    <a:pt x="1103" y="1896"/>
                  </a:lnTo>
                  <a:lnTo>
                    <a:pt x="1088" y="1896"/>
                  </a:lnTo>
                  <a:lnTo>
                    <a:pt x="1083" y="1898"/>
                  </a:lnTo>
                  <a:lnTo>
                    <a:pt x="1076" y="1908"/>
                  </a:lnTo>
                  <a:lnTo>
                    <a:pt x="1074" y="1916"/>
                  </a:lnTo>
                  <a:lnTo>
                    <a:pt x="1074" y="1937"/>
                  </a:lnTo>
                  <a:lnTo>
                    <a:pt x="1076" y="1945"/>
                  </a:lnTo>
                  <a:lnTo>
                    <a:pt x="1083" y="1955"/>
                  </a:lnTo>
                  <a:lnTo>
                    <a:pt x="1088" y="1958"/>
                  </a:lnTo>
                  <a:lnTo>
                    <a:pt x="1103" y="1958"/>
                  </a:lnTo>
                  <a:lnTo>
                    <a:pt x="1108" y="1955"/>
                  </a:lnTo>
                  <a:lnTo>
                    <a:pt x="1112" y="1950"/>
                  </a:lnTo>
                  <a:lnTo>
                    <a:pt x="1113" y="1948"/>
                  </a:lnTo>
                  <a:lnTo>
                    <a:pt x="1115" y="1945"/>
                  </a:lnTo>
                  <a:lnTo>
                    <a:pt x="1117" y="1937"/>
                  </a:lnTo>
                  <a:moveTo>
                    <a:pt x="1142" y="810"/>
                  </a:moveTo>
                  <a:lnTo>
                    <a:pt x="1099" y="810"/>
                  </a:lnTo>
                  <a:lnTo>
                    <a:pt x="1099" y="821"/>
                  </a:lnTo>
                  <a:lnTo>
                    <a:pt x="1129" y="821"/>
                  </a:lnTo>
                  <a:lnTo>
                    <a:pt x="1121" y="832"/>
                  </a:lnTo>
                  <a:lnTo>
                    <a:pt x="1114" y="844"/>
                  </a:lnTo>
                  <a:lnTo>
                    <a:pt x="1110" y="856"/>
                  </a:lnTo>
                  <a:lnTo>
                    <a:pt x="1107" y="870"/>
                  </a:lnTo>
                  <a:lnTo>
                    <a:pt x="1120" y="870"/>
                  </a:lnTo>
                  <a:lnTo>
                    <a:pt x="1122" y="856"/>
                  </a:lnTo>
                  <a:lnTo>
                    <a:pt x="1126" y="843"/>
                  </a:lnTo>
                  <a:lnTo>
                    <a:pt x="1133" y="831"/>
                  </a:lnTo>
                  <a:lnTo>
                    <a:pt x="1142" y="819"/>
                  </a:lnTo>
                  <a:lnTo>
                    <a:pt x="1142" y="810"/>
                  </a:lnTo>
                  <a:moveTo>
                    <a:pt x="1154" y="1896"/>
                  </a:moveTo>
                  <a:lnTo>
                    <a:pt x="1144" y="1896"/>
                  </a:lnTo>
                  <a:lnTo>
                    <a:pt x="1144" y="1899"/>
                  </a:lnTo>
                  <a:lnTo>
                    <a:pt x="1143" y="1901"/>
                  </a:lnTo>
                  <a:lnTo>
                    <a:pt x="1140" y="1903"/>
                  </a:lnTo>
                  <a:lnTo>
                    <a:pt x="1138" y="1905"/>
                  </a:lnTo>
                  <a:lnTo>
                    <a:pt x="1134" y="1906"/>
                  </a:lnTo>
                  <a:lnTo>
                    <a:pt x="1127" y="1906"/>
                  </a:lnTo>
                  <a:lnTo>
                    <a:pt x="1127" y="1914"/>
                  </a:lnTo>
                  <a:lnTo>
                    <a:pt x="1142" y="1914"/>
                  </a:lnTo>
                  <a:lnTo>
                    <a:pt x="1142" y="1956"/>
                  </a:lnTo>
                  <a:lnTo>
                    <a:pt x="1154" y="1956"/>
                  </a:lnTo>
                  <a:lnTo>
                    <a:pt x="1154" y="1896"/>
                  </a:lnTo>
                  <a:moveTo>
                    <a:pt x="1191" y="857"/>
                  </a:moveTo>
                  <a:lnTo>
                    <a:pt x="1191" y="849"/>
                  </a:lnTo>
                  <a:lnTo>
                    <a:pt x="1191" y="847"/>
                  </a:lnTo>
                  <a:lnTo>
                    <a:pt x="1190" y="845"/>
                  </a:lnTo>
                  <a:lnTo>
                    <a:pt x="1190" y="844"/>
                  </a:lnTo>
                  <a:lnTo>
                    <a:pt x="1189" y="842"/>
                  </a:lnTo>
                  <a:lnTo>
                    <a:pt x="1187" y="840"/>
                  </a:lnTo>
                  <a:lnTo>
                    <a:pt x="1186" y="839"/>
                  </a:lnTo>
                  <a:lnTo>
                    <a:pt x="1185" y="839"/>
                  </a:lnTo>
                  <a:lnTo>
                    <a:pt x="1183" y="838"/>
                  </a:lnTo>
                  <a:lnTo>
                    <a:pt x="1182" y="838"/>
                  </a:lnTo>
                  <a:lnTo>
                    <a:pt x="1187" y="835"/>
                  </a:lnTo>
                  <a:lnTo>
                    <a:pt x="1190" y="831"/>
                  </a:lnTo>
                  <a:lnTo>
                    <a:pt x="1190" y="821"/>
                  </a:lnTo>
                  <a:lnTo>
                    <a:pt x="1189" y="819"/>
                  </a:lnTo>
                  <a:lnTo>
                    <a:pt x="1188" y="817"/>
                  </a:lnTo>
                  <a:lnTo>
                    <a:pt x="1181" y="811"/>
                  </a:lnTo>
                  <a:lnTo>
                    <a:pt x="1176" y="809"/>
                  </a:lnTo>
                  <a:lnTo>
                    <a:pt x="1164" y="809"/>
                  </a:lnTo>
                  <a:lnTo>
                    <a:pt x="1159" y="811"/>
                  </a:lnTo>
                  <a:lnTo>
                    <a:pt x="1155" y="814"/>
                  </a:lnTo>
                  <a:lnTo>
                    <a:pt x="1152" y="818"/>
                  </a:lnTo>
                  <a:lnTo>
                    <a:pt x="1150" y="822"/>
                  </a:lnTo>
                  <a:lnTo>
                    <a:pt x="1150" y="829"/>
                  </a:lnTo>
                  <a:lnTo>
                    <a:pt x="1161" y="829"/>
                  </a:lnTo>
                  <a:lnTo>
                    <a:pt x="1161" y="825"/>
                  </a:lnTo>
                  <a:lnTo>
                    <a:pt x="1162" y="823"/>
                  </a:lnTo>
                  <a:lnTo>
                    <a:pt x="1164" y="821"/>
                  </a:lnTo>
                  <a:lnTo>
                    <a:pt x="1165" y="820"/>
                  </a:lnTo>
                  <a:lnTo>
                    <a:pt x="1167" y="819"/>
                  </a:lnTo>
                  <a:lnTo>
                    <a:pt x="1172" y="819"/>
                  </a:lnTo>
                  <a:lnTo>
                    <a:pt x="1174" y="819"/>
                  </a:lnTo>
                  <a:lnTo>
                    <a:pt x="1176" y="821"/>
                  </a:lnTo>
                  <a:lnTo>
                    <a:pt x="1177" y="822"/>
                  </a:lnTo>
                  <a:lnTo>
                    <a:pt x="1177" y="824"/>
                  </a:lnTo>
                  <a:lnTo>
                    <a:pt x="1177" y="829"/>
                  </a:lnTo>
                  <a:lnTo>
                    <a:pt x="1177" y="831"/>
                  </a:lnTo>
                  <a:lnTo>
                    <a:pt x="1174" y="834"/>
                  </a:lnTo>
                  <a:lnTo>
                    <a:pt x="1171" y="835"/>
                  </a:lnTo>
                  <a:lnTo>
                    <a:pt x="1165" y="835"/>
                  </a:lnTo>
                  <a:lnTo>
                    <a:pt x="1165" y="843"/>
                  </a:lnTo>
                  <a:lnTo>
                    <a:pt x="1171" y="843"/>
                  </a:lnTo>
                  <a:lnTo>
                    <a:pt x="1174" y="844"/>
                  </a:lnTo>
                  <a:lnTo>
                    <a:pt x="1178" y="846"/>
                  </a:lnTo>
                  <a:lnTo>
                    <a:pt x="1179" y="849"/>
                  </a:lnTo>
                  <a:lnTo>
                    <a:pt x="1179" y="855"/>
                  </a:lnTo>
                  <a:lnTo>
                    <a:pt x="1178" y="857"/>
                  </a:lnTo>
                  <a:lnTo>
                    <a:pt x="1176" y="859"/>
                  </a:lnTo>
                  <a:lnTo>
                    <a:pt x="1175" y="861"/>
                  </a:lnTo>
                  <a:lnTo>
                    <a:pt x="1173" y="862"/>
                  </a:lnTo>
                  <a:lnTo>
                    <a:pt x="1167" y="862"/>
                  </a:lnTo>
                  <a:lnTo>
                    <a:pt x="1165" y="861"/>
                  </a:lnTo>
                  <a:lnTo>
                    <a:pt x="1163" y="859"/>
                  </a:lnTo>
                  <a:lnTo>
                    <a:pt x="1162" y="857"/>
                  </a:lnTo>
                  <a:lnTo>
                    <a:pt x="1161" y="855"/>
                  </a:lnTo>
                  <a:lnTo>
                    <a:pt x="1161" y="851"/>
                  </a:lnTo>
                  <a:lnTo>
                    <a:pt x="1149" y="851"/>
                  </a:lnTo>
                  <a:lnTo>
                    <a:pt x="1149" y="858"/>
                  </a:lnTo>
                  <a:lnTo>
                    <a:pt x="1151" y="863"/>
                  </a:lnTo>
                  <a:lnTo>
                    <a:pt x="1155" y="866"/>
                  </a:lnTo>
                  <a:lnTo>
                    <a:pt x="1159" y="870"/>
                  </a:lnTo>
                  <a:lnTo>
                    <a:pt x="1164" y="871"/>
                  </a:lnTo>
                  <a:lnTo>
                    <a:pt x="1177" y="871"/>
                  </a:lnTo>
                  <a:lnTo>
                    <a:pt x="1182" y="869"/>
                  </a:lnTo>
                  <a:lnTo>
                    <a:pt x="1186" y="866"/>
                  </a:lnTo>
                  <a:lnTo>
                    <a:pt x="1190" y="862"/>
                  </a:lnTo>
                  <a:lnTo>
                    <a:pt x="1191" y="857"/>
                  </a:lnTo>
                  <a:moveTo>
                    <a:pt x="1219" y="1920"/>
                  </a:moveTo>
                  <a:lnTo>
                    <a:pt x="1218" y="1920"/>
                  </a:lnTo>
                  <a:lnTo>
                    <a:pt x="1217" y="1916"/>
                  </a:lnTo>
                  <a:lnTo>
                    <a:pt x="1211" y="1911"/>
                  </a:lnTo>
                  <a:lnTo>
                    <a:pt x="1208" y="1909"/>
                  </a:lnTo>
                  <a:lnTo>
                    <a:pt x="1197" y="1909"/>
                  </a:lnTo>
                  <a:lnTo>
                    <a:pt x="1192" y="1912"/>
                  </a:lnTo>
                  <a:lnTo>
                    <a:pt x="1189" y="1916"/>
                  </a:lnTo>
                  <a:lnTo>
                    <a:pt x="1189" y="1895"/>
                  </a:lnTo>
                  <a:lnTo>
                    <a:pt x="1177" y="1895"/>
                  </a:lnTo>
                  <a:lnTo>
                    <a:pt x="1177" y="1956"/>
                  </a:lnTo>
                  <a:lnTo>
                    <a:pt x="1189" y="1956"/>
                  </a:lnTo>
                  <a:lnTo>
                    <a:pt x="1189" y="1927"/>
                  </a:lnTo>
                  <a:lnTo>
                    <a:pt x="1190" y="1924"/>
                  </a:lnTo>
                  <a:lnTo>
                    <a:pt x="1192" y="1923"/>
                  </a:lnTo>
                  <a:lnTo>
                    <a:pt x="1193" y="1921"/>
                  </a:lnTo>
                  <a:lnTo>
                    <a:pt x="1195" y="1920"/>
                  </a:lnTo>
                  <a:lnTo>
                    <a:pt x="1201" y="1920"/>
                  </a:lnTo>
                  <a:lnTo>
                    <a:pt x="1203" y="1920"/>
                  </a:lnTo>
                  <a:lnTo>
                    <a:pt x="1205" y="1922"/>
                  </a:lnTo>
                  <a:lnTo>
                    <a:pt x="1206" y="1923"/>
                  </a:lnTo>
                  <a:lnTo>
                    <a:pt x="1206" y="1925"/>
                  </a:lnTo>
                  <a:lnTo>
                    <a:pt x="1206" y="1956"/>
                  </a:lnTo>
                  <a:lnTo>
                    <a:pt x="1219" y="1956"/>
                  </a:lnTo>
                  <a:lnTo>
                    <a:pt x="1219" y="1920"/>
                  </a:lnTo>
                  <a:moveTo>
                    <a:pt x="1244" y="834"/>
                  </a:moveTo>
                  <a:lnTo>
                    <a:pt x="1244" y="833"/>
                  </a:lnTo>
                  <a:lnTo>
                    <a:pt x="1242" y="830"/>
                  </a:lnTo>
                  <a:lnTo>
                    <a:pt x="1236" y="825"/>
                  </a:lnTo>
                  <a:lnTo>
                    <a:pt x="1233" y="823"/>
                  </a:lnTo>
                  <a:lnTo>
                    <a:pt x="1221" y="823"/>
                  </a:lnTo>
                  <a:lnTo>
                    <a:pt x="1217" y="825"/>
                  </a:lnTo>
                  <a:lnTo>
                    <a:pt x="1214" y="830"/>
                  </a:lnTo>
                  <a:lnTo>
                    <a:pt x="1214" y="809"/>
                  </a:lnTo>
                  <a:lnTo>
                    <a:pt x="1202" y="809"/>
                  </a:lnTo>
                  <a:lnTo>
                    <a:pt x="1202" y="870"/>
                  </a:lnTo>
                  <a:lnTo>
                    <a:pt x="1214" y="870"/>
                  </a:lnTo>
                  <a:lnTo>
                    <a:pt x="1214" y="841"/>
                  </a:lnTo>
                  <a:lnTo>
                    <a:pt x="1215" y="838"/>
                  </a:lnTo>
                  <a:lnTo>
                    <a:pt x="1217" y="836"/>
                  </a:lnTo>
                  <a:lnTo>
                    <a:pt x="1218" y="834"/>
                  </a:lnTo>
                  <a:lnTo>
                    <a:pt x="1221" y="833"/>
                  </a:lnTo>
                  <a:lnTo>
                    <a:pt x="1226" y="833"/>
                  </a:lnTo>
                  <a:lnTo>
                    <a:pt x="1228" y="834"/>
                  </a:lnTo>
                  <a:lnTo>
                    <a:pt x="1230" y="835"/>
                  </a:lnTo>
                  <a:lnTo>
                    <a:pt x="1231" y="837"/>
                  </a:lnTo>
                  <a:lnTo>
                    <a:pt x="1231" y="838"/>
                  </a:lnTo>
                  <a:lnTo>
                    <a:pt x="1232" y="870"/>
                  </a:lnTo>
                  <a:lnTo>
                    <a:pt x="1244" y="870"/>
                  </a:lnTo>
                  <a:lnTo>
                    <a:pt x="1244" y="834"/>
                  </a:lnTo>
                  <a:moveTo>
                    <a:pt x="1271" y="1954"/>
                  </a:moveTo>
                  <a:lnTo>
                    <a:pt x="1270" y="1954"/>
                  </a:lnTo>
                  <a:lnTo>
                    <a:pt x="1270" y="1953"/>
                  </a:lnTo>
                  <a:lnTo>
                    <a:pt x="1269" y="1952"/>
                  </a:lnTo>
                  <a:lnTo>
                    <a:pt x="1269" y="1951"/>
                  </a:lnTo>
                  <a:lnTo>
                    <a:pt x="1268" y="1949"/>
                  </a:lnTo>
                  <a:lnTo>
                    <a:pt x="1268" y="1934"/>
                  </a:lnTo>
                  <a:lnTo>
                    <a:pt x="1268" y="1919"/>
                  </a:lnTo>
                  <a:lnTo>
                    <a:pt x="1268" y="1918"/>
                  </a:lnTo>
                  <a:lnTo>
                    <a:pt x="1267" y="1915"/>
                  </a:lnTo>
                  <a:lnTo>
                    <a:pt x="1263" y="1913"/>
                  </a:lnTo>
                  <a:lnTo>
                    <a:pt x="1260" y="1911"/>
                  </a:lnTo>
                  <a:lnTo>
                    <a:pt x="1255" y="1909"/>
                  </a:lnTo>
                  <a:lnTo>
                    <a:pt x="1242" y="1909"/>
                  </a:lnTo>
                  <a:lnTo>
                    <a:pt x="1237" y="1911"/>
                  </a:lnTo>
                  <a:lnTo>
                    <a:pt x="1231" y="1916"/>
                  </a:lnTo>
                  <a:lnTo>
                    <a:pt x="1229" y="1920"/>
                  </a:lnTo>
                  <a:lnTo>
                    <a:pt x="1228" y="1925"/>
                  </a:lnTo>
                  <a:lnTo>
                    <a:pt x="1240" y="1925"/>
                  </a:lnTo>
                  <a:lnTo>
                    <a:pt x="1240" y="1923"/>
                  </a:lnTo>
                  <a:lnTo>
                    <a:pt x="1241" y="1922"/>
                  </a:lnTo>
                  <a:lnTo>
                    <a:pt x="1244" y="1920"/>
                  </a:lnTo>
                  <a:lnTo>
                    <a:pt x="1246" y="1919"/>
                  </a:lnTo>
                  <a:lnTo>
                    <a:pt x="1251" y="1919"/>
                  </a:lnTo>
                  <a:lnTo>
                    <a:pt x="1253" y="1919"/>
                  </a:lnTo>
                  <a:lnTo>
                    <a:pt x="1255" y="1920"/>
                  </a:lnTo>
                  <a:lnTo>
                    <a:pt x="1256" y="1921"/>
                  </a:lnTo>
                  <a:lnTo>
                    <a:pt x="1257" y="1923"/>
                  </a:lnTo>
                  <a:lnTo>
                    <a:pt x="1257" y="1925"/>
                  </a:lnTo>
                  <a:lnTo>
                    <a:pt x="1257" y="1934"/>
                  </a:lnTo>
                  <a:lnTo>
                    <a:pt x="1257" y="1942"/>
                  </a:lnTo>
                  <a:lnTo>
                    <a:pt x="1255" y="1944"/>
                  </a:lnTo>
                  <a:lnTo>
                    <a:pt x="1253" y="1946"/>
                  </a:lnTo>
                  <a:lnTo>
                    <a:pt x="1251" y="1948"/>
                  </a:lnTo>
                  <a:lnTo>
                    <a:pt x="1248" y="1949"/>
                  </a:lnTo>
                  <a:lnTo>
                    <a:pt x="1243" y="1949"/>
                  </a:lnTo>
                  <a:lnTo>
                    <a:pt x="1242" y="1948"/>
                  </a:lnTo>
                  <a:lnTo>
                    <a:pt x="1240" y="1946"/>
                  </a:lnTo>
                  <a:lnTo>
                    <a:pt x="1239" y="1945"/>
                  </a:lnTo>
                  <a:lnTo>
                    <a:pt x="1239" y="1941"/>
                  </a:lnTo>
                  <a:lnTo>
                    <a:pt x="1239" y="1940"/>
                  </a:lnTo>
                  <a:lnTo>
                    <a:pt x="1242" y="1938"/>
                  </a:lnTo>
                  <a:lnTo>
                    <a:pt x="1244" y="1937"/>
                  </a:lnTo>
                  <a:lnTo>
                    <a:pt x="1248" y="1937"/>
                  </a:lnTo>
                  <a:lnTo>
                    <a:pt x="1252" y="1936"/>
                  </a:lnTo>
                  <a:lnTo>
                    <a:pt x="1255" y="1935"/>
                  </a:lnTo>
                  <a:lnTo>
                    <a:pt x="1257" y="1934"/>
                  </a:lnTo>
                  <a:lnTo>
                    <a:pt x="1257" y="1925"/>
                  </a:lnTo>
                  <a:lnTo>
                    <a:pt x="1256" y="1926"/>
                  </a:lnTo>
                  <a:lnTo>
                    <a:pt x="1256" y="1927"/>
                  </a:lnTo>
                  <a:lnTo>
                    <a:pt x="1255" y="1927"/>
                  </a:lnTo>
                  <a:lnTo>
                    <a:pt x="1254" y="1928"/>
                  </a:lnTo>
                  <a:lnTo>
                    <a:pt x="1252" y="1928"/>
                  </a:lnTo>
                  <a:lnTo>
                    <a:pt x="1241" y="1930"/>
                  </a:lnTo>
                  <a:lnTo>
                    <a:pt x="1236" y="1930"/>
                  </a:lnTo>
                  <a:lnTo>
                    <a:pt x="1233" y="1932"/>
                  </a:lnTo>
                  <a:lnTo>
                    <a:pt x="1230" y="1934"/>
                  </a:lnTo>
                  <a:lnTo>
                    <a:pt x="1228" y="1937"/>
                  </a:lnTo>
                  <a:lnTo>
                    <a:pt x="1227" y="1940"/>
                  </a:lnTo>
                  <a:lnTo>
                    <a:pt x="1227" y="1948"/>
                  </a:lnTo>
                  <a:lnTo>
                    <a:pt x="1228" y="1951"/>
                  </a:lnTo>
                  <a:lnTo>
                    <a:pt x="1231" y="1954"/>
                  </a:lnTo>
                  <a:lnTo>
                    <a:pt x="1234" y="1956"/>
                  </a:lnTo>
                  <a:lnTo>
                    <a:pt x="1237" y="1957"/>
                  </a:lnTo>
                  <a:lnTo>
                    <a:pt x="1248" y="1957"/>
                  </a:lnTo>
                  <a:lnTo>
                    <a:pt x="1253" y="1955"/>
                  </a:lnTo>
                  <a:lnTo>
                    <a:pt x="1257" y="1951"/>
                  </a:lnTo>
                  <a:lnTo>
                    <a:pt x="1257" y="1952"/>
                  </a:lnTo>
                  <a:lnTo>
                    <a:pt x="1257" y="1954"/>
                  </a:lnTo>
                  <a:lnTo>
                    <a:pt x="1258" y="1954"/>
                  </a:lnTo>
                  <a:lnTo>
                    <a:pt x="1258" y="1956"/>
                  </a:lnTo>
                  <a:lnTo>
                    <a:pt x="1271" y="1956"/>
                  </a:lnTo>
                  <a:lnTo>
                    <a:pt x="1271" y="1954"/>
                  </a:lnTo>
                  <a:moveTo>
                    <a:pt x="1296" y="868"/>
                  </a:moveTo>
                  <a:lnTo>
                    <a:pt x="1295" y="868"/>
                  </a:lnTo>
                  <a:lnTo>
                    <a:pt x="1295" y="867"/>
                  </a:lnTo>
                  <a:lnTo>
                    <a:pt x="1294" y="866"/>
                  </a:lnTo>
                  <a:lnTo>
                    <a:pt x="1294" y="865"/>
                  </a:lnTo>
                  <a:lnTo>
                    <a:pt x="1294" y="864"/>
                  </a:lnTo>
                  <a:lnTo>
                    <a:pt x="1294" y="862"/>
                  </a:lnTo>
                  <a:lnTo>
                    <a:pt x="1294" y="848"/>
                  </a:lnTo>
                  <a:lnTo>
                    <a:pt x="1294" y="833"/>
                  </a:lnTo>
                  <a:lnTo>
                    <a:pt x="1294" y="832"/>
                  </a:lnTo>
                  <a:lnTo>
                    <a:pt x="1292" y="829"/>
                  </a:lnTo>
                  <a:lnTo>
                    <a:pt x="1288" y="827"/>
                  </a:lnTo>
                  <a:lnTo>
                    <a:pt x="1285" y="824"/>
                  </a:lnTo>
                  <a:lnTo>
                    <a:pt x="1280" y="823"/>
                  </a:lnTo>
                  <a:lnTo>
                    <a:pt x="1268" y="823"/>
                  </a:lnTo>
                  <a:lnTo>
                    <a:pt x="1262" y="824"/>
                  </a:lnTo>
                  <a:lnTo>
                    <a:pt x="1256" y="829"/>
                  </a:lnTo>
                  <a:lnTo>
                    <a:pt x="1254" y="833"/>
                  </a:lnTo>
                  <a:lnTo>
                    <a:pt x="1253" y="839"/>
                  </a:lnTo>
                  <a:lnTo>
                    <a:pt x="1265" y="839"/>
                  </a:lnTo>
                  <a:lnTo>
                    <a:pt x="1265" y="837"/>
                  </a:lnTo>
                  <a:lnTo>
                    <a:pt x="1266" y="835"/>
                  </a:lnTo>
                  <a:lnTo>
                    <a:pt x="1269" y="833"/>
                  </a:lnTo>
                  <a:lnTo>
                    <a:pt x="1271" y="833"/>
                  </a:lnTo>
                  <a:lnTo>
                    <a:pt x="1276" y="833"/>
                  </a:lnTo>
                  <a:lnTo>
                    <a:pt x="1278" y="833"/>
                  </a:lnTo>
                  <a:lnTo>
                    <a:pt x="1281" y="835"/>
                  </a:lnTo>
                  <a:lnTo>
                    <a:pt x="1282" y="836"/>
                  </a:lnTo>
                  <a:lnTo>
                    <a:pt x="1282" y="848"/>
                  </a:lnTo>
                  <a:lnTo>
                    <a:pt x="1282" y="856"/>
                  </a:lnTo>
                  <a:lnTo>
                    <a:pt x="1281" y="858"/>
                  </a:lnTo>
                  <a:lnTo>
                    <a:pt x="1278" y="860"/>
                  </a:lnTo>
                  <a:lnTo>
                    <a:pt x="1276" y="861"/>
                  </a:lnTo>
                  <a:lnTo>
                    <a:pt x="1273" y="862"/>
                  </a:lnTo>
                  <a:lnTo>
                    <a:pt x="1268" y="862"/>
                  </a:lnTo>
                  <a:lnTo>
                    <a:pt x="1267" y="862"/>
                  </a:lnTo>
                  <a:lnTo>
                    <a:pt x="1266" y="861"/>
                  </a:lnTo>
                  <a:lnTo>
                    <a:pt x="1265" y="860"/>
                  </a:lnTo>
                  <a:lnTo>
                    <a:pt x="1264" y="859"/>
                  </a:lnTo>
                  <a:lnTo>
                    <a:pt x="1264" y="855"/>
                  </a:lnTo>
                  <a:lnTo>
                    <a:pt x="1265" y="854"/>
                  </a:lnTo>
                  <a:lnTo>
                    <a:pt x="1267" y="851"/>
                  </a:lnTo>
                  <a:lnTo>
                    <a:pt x="1269" y="851"/>
                  </a:lnTo>
                  <a:lnTo>
                    <a:pt x="1277" y="850"/>
                  </a:lnTo>
                  <a:lnTo>
                    <a:pt x="1280" y="849"/>
                  </a:lnTo>
                  <a:lnTo>
                    <a:pt x="1282" y="848"/>
                  </a:lnTo>
                  <a:lnTo>
                    <a:pt x="1282" y="836"/>
                  </a:lnTo>
                  <a:lnTo>
                    <a:pt x="1282" y="839"/>
                  </a:lnTo>
                  <a:lnTo>
                    <a:pt x="1281" y="840"/>
                  </a:lnTo>
                  <a:lnTo>
                    <a:pt x="1280" y="841"/>
                  </a:lnTo>
                  <a:lnTo>
                    <a:pt x="1279" y="841"/>
                  </a:lnTo>
                  <a:lnTo>
                    <a:pt x="1277" y="842"/>
                  </a:lnTo>
                  <a:lnTo>
                    <a:pt x="1266" y="843"/>
                  </a:lnTo>
                  <a:lnTo>
                    <a:pt x="1261" y="844"/>
                  </a:lnTo>
                  <a:lnTo>
                    <a:pt x="1258" y="845"/>
                  </a:lnTo>
                  <a:lnTo>
                    <a:pt x="1253" y="851"/>
                  </a:lnTo>
                  <a:lnTo>
                    <a:pt x="1252" y="853"/>
                  </a:lnTo>
                  <a:lnTo>
                    <a:pt x="1252" y="862"/>
                  </a:lnTo>
                  <a:lnTo>
                    <a:pt x="1253" y="865"/>
                  </a:lnTo>
                  <a:lnTo>
                    <a:pt x="1258" y="870"/>
                  </a:lnTo>
                  <a:lnTo>
                    <a:pt x="1262" y="871"/>
                  </a:lnTo>
                  <a:lnTo>
                    <a:pt x="1273" y="871"/>
                  </a:lnTo>
                  <a:lnTo>
                    <a:pt x="1278" y="869"/>
                  </a:lnTo>
                  <a:lnTo>
                    <a:pt x="1282" y="864"/>
                  </a:lnTo>
                  <a:lnTo>
                    <a:pt x="1282" y="866"/>
                  </a:lnTo>
                  <a:lnTo>
                    <a:pt x="1283" y="868"/>
                  </a:lnTo>
                  <a:lnTo>
                    <a:pt x="1283" y="870"/>
                  </a:lnTo>
                  <a:lnTo>
                    <a:pt x="1296" y="870"/>
                  </a:lnTo>
                  <a:lnTo>
                    <a:pt x="1296" y="868"/>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108" name="Picture 60"/>
            <p:cNvPicPr>
              <a:picLocks noChangeAspect="1" noChangeArrowheads="1"/>
            </p:cNvPicPr>
            <p:nvPr/>
          </p:nvPicPr>
          <p:blipFill>
            <a:blip r:embed="rId8"/>
            <a:srcRect/>
            <a:stretch>
              <a:fillRect/>
            </a:stretch>
          </p:blipFill>
          <p:spPr bwMode="auto">
            <a:xfrm>
              <a:off x="3229" y="3648"/>
              <a:ext cx="272" cy="76"/>
            </a:xfrm>
            <a:prstGeom prst="rect">
              <a:avLst/>
            </a:prstGeom>
            <a:noFill/>
            <a:ln w="9525">
              <a:noFill/>
              <a:miter lim="800000"/>
              <a:headEnd/>
              <a:tailEnd/>
            </a:ln>
          </p:spPr>
        </p:pic>
        <p:sp>
          <p:nvSpPr>
            <p:cNvPr id="2109" name="AutoShape 61"/>
            <p:cNvSpPr>
              <a:spLocks/>
            </p:cNvSpPr>
            <p:nvPr/>
          </p:nvSpPr>
          <p:spPr bwMode="auto">
            <a:xfrm>
              <a:off x="2074" y="952"/>
              <a:ext cx="990" cy="3001"/>
            </a:xfrm>
            <a:custGeom>
              <a:avLst/>
              <a:gdLst/>
              <a:ahLst/>
              <a:cxnLst>
                <a:cxn ang="0">
                  <a:pos x="29" y="812"/>
                </a:cxn>
                <a:cxn ang="0">
                  <a:pos x="74" y="1637"/>
                </a:cxn>
                <a:cxn ang="0">
                  <a:pos x="106" y="812"/>
                </a:cxn>
                <a:cxn ang="0">
                  <a:pos x="92" y="813"/>
                </a:cxn>
                <a:cxn ang="0">
                  <a:pos x="99" y="1652"/>
                </a:cxn>
                <a:cxn ang="0">
                  <a:pos x="127" y="875"/>
                </a:cxn>
                <a:cxn ang="0">
                  <a:pos x="146" y="49"/>
                </a:cxn>
                <a:cxn ang="0">
                  <a:pos x="151" y="1642"/>
                </a:cxn>
                <a:cxn ang="0">
                  <a:pos x="151" y="1626"/>
                </a:cxn>
                <a:cxn ang="0">
                  <a:pos x="140" y="803"/>
                </a:cxn>
                <a:cxn ang="0">
                  <a:pos x="208" y="34"/>
                </a:cxn>
                <a:cxn ang="0">
                  <a:pos x="178" y="3"/>
                </a:cxn>
                <a:cxn ang="0">
                  <a:pos x="194" y="25"/>
                </a:cxn>
                <a:cxn ang="0">
                  <a:pos x="181" y="49"/>
                </a:cxn>
                <a:cxn ang="0">
                  <a:pos x="211" y="1637"/>
                </a:cxn>
                <a:cxn ang="0">
                  <a:pos x="174" y="1612"/>
                </a:cxn>
                <a:cxn ang="0">
                  <a:pos x="193" y="1629"/>
                </a:cxn>
                <a:cxn ang="0">
                  <a:pos x="183" y="1645"/>
                </a:cxn>
                <a:cxn ang="0">
                  <a:pos x="215" y="844"/>
                </a:cxn>
                <a:cxn ang="0">
                  <a:pos x="205" y="815"/>
                </a:cxn>
                <a:cxn ang="0">
                  <a:pos x="232" y="863"/>
                </a:cxn>
                <a:cxn ang="0">
                  <a:pos x="243" y="62"/>
                </a:cxn>
                <a:cxn ang="0">
                  <a:pos x="236" y="1664"/>
                </a:cxn>
                <a:cxn ang="0">
                  <a:pos x="263" y="816"/>
                </a:cxn>
                <a:cxn ang="0">
                  <a:pos x="285" y="863"/>
                </a:cxn>
                <a:cxn ang="0">
                  <a:pos x="290" y="25"/>
                </a:cxn>
                <a:cxn ang="0">
                  <a:pos x="314" y="1623"/>
                </a:cxn>
                <a:cxn ang="0">
                  <a:pos x="304" y="1642"/>
                </a:cxn>
                <a:cxn ang="0">
                  <a:pos x="304" y="1631"/>
                </a:cxn>
                <a:cxn ang="0">
                  <a:pos x="304" y="1659"/>
                </a:cxn>
                <a:cxn ang="0">
                  <a:pos x="326" y="817"/>
                </a:cxn>
                <a:cxn ang="0">
                  <a:pos x="323" y="849"/>
                </a:cxn>
                <a:cxn ang="0">
                  <a:pos x="323" y="829"/>
                </a:cxn>
                <a:cxn ang="0">
                  <a:pos x="323" y="859"/>
                </a:cxn>
                <a:cxn ang="0">
                  <a:pos x="350" y="15"/>
                </a:cxn>
                <a:cxn ang="0">
                  <a:pos x="345" y="53"/>
                </a:cxn>
                <a:cxn ang="0">
                  <a:pos x="348" y="33"/>
                </a:cxn>
                <a:cxn ang="0">
                  <a:pos x="365" y="62"/>
                </a:cxn>
                <a:cxn ang="0">
                  <a:pos x="744" y="229"/>
                </a:cxn>
                <a:cxn ang="0">
                  <a:pos x="760" y="2973"/>
                </a:cxn>
                <a:cxn ang="0">
                  <a:pos x="741" y="2956"/>
                </a:cxn>
                <a:cxn ang="0">
                  <a:pos x="745" y="2988"/>
                </a:cxn>
                <a:cxn ang="0">
                  <a:pos x="770" y="2974"/>
                </a:cxn>
                <a:cxn ang="0">
                  <a:pos x="812" y="268"/>
                </a:cxn>
                <a:cxn ang="0">
                  <a:pos x="812" y="230"/>
                </a:cxn>
                <a:cxn ang="0">
                  <a:pos x="835" y="2927"/>
                </a:cxn>
                <a:cxn ang="0">
                  <a:pos x="853" y="273"/>
                </a:cxn>
                <a:cxn ang="0">
                  <a:pos x="833" y="251"/>
                </a:cxn>
                <a:cxn ang="0">
                  <a:pos x="835" y="277"/>
                </a:cxn>
                <a:cxn ang="0">
                  <a:pos x="883" y="2936"/>
                </a:cxn>
                <a:cxn ang="0">
                  <a:pos x="869" y="2939"/>
                </a:cxn>
                <a:cxn ang="0">
                  <a:pos x="925" y="250"/>
                </a:cxn>
                <a:cxn ang="0">
                  <a:pos x="911" y="254"/>
                </a:cxn>
                <a:cxn ang="0">
                  <a:pos x="907" y="2986"/>
                </a:cxn>
                <a:cxn ang="0">
                  <a:pos x="977" y="283"/>
                </a:cxn>
                <a:cxn ang="0">
                  <a:pos x="954" y="253"/>
                </a:cxn>
                <a:cxn ang="0">
                  <a:pos x="950" y="272"/>
                </a:cxn>
                <a:cxn ang="0">
                  <a:pos x="936" y="285"/>
                </a:cxn>
                <a:cxn ang="0">
                  <a:pos x="987" y="2965"/>
                </a:cxn>
                <a:cxn ang="0">
                  <a:pos x="971" y="2950"/>
                </a:cxn>
                <a:cxn ang="0">
                  <a:pos x="962" y="2967"/>
                </a:cxn>
                <a:cxn ang="0">
                  <a:pos x="951" y="2986"/>
                </a:cxn>
              </a:cxnLst>
              <a:rect l="0" t="0" r="r" b="b"/>
              <a:pathLst>
                <a:path w="990" h="3001">
                  <a:moveTo>
                    <a:pt x="27" y="1604"/>
                  </a:moveTo>
                  <a:lnTo>
                    <a:pt x="17" y="1604"/>
                  </a:lnTo>
                  <a:lnTo>
                    <a:pt x="16" y="1607"/>
                  </a:lnTo>
                  <a:lnTo>
                    <a:pt x="15" y="1609"/>
                  </a:lnTo>
                  <a:lnTo>
                    <a:pt x="10" y="1613"/>
                  </a:lnTo>
                  <a:lnTo>
                    <a:pt x="6" y="1614"/>
                  </a:lnTo>
                  <a:lnTo>
                    <a:pt x="0" y="1614"/>
                  </a:lnTo>
                  <a:lnTo>
                    <a:pt x="0" y="1622"/>
                  </a:lnTo>
                  <a:lnTo>
                    <a:pt x="14" y="1622"/>
                  </a:lnTo>
                  <a:lnTo>
                    <a:pt x="14" y="1664"/>
                  </a:lnTo>
                  <a:lnTo>
                    <a:pt x="27" y="1664"/>
                  </a:lnTo>
                  <a:lnTo>
                    <a:pt x="27" y="1604"/>
                  </a:lnTo>
                  <a:moveTo>
                    <a:pt x="46" y="802"/>
                  </a:moveTo>
                  <a:lnTo>
                    <a:pt x="36" y="802"/>
                  </a:lnTo>
                  <a:lnTo>
                    <a:pt x="36" y="806"/>
                  </a:lnTo>
                  <a:lnTo>
                    <a:pt x="34" y="808"/>
                  </a:lnTo>
                  <a:lnTo>
                    <a:pt x="32" y="810"/>
                  </a:lnTo>
                  <a:lnTo>
                    <a:pt x="29" y="812"/>
                  </a:lnTo>
                  <a:lnTo>
                    <a:pt x="26" y="813"/>
                  </a:lnTo>
                  <a:lnTo>
                    <a:pt x="19" y="813"/>
                  </a:lnTo>
                  <a:lnTo>
                    <a:pt x="19" y="821"/>
                  </a:lnTo>
                  <a:lnTo>
                    <a:pt x="34" y="821"/>
                  </a:lnTo>
                  <a:lnTo>
                    <a:pt x="34" y="863"/>
                  </a:lnTo>
                  <a:lnTo>
                    <a:pt x="46" y="863"/>
                  </a:lnTo>
                  <a:lnTo>
                    <a:pt x="46" y="802"/>
                  </a:lnTo>
                  <a:moveTo>
                    <a:pt x="90" y="1605"/>
                  </a:moveTo>
                  <a:lnTo>
                    <a:pt x="46" y="1605"/>
                  </a:lnTo>
                  <a:lnTo>
                    <a:pt x="46" y="1615"/>
                  </a:lnTo>
                  <a:lnTo>
                    <a:pt x="77" y="1615"/>
                  </a:lnTo>
                  <a:lnTo>
                    <a:pt x="68" y="1626"/>
                  </a:lnTo>
                  <a:lnTo>
                    <a:pt x="62" y="1638"/>
                  </a:lnTo>
                  <a:lnTo>
                    <a:pt x="57" y="1651"/>
                  </a:lnTo>
                  <a:lnTo>
                    <a:pt x="55" y="1664"/>
                  </a:lnTo>
                  <a:lnTo>
                    <a:pt x="67" y="1664"/>
                  </a:lnTo>
                  <a:lnTo>
                    <a:pt x="70" y="1650"/>
                  </a:lnTo>
                  <a:lnTo>
                    <a:pt x="74" y="1637"/>
                  </a:lnTo>
                  <a:lnTo>
                    <a:pt x="81" y="1625"/>
                  </a:lnTo>
                  <a:lnTo>
                    <a:pt x="90" y="1614"/>
                  </a:lnTo>
                  <a:lnTo>
                    <a:pt x="90" y="1605"/>
                  </a:lnTo>
                  <a:moveTo>
                    <a:pt x="108" y="852"/>
                  </a:moveTo>
                  <a:lnTo>
                    <a:pt x="81" y="852"/>
                  </a:lnTo>
                  <a:lnTo>
                    <a:pt x="82" y="851"/>
                  </a:lnTo>
                  <a:lnTo>
                    <a:pt x="83" y="849"/>
                  </a:lnTo>
                  <a:lnTo>
                    <a:pt x="85" y="848"/>
                  </a:lnTo>
                  <a:lnTo>
                    <a:pt x="87" y="846"/>
                  </a:lnTo>
                  <a:lnTo>
                    <a:pt x="90" y="844"/>
                  </a:lnTo>
                  <a:lnTo>
                    <a:pt x="95" y="841"/>
                  </a:lnTo>
                  <a:lnTo>
                    <a:pt x="100" y="838"/>
                  </a:lnTo>
                  <a:lnTo>
                    <a:pt x="104" y="834"/>
                  </a:lnTo>
                  <a:lnTo>
                    <a:pt x="105" y="831"/>
                  </a:lnTo>
                  <a:lnTo>
                    <a:pt x="107" y="828"/>
                  </a:lnTo>
                  <a:lnTo>
                    <a:pt x="108" y="825"/>
                  </a:lnTo>
                  <a:lnTo>
                    <a:pt x="108" y="816"/>
                  </a:lnTo>
                  <a:lnTo>
                    <a:pt x="106" y="812"/>
                  </a:lnTo>
                  <a:lnTo>
                    <a:pt x="106" y="811"/>
                  </a:lnTo>
                  <a:lnTo>
                    <a:pt x="102" y="808"/>
                  </a:lnTo>
                  <a:lnTo>
                    <a:pt x="98" y="804"/>
                  </a:lnTo>
                  <a:lnTo>
                    <a:pt x="93" y="802"/>
                  </a:lnTo>
                  <a:lnTo>
                    <a:pt x="80" y="802"/>
                  </a:lnTo>
                  <a:lnTo>
                    <a:pt x="75" y="804"/>
                  </a:lnTo>
                  <a:lnTo>
                    <a:pt x="72" y="808"/>
                  </a:lnTo>
                  <a:lnTo>
                    <a:pt x="68" y="811"/>
                  </a:lnTo>
                  <a:lnTo>
                    <a:pt x="66" y="817"/>
                  </a:lnTo>
                  <a:lnTo>
                    <a:pt x="66" y="824"/>
                  </a:lnTo>
                  <a:lnTo>
                    <a:pt x="78" y="824"/>
                  </a:lnTo>
                  <a:lnTo>
                    <a:pt x="78" y="819"/>
                  </a:lnTo>
                  <a:lnTo>
                    <a:pt x="79" y="817"/>
                  </a:lnTo>
                  <a:lnTo>
                    <a:pt x="80" y="815"/>
                  </a:lnTo>
                  <a:lnTo>
                    <a:pt x="82" y="813"/>
                  </a:lnTo>
                  <a:lnTo>
                    <a:pt x="84" y="812"/>
                  </a:lnTo>
                  <a:lnTo>
                    <a:pt x="89" y="812"/>
                  </a:lnTo>
                  <a:lnTo>
                    <a:pt x="92" y="813"/>
                  </a:lnTo>
                  <a:lnTo>
                    <a:pt x="93" y="815"/>
                  </a:lnTo>
                  <a:lnTo>
                    <a:pt x="95" y="817"/>
                  </a:lnTo>
                  <a:lnTo>
                    <a:pt x="95" y="819"/>
                  </a:lnTo>
                  <a:lnTo>
                    <a:pt x="95" y="824"/>
                  </a:lnTo>
                  <a:lnTo>
                    <a:pt x="95" y="826"/>
                  </a:lnTo>
                  <a:lnTo>
                    <a:pt x="93" y="828"/>
                  </a:lnTo>
                  <a:lnTo>
                    <a:pt x="92" y="830"/>
                  </a:lnTo>
                  <a:lnTo>
                    <a:pt x="88" y="833"/>
                  </a:lnTo>
                  <a:lnTo>
                    <a:pt x="75" y="842"/>
                  </a:lnTo>
                  <a:lnTo>
                    <a:pt x="71" y="846"/>
                  </a:lnTo>
                  <a:lnTo>
                    <a:pt x="69" y="850"/>
                  </a:lnTo>
                  <a:lnTo>
                    <a:pt x="67" y="853"/>
                  </a:lnTo>
                  <a:lnTo>
                    <a:pt x="66" y="857"/>
                  </a:lnTo>
                  <a:lnTo>
                    <a:pt x="65" y="863"/>
                  </a:lnTo>
                  <a:lnTo>
                    <a:pt x="108" y="863"/>
                  </a:lnTo>
                  <a:lnTo>
                    <a:pt x="108" y="852"/>
                  </a:lnTo>
                  <a:moveTo>
                    <a:pt x="112" y="1652"/>
                  </a:moveTo>
                  <a:lnTo>
                    <a:pt x="99" y="1652"/>
                  </a:lnTo>
                  <a:lnTo>
                    <a:pt x="99" y="1664"/>
                  </a:lnTo>
                  <a:lnTo>
                    <a:pt x="106" y="1664"/>
                  </a:lnTo>
                  <a:lnTo>
                    <a:pt x="106" y="1669"/>
                  </a:lnTo>
                  <a:lnTo>
                    <a:pt x="103" y="1673"/>
                  </a:lnTo>
                  <a:lnTo>
                    <a:pt x="99" y="1674"/>
                  </a:lnTo>
                  <a:lnTo>
                    <a:pt x="99" y="1678"/>
                  </a:lnTo>
                  <a:lnTo>
                    <a:pt x="108" y="1677"/>
                  </a:lnTo>
                  <a:lnTo>
                    <a:pt x="112" y="1671"/>
                  </a:lnTo>
                  <a:lnTo>
                    <a:pt x="112" y="1652"/>
                  </a:lnTo>
                  <a:moveTo>
                    <a:pt x="131" y="850"/>
                  </a:moveTo>
                  <a:lnTo>
                    <a:pt x="118" y="850"/>
                  </a:lnTo>
                  <a:lnTo>
                    <a:pt x="118" y="863"/>
                  </a:lnTo>
                  <a:lnTo>
                    <a:pt x="125" y="863"/>
                  </a:lnTo>
                  <a:lnTo>
                    <a:pt x="125" y="868"/>
                  </a:lnTo>
                  <a:lnTo>
                    <a:pt x="123" y="871"/>
                  </a:lnTo>
                  <a:lnTo>
                    <a:pt x="118" y="873"/>
                  </a:lnTo>
                  <a:lnTo>
                    <a:pt x="118" y="877"/>
                  </a:lnTo>
                  <a:lnTo>
                    <a:pt x="127" y="875"/>
                  </a:lnTo>
                  <a:lnTo>
                    <a:pt x="131" y="870"/>
                  </a:lnTo>
                  <a:lnTo>
                    <a:pt x="131" y="850"/>
                  </a:lnTo>
                  <a:moveTo>
                    <a:pt x="137" y="2"/>
                  </a:moveTo>
                  <a:lnTo>
                    <a:pt x="93" y="2"/>
                  </a:lnTo>
                  <a:lnTo>
                    <a:pt x="93" y="13"/>
                  </a:lnTo>
                  <a:lnTo>
                    <a:pt x="124" y="13"/>
                  </a:lnTo>
                  <a:lnTo>
                    <a:pt x="115" y="24"/>
                  </a:lnTo>
                  <a:lnTo>
                    <a:pt x="109" y="35"/>
                  </a:lnTo>
                  <a:lnTo>
                    <a:pt x="104" y="48"/>
                  </a:lnTo>
                  <a:lnTo>
                    <a:pt x="102" y="62"/>
                  </a:lnTo>
                  <a:lnTo>
                    <a:pt x="115" y="62"/>
                  </a:lnTo>
                  <a:lnTo>
                    <a:pt x="117" y="48"/>
                  </a:lnTo>
                  <a:lnTo>
                    <a:pt x="121" y="35"/>
                  </a:lnTo>
                  <a:lnTo>
                    <a:pt x="128" y="23"/>
                  </a:lnTo>
                  <a:lnTo>
                    <a:pt x="137" y="11"/>
                  </a:lnTo>
                  <a:lnTo>
                    <a:pt x="137" y="2"/>
                  </a:lnTo>
                  <a:moveTo>
                    <a:pt x="159" y="49"/>
                  </a:moveTo>
                  <a:lnTo>
                    <a:pt x="146" y="49"/>
                  </a:lnTo>
                  <a:lnTo>
                    <a:pt x="146" y="62"/>
                  </a:lnTo>
                  <a:lnTo>
                    <a:pt x="153" y="62"/>
                  </a:lnTo>
                  <a:lnTo>
                    <a:pt x="153" y="67"/>
                  </a:lnTo>
                  <a:lnTo>
                    <a:pt x="151" y="70"/>
                  </a:lnTo>
                  <a:lnTo>
                    <a:pt x="146" y="71"/>
                  </a:lnTo>
                  <a:lnTo>
                    <a:pt x="146" y="76"/>
                  </a:lnTo>
                  <a:lnTo>
                    <a:pt x="155" y="74"/>
                  </a:lnTo>
                  <a:lnTo>
                    <a:pt x="159" y="69"/>
                  </a:lnTo>
                  <a:lnTo>
                    <a:pt x="159" y="49"/>
                  </a:lnTo>
                  <a:moveTo>
                    <a:pt x="164" y="1645"/>
                  </a:moveTo>
                  <a:lnTo>
                    <a:pt x="164" y="1624"/>
                  </a:lnTo>
                  <a:lnTo>
                    <a:pt x="162" y="1616"/>
                  </a:lnTo>
                  <a:lnTo>
                    <a:pt x="160" y="1613"/>
                  </a:lnTo>
                  <a:lnTo>
                    <a:pt x="159" y="1611"/>
                  </a:lnTo>
                  <a:lnTo>
                    <a:pt x="155" y="1606"/>
                  </a:lnTo>
                  <a:lnTo>
                    <a:pt x="151" y="1604"/>
                  </a:lnTo>
                  <a:lnTo>
                    <a:pt x="151" y="1626"/>
                  </a:lnTo>
                  <a:lnTo>
                    <a:pt x="151" y="1642"/>
                  </a:lnTo>
                  <a:lnTo>
                    <a:pt x="151" y="1648"/>
                  </a:lnTo>
                  <a:lnTo>
                    <a:pt x="149" y="1651"/>
                  </a:lnTo>
                  <a:lnTo>
                    <a:pt x="148" y="1655"/>
                  </a:lnTo>
                  <a:lnTo>
                    <a:pt x="146" y="1656"/>
                  </a:lnTo>
                  <a:lnTo>
                    <a:pt x="139" y="1656"/>
                  </a:lnTo>
                  <a:lnTo>
                    <a:pt x="137" y="1655"/>
                  </a:lnTo>
                  <a:lnTo>
                    <a:pt x="135" y="1651"/>
                  </a:lnTo>
                  <a:lnTo>
                    <a:pt x="134" y="1648"/>
                  </a:lnTo>
                  <a:lnTo>
                    <a:pt x="134" y="1642"/>
                  </a:lnTo>
                  <a:lnTo>
                    <a:pt x="134" y="1626"/>
                  </a:lnTo>
                  <a:lnTo>
                    <a:pt x="134" y="1621"/>
                  </a:lnTo>
                  <a:lnTo>
                    <a:pt x="135" y="1618"/>
                  </a:lnTo>
                  <a:lnTo>
                    <a:pt x="137" y="1615"/>
                  </a:lnTo>
                  <a:lnTo>
                    <a:pt x="139" y="1613"/>
                  </a:lnTo>
                  <a:lnTo>
                    <a:pt x="146" y="1613"/>
                  </a:lnTo>
                  <a:lnTo>
                    <a:pt x="148" y="1615"/>
                  </a:lnTo>
                  <a:lnTo>
                    <a:pt x="151" y="1621"/>
                  </a:lnTo>
                  <a:lnTo>
                    <a:pt x="151" y="1626"/>
                  </a:lnTo>
                  <a:lnTo>
                    <a:pt x="151" y="1604"/>
                  </a:lnTo>
                  <a:lnTo>
                    <a:pt x="150" y="1604"/>
                  </a:lnTo>
                  <a:lnTo>
                    <a:pt x="135" y="1604"/>
                  </a:lnTo>
                  <a:lnTo>
                    <a:pt x="130" y="1606"/>
                  </a:lnTo>
                  <a:lnTo>
                    <a:pt x="123" y="1616"/>
                  </a:lnTo>
                  <a:lnTo>
                    <a:pt x="121" y="1624"/>
                  </a:lnTo>
                  <a:lnTo>
                    <a:pt x="121" y="1645"/>
                  </a:lnTo>
                  <a:lnTo>
                    <a:pt x="123" y="1653"/>
                  </a:lnTo>
                  <a:lnTo>
                    <a:pt x="126" y="1658"/>
                  </a:lnTo>
                  <a:lnTo>
                    <a:pt x="130" y="1663"/>
                  </a:lnTo>
                  <a:lnTo>
                    <a:pt x="135" y="1666"/>
                  </a:lnTo>
                  <a:lnTo>
                    <a:pt x="150" y="1666"/>
                  </a:lnTo>
                  <a:lnTo>
                    <a:pt x="155" y="1663"/>
                  </a:lnTo>
                  <a:lnTo>
                    <a:pt x="160" y="1656"/>
                  </a:lnTo>
                  <a:lnTo>
                    <a:pt x="162" y="1653"/>
                  </a:lnTo>
                  <a:lnTo>
                    <a:pt x="164" y="1645"/>
                  </a:lnTo>
                  <a:moveTo>
                    <a:pt x="184" y="803"/>
                  </a:moveTo>
                  <a:lnTo>
                    <a:pt x="140" y="803"/>
                  </a:lnTo>
                  <a:lnTo>
                    <a:pt x="140" y="814"/>
                  </a:lnTo>
                  <a:lnTo>
                    <a:pt x="171" y="814"/>
                  </a:lnTo>
                  <a:lnTo>
                    <a:pt x="162" y="825"/>
                  </a:lnTo>
                  <a:lnTo>
                    <a:pt x="155" y="837"/>
                  </a:lnTo>
                  <a:lnTo>
                    <a:pt x="151" y="849"/>
                  </a:lnTo>
                  <a:lnTo>
                    <a:pt x="149" y="863"/>
                  </a:lnTo>
                  <a:lnTo>
                    <a:pt x="161" y="863"/>
                  </a:lnTo>
                  <a:lnTo>
                    <a:pt x="163" y="849"/>
                  </a:lnTo>
                  <a:lnTo>
                    <a:pt x="168" y="836"/>
                  </a:lnTo>
                  <a:lnTo>
                    <a:pt x="175" y="824"/>
                  </a:lnTo>
                  <a:lnTo>
                    <a:pt x="184" y="813"/>
                  </a:lnTo>
                  <a:lnTo>
                    <a:pt x="184" y="803"/>
                  </a:lnTo>
                  <a:moveTo>
                    <a:pt x="211" y="49"/>
                  </a:moveTo>
                  <a:lnTo>
                    <a:pt x="211" y="41"/>
                  </a:lnTo>
                  <a:lnTo>
                    <a:pt x="210" y="39"/>
                  </a:lnTo>
                  <a:lnTo>
                    <a:pt x="209" y="37"/>
                  </a:lnTo>
                  <a:lnTo>
                    <a:pt x="209" y="35"/>
                  </a:lnTo>
                  <a:lnTo>
                    <a:pt x="208" y="34"/>
                  </a:lnTo>
                  <a:lnTo>
                    <a:pt x="207" y="33"/>
                  </a:lnTo>
                  <a:lnTo>
                    <a:pt x="206" y="32"/>
                  </a:lnTo>
                  <a:lnTo>
                    <a:pt x="205" y="31"/>
                  </a:lnTo>
                  <a:lnTo>
                    <a:pt x="204" y="31"/>
                  </a:lnTo>
                  <a:lnTo>
                    <a:pt x="203" y="30"/>
                  </a:lnTo>
                  <a:lnTo>
                    <a:pt x="202" y="30"/>
                  </a:lnTo>
                  <a:lnTo>
                    <a:pt x="201" y="30"/>
                  </a:lnTo>
                  <a:lnTo>
                    <a:pt x="201" y="29"/>
                  </a:lnTo>
                  <a:lnTo>
                    <a:pt x="206" y="27"/>
                  </a:lnTo>
                  <a:lnTo>
                    <a:pt x="208" y="23"/>
                  </a:lnTo>
                  <a:lnTo>
                    <a:pt x="209" y="13"/>
                  </a:lnTo>
                  <a:lnTo>
                    <a:pt x="208" y="11"/>
                  </a:lnTo>
                  <a:lnTo>
                    <a:pt x="207" y="8"/>
                  </a:lnTo>
                  <a:lnTo>
                    <a:pt x="203" y="6"/>
                  </a:lnTo>
                  <a:lnTo>
                    <a:pt x="200" y="3"/>
                  </a:lnTo>
                  <a:lnTo>
                    <a:pt x="195" y="1"/>
                  </a:lnTo>
                  <a:lnTo>
                    <a:pt x="183" y="1"/>
                  </a:lnTo>
                  <a:lnTo>
                    <a:pt x="178" y="3"/>
                  </a:lnTo>
                  <a:lnTo>
                    <a:pt x="174" y="6"/>
                  </a:lnTo>
                  <a:lnTo>
                    <a:pt x="171" y="10"/>
                  </a:lnTo>
                  <a:lnTo>
                    <a:pt x="169" y="14"/>
                  </a:lnTo>
                  <a:lnTo>
                    <a:pt x="169" y="20"/>
                  </a:lnTo>
                  <a:lnTo>
                    <a:pt x="180" y="20"/>
                  </a:lnTo>
                  <a:lnTo>
                    <a:pt x="180" y="17"/>
                  </a:lnTo>
                  <a:lnTo>
                    <a:pt x="181" y="15"/>
                  </a:lnTo>
                  <a:lnTo>
                    <a:pt x="183" y="13"/>
                  </a:lnTo>
                  <a:lnTo>
                    <a:pt x="184" y="11"/>
                  </a:lnTo>
                  <a:lnTo>
                    <a:pt x="186" y="11"/>
                  </a:lnTo>
                  <a:lnTo>
                    <a:pt x="191" y="11"/>
                  </a:lnTo>
                  <a:lnTo>
                    <a:pt x="193" y="11"/>
                  </a:lnTo>
                  <a:lnTo>
                    <a:pt x="195" y="13"/>
                  </a:lnTo>
                  <a:lnTo>
                    <a:pt x="196" y="14"/>
                  </a:lnTo>
                  <a:lnTo>
                    <a:pt x="196" y="16"/>
                  </a:lnTo>
                  <a:lnTo>
                    <a:pt x="196" y="21"/>
                  </a:lnTo>
                  <a:lnTo>
                    <a:pt x="196" y="23"/>
                  </a:lnTo>
                  <a:lnTo>
                    <a:pt x="194" y="25"/>
                  </a:lnTo>
                  <a:lnTo>
                    <a:pt x="193" y="26"/>
                  </a:lnTo>
                  <a:lnTo>
                    <a:pt x="190" y="26"/>
                  </a:lnTo>
                  <a:lnTo>
                    <a:pt x="184" y="26"/>
                  </a:lnTo>
                  <a:lnTo>
                    <a:pt x="184" y="35"/>
                  </a:lnTo>
                  <a:lnTo>
                    <a:pt x="190" y="35"/>
                  </a:lnTo>
                  <a:lnTo>
                    <a:pt x="193" y="36"/>
                  </a:lnTo>
                  <a:lnTo>
                    <a:pt x="195" y="37"/>
                  </a:lnTo>
                  <a:lnTo>
                    <a:pt x="197" y="38"/>
                  </a:lnTo>
                  <a:lnTo>
                    <a:pt x="198" y="41"/>
                  </a:lnTo>
                  <a:lnTo>
                    <a:pt x="198" y="47"/>
                  </a:lnTo>
                  <a:lnTo>
                    <a:pt x="197" y="49"/>
                  </a:lnTo>
                  <a:lnTo>
                    <a:pt x="195" y="51"/>
                  </a:lnTo>
                  <a:lnTo>
                    <a:pt x="194" y="53"/>
                  </a:lnTo>
                  <a:lnTo>
                    <a:pt x="192" y="54"/>
                  </a:lnTo>
                  <a:lnTo>
                    <a:pt x="186" y="54"/>
                  </a:lnTo>
                  <a:lnTo>
                    <a:pt x="184" y="53"/>
                  </a:lnTo>
                  <a:lnTo>
                    <a:pt x="181" y="49"/>
                  </a:lnTo>
                  <a:lnTo>
                    <a:pt x="180" y="47"/>
                  </a:lnTo>
                  <a:lnTo>
                    <a:pt x="180" y="43"/>
                  </a:lnTo>
                  <a:lnTo>
                    <a:pt x="168" y="43"/>
                  </a:lnTo>
                  <a:lnTo>
                    <a:pt x="168" y="50"/>
                  </a:lnTo>
                  <a:lnTo>
                    <a:pt x="170" y="55"/>
                  </a:lnTo>
                  <a:lnTo>
                    <a:pt x="174" y="58"/>
                  </a:lnTo>
                  <a:lnTo>
                    <a:pt x="178" y="62"/>
                  </a:lnTo>
                  <a:lnTo>
                    <a:pt x="183" y="63"/>
                  </a:lnTo>
                  <a:lnTo>
                    <a:pt x="196" y="63"/>
                  </a:lnTo>
                  <a:lnTo>
                    <a:pt x="201" y="61"/>
                  </a:lnTo>
                  <a:lnTo>
                    <a:pt x="205" y="58"/>
                  </a:lnTo>
                  <a:lnTo>
                    <a:pt x="209" y="54"/>
                  </a:lnTo>
                  <a:lnTo>
                    <a:pt x="211" y="49"/>
                  </a:lnTo>
                  <a:moveTo>
                    <a:pt x="213" y="1643"/>
                  </a:moveTo>
                  <a:lnTo>
                    <a:pt x="213" y="1641"/>
                  </a:lnTo>
                  <a:lnTo>
                    <a:pt x="212" y="1638"/>
                  </a:lnTo>
                  <a:lnTo>
                    <a:pt x="211" y="1637"/>
                  </a:lnTo>
                  <a:lnTo>
                    <a:pt x="210" y="1635"/>
                  </a:lnTo>
                  <a:lnTo>
                    <a:pt x="209" y="1634"/>
                  </a:lnTo>
                  <a:lnTo>
                    <a:pt x="208" y="1634"/>
                  </a:lnTo>
                  <a:lnTo>
                    <a:pt x="205" y="1633"/>
                  </a:lnTo>
                  <a:lnTo>
                    <a:pt x="205" y="1632"/>
                  </a:lnTo>
                  <a:lnTo>
                    <a:pt x="204" y="1632"/>
                  </a:lnTo>
                  <a:lnTo>
                    <a:pt x="209" y="1629"/>
                  </a:lnTo>
                  <a:lnTo>
                    <a:pt x="211" y="1626"/>
                  </a:lnTo>
                  <a:lnTo>
                    <a:pt x="212" y="1615"/>
                  </a:lnTo>
                  <a:lnTo>
                    <a:pt x="211" y="1613"/>
                  </a:lnTo>
                  <a:lnTo>
                    <a:pt x="210" y="1611"/>
                  </a:lnTo>
                  <a:lnTo>
                    <a:pt x="203" y="1605"/>
                  </a:lnTo>
                  <a:lnTo>
                    <a:pt x="198" y="1604"/>
                  </a:lnTo>
                  <a:lnTo>
                    <a:pt x="186" y="1604"/>
                  </a:lnTo>
                  <a:lnTo>
                    <a:pt x="181" y="1605"/>
                  </a:lnTo>
                  <a:lnTo>
                    <a:pt x="177" y="1609"/>
                  </a:lnTo>
                  <a:lnTo>
                    <a:pt x="174" y="1612"/>
                  </a:lnTo>
                  <a:lnTo>
                    <a:pt x="172" y="1617"/>
                  </a:lnTo>
                  <a:lnTo>
                    <a:pt x="172" y="1623"/>
                  </a:lnTo>
                  <a:lnTo>
                    <a:pt x="183" y="1623"/>
                  </a:lnTo>
                  <a:lnTo>
                    <a:pt x="183" y="1620"/>
                  </a:lnTo>
                  <a:lnTo>
                    <a:pt x="184" y="1617"/>
                  </a:lnTo>
                  <a:lnTo>
                    <a:pt x="186" y="1615"/>
                  </a:lnTo>
                  <a:lnTo>
                    <a:pt x="187" y="1614"/>
                  </a:lnTo>
                  <a:lnTo>
                    <a:pt x="189" y="1613"/>
                  </a:lnTo>
                  <a:lnTo>
                    <a:pt x="194" y="1613"/>
                  </a:lnTo>
                  <a:lnTo>
                    <a:pt x="196" y="1614"/>
                  </a:lnTo>
                  <a:lnTo>
                    <a:pt x="198" y="1616"/>
                  </a:lnTo>
                  <a:lnTo>
                    <a:pt x="199" y="1617"/>
                  </a:lnTo>
                  <a:lnTo>
                    <a:pt x="199" y="1619"/>
                  </a:lnTo>
                  <a:lnTo>
                    <a:pt x="199" y="1624"/>
                  </a:lnTo>
                  <a:lnTo>
                    <a:pt x="199" y="1626"/>
                  </a:lnTo>
                  <a:lnTo>
                    <a:pt x="197" y="1627"/>
                  </a:lnTo>
                  <a:lnTo>
                    <a:pt x="196" y="1628"/>
                  </a:lnTo>
                  <a:lnTo>
                    <a:pt x="193" y="1629"/>
                  </a:lnTo>
                  <a:lnTo>
                    <a:pt x="187" y="1629"/>
                  </a:lnTo>
                  <a:lnTo>
                    <a:pt x="187" y="1638"/>
                  </a:lnTo>
                  <a:lnTo>
                    <a:pt x="193" y="1638"/>
                  </a:lnTo>
                  <a:lnTo>
                    <a:pt x="196" y="1638"/>
                  </a:lnTo>
                  <a:lnTo>
                    <a:pt x="198" y="1640"/>
                  </a:lnTo>
                  <a:lnTo>
                    <a:pt x="200" y="1641"/>
                  </a:lnTo>
                  <a:lnTo>
                    <a:pt x="201" y="1643"/>
                  </a:lnTo>
                  <a:lnTo>
                    <a:pt x="201" y="1649"/>
                  </a:lnTo>
                  <a:lnTo>
                    <a:pt x="200" y="1652"/>
                  </a:lnTo>
                  <a:lnTo>
                    <a:pt x="197" y="1655"/>
                  </a:lnTo>
                  <a:lnTo>
                    <a:pt x="195" y="1656"/>
                  </a:lnTo>
                  <a:lnTo>
                    <a:pt x="189" y="1656"/>
                  </a:lnTo>
                  <a:lnTo>
                    <a:pt x="187" y="1655"/>
                  </a:lnTo>
                  <a:lnTo>
                    <a:pt x="185" y="1653"/>
                  </a:lnTo>
                  <a:lnTo>
                    <a:pt x="183" y="1652"/>
                  </a:lnTo>
                  <a:lnTo>
                    <a:pt x="183" y="1649"/>
                  </a:lnTo>
                  <a:lnTo>
                    <a:pt x="183" y="1645"/>
                  </a:lnTo>
                  <a:lnTo>
                    <a:pt x="171" y="1645"/>
                  </a:lnTo>
                  <a:lnTo>
                    <a:pt x="171" y="1652"/>
                  </a:lnTo>
                  <a:lnTo>
                    <a:pt x="173" y="1657"/>
                  </a:lnTo>
                  <a:lnTo>
                    <a:pt x="181" y="1664"/>
                  </a:lnTo>
                  <a:lnTo>
                    <a:pt x="186" y="1666"/>
                  </a:lnTo>
                  <a:lnTo>
                    <a:pt x="199" y="1666"/>
                  </a:lnTo>
                  <a:lnTo>
                    <a:pt x="204" y="1664"/>
                  </a:lnTo>
                  <a:lnTo>
                    <a:pt x="208" y="1660"/>
                  </a:lnTo>
                  <a:lnTo>
                    <a:pt x="212" y="1657"/>
                  </a:lnTo>
                  <a:lnTo>
                    <a:pt x="212" y="1656"/>
                  </a:lnTo>
                  <a:lnTo>
                    <a:pt x="213" y="1652"/>
                  </a:lnTo>
                  <a:lnTo>
                    <a:pt x="213" y="1643"/>
                  </a:lnTo>
                  <a:moveTo>
                    <a:pt x="232" y="852"/>
                  </a:moveTo>
                  <a:lnTo>
                    <a:pt x="206" y="852"/>
                  </a:lnTo>
                  <a:lnTo>
                    <a:pt x="206" y="851"/>
                  </a:lnTo>
                  <a:lnTo>
                    <a:pt x="208" y="850"/>
                  </a:lnTo>
                  <a:lnTo>
                    <a:pt x="210" y="848"/>
                  </a:lnTo>
                  <a:lnTo>
                    <a:pt x="215" y="844"/>
                  </a:lnTo>
                  <a:lnTo>
                    <a:pt x="225" y="838"/>
                  </a:lnTo>
                  <a:lnTo>
                    <a:pt x="228" y="834"/>
                  </a:lnTo>
                  <a:lnTo>
                    <a:pt x="231" y="828"/>
                  </a:lnTo>
                  <a:lnTo>
                    <a:pt x="232" y="825"/>
                  </a:lnTo>
                  <a:lnTo>
                    <a:pt x="232" y="816"/>
                  </a:lnTo>
                  <a:lnTo>
                    <a:pt x="231" y="812"/>
                  </a:lnTo>
                  <a:lnTo>
                    <a:pt x="230" y="811"/>
                  </a:lnTo>
                  <a:lnTo>
                    <a:pt x="223" y="804"/>
                  </a:lnTo>
                  <a:lnTo>
                    <a:pt x="217" y="802"/>
                  </a:lnTo>
                  <a:lnTo>
                    <a:pt x="205" y="802"/>
                  </a:lnTo>
                  <a:lnTo>
                    <a:pt x="200" y="804"/>
                  </a:lnTo>
                  <a:lnTo>
                    <a:pt x="193" y="811"/>
                  </a:lnTo>
                  <a:lnTo>
                    <a:pt x="191" y="817"/>
                  </a:lnTo>
                  <a:lnTo>
                    <a:pt x="191" y="824"/>
                  </a:lnTo>
                  <a:lnTo>
                    <a:pt x="203" y="824"/>
                  </a:lnTo>
                  <a:lnTo>
                    <a:pt x="203" y="819"/>
                  </a:lnTo>
                  <a:lnTo>
                    <a:pt x="203" y="817"/>
                  </a:lnTo>
                  <a:lnTo>
                    <a:pt x="205" y="815"/>
                  </a:lnTo>
                  <a:lnTo>
                    <a:pt x="207" y="813"/>
                  </a:lnTo>
                  <a:lnTo>
                    <a:pt x="209" y="812"/>
                  </a:lnTo>
                  <a:lnTo>
                    <a:pt x="214" y="812"/>
                  </a:lnTo>
                  <a:lnTo>
                    <a:pt x="216" y="813"/>
                  </a:lnTo>
                  <a:lnTo>
                    <a:pt x="218" y="815"/>
                  </a:lnTo>
                  <a:lnTo>
                    <a:pt x="219" y="817"/>
                  </a:lnTo>
                  <a:lnTo>
                    <a:pt x="220" y="819"/>
                  </a:lnTo>
                  <a:lnTo>
                    <a:pt x="220" y="824"/>
                  </a:lnTo>
                  <a:lnTo>
                    <a:pt x="219" y="826"/>
                  </a:lnTo>
                  <a:lnTo>
                    <a:pt x="218" y="828"/>
                  </a:lnTo>
                  <a:lnTo>
                    <a:pt x="216" y="830"/>
                  </a:lnTo>
                  <a:lnTo>
                    <a:pt x="212" y="833"/>
                  </a:lnTo>
                  <a:lnTo>
                    <a:pt x="200" y="842"/>
                  </a:lnTo>
                  <a:lnTo>
                    <a:pt x="196" y="846"/>
                  </a:lnTo>
                  <a:lnTo>
                    <a:pt x="191" y="853"/>
                  </a:lnTo>
                  <a:lnTo>
                    <a:pt x="190" y="857"/>
                  </a:lnTo>
                  <a:lnTo>
                    <a:pt x="190" y="863"/>
                  </a:lnTo>
                  <a:lnTo>
                    <a:pt x="232" y="863"/>
                  </a:lnTo>
                  <a:lnTo>
                    <a:pt x="232" y="852"/>
                  </a:lnTo>
                  <a:moveTo>
                    <a:pt x="262" y="39"/>
                  </a:moveTo>
                  <a:lnTo>
                    <a:pt x="255" y="39"/>
                  </a:lnTo>
                  <a:lnTo>
                    <a:pt x="255" y="13"/>
                  </a:lnTo>
                  <a:lnTo>
                    <a:pt x="255" y="1"/>
                  </a:lnTo>
                  <a:lnTo>
                    <a:pt x="243" y="1"/>
                  </a:lnTo>
                  <a:lnTo>
                    <a:pt x="243" y="13"/>
                  </a:lnTo>
                  <a:lnTo>
                    <a:pt x="243" y="23"/>
                  </a:lnTo>
                  <a:lnTo>
                    <a:pt x="243" y="39"/>
                  </a:lnTo>
                  <a:lnTo>
                    <a:pt x="227" y="39"/>
                  </a:lnTo>
                  <a:lnTo>
                    <a:pt x="243" y="13"/>
                  </a:lnTo>
                  <a:lnTo>
                    <a:pt x="243" y="1"/>
                  </a:lnTo>
                  <a:lnTo>
                    <a:pt x="241" y="1"/>
                  </a:lnTo>
                  <a:lnTo>
                    <a:pt x="218" y="38"/>
                  </a:lnTo>
                  <a:lnTo>
                    <a:pt x="218" y="48"/>
                  </a:lnTo>
                  <a:lnTo>
                    <a:pt x="243" y="48"/>
                  </a:lnTo>
                  <a:lnTo>
                    <a:pt x="243" y="62"/>
                  </a:lnTo>
                  <a:lnTo>
                    <a:pt x="255" y="62"/>
                  </a:lnTo>
                  <a:lnTo>
                    <a:pt x="255" y="48"/>
                  </a:lnTo>
                  <a:lnTo>
                    <a:pt x="262" y="48"/>
                  </a:lnTo>
                  <a:lnTo>
                    <a:pt x="262" y="39"/>
                  </a:lnTo>
                  <a:moveTo>
                    <a:pt x="266" y="1664"/>
                  </a:moveTo>
                  <a:lnTo>
                    <a:pt x="266" y="1628"/>
                  </a:lnTo>
                  <a:lnTo>
                    <a:pt x="264" y="1625"/>
                  </a:lnTo>
                  <a:lnTo>
                    <a:pt x="261" y="1622"/>
                  </a:lnTo>
                  <a:lnTo>
                    <a:pt x="258" y="1619"/>
                  </a:lnTo>
                  <a:lnTo>
                    <a:pt x="255" y="1618"/>
                  </a:lnTo>
                  <a:lnTo>
                    <a:pt x="243" y="1618"/>
                  </a:lnTo>
                  <a:lnTo>
                    <a:pt x="239" y="1620"/>
                  </a:lnTo>
                  <a:lnTo>
                    <a:pt x="236" y="1625"/>
                  </a:lnTo>
                  <a:lnTo>
                    <a:pt x="236" y="1603"/>
                  </a:lnTo>
                  <a:lnTo>
                    <a:pt x="224" y="1603"/>
                  </a:lnTo>
                  <a:lnTo>
                    <a:pt x="224" y="1664"/>
                  </a:lnTo>
                  <a:lnTo>
                    <a:pt x="236" y="1664"/>
                  </a:lnTo>
                  <a:lnTo>
                    <a:pt x="236" y="1635"/>
                  </a:lnTo>
                  <a:lnTo>
                    <a:pt x="237" y="1633"/>
                  </a:lnTo>
                  <a:lnTo>
                    <a:pt x="240" y="1629"/>
                  </a:lnTo>
                  <a:lnTo>
                    <a:pt x="243" y="1628"/>
                  </a:lnTo>
                  <a:lnTo>
                    <a:pt x="248" y="1628"/>
                  </a:lnTo>
                  <a:lnTo>
                    <a:pt x="250" y="1628"/>
                  </a:lnTo>
                  <a:lnTo>
                    <a:pt x="253" y="1631"/>
                  </a:lnTo>
                  <a:lnTo>
                    <a:pt x="253" y="1633"/>
                  </a:lnTo>
                  <a:lnTo>
                    <a:pt x="254" y="1664"/>
                  </a:lnTo>
                  <a:lnTo>
                    <a:pt x="266" y="1664"/>
                  </a:lnTo>
                  <a:moveTo>
                    <a:pt x="285" y="863"/>
                  </a:moveTo>
                  <a:lnTo>
                    <a:pt x="285" y="826"/>
                  </a:lnTo>
                  <a:lnTo>
                    <a:pt x="284" y="823"/>
                  </a:lnTo>
                  <a:lnTo>
                    <a:pt x="281" y="820"/>
                  </a:lnTo>
                  <a:lnTo>
                    <a:pt x="278" y="818"/>
                  </a:lnTo>
                  <a:lnTo>
                    <a:pt x="274" y="816"/>
                  </a:lnTo>
                  <a:lnTo>
                    <a:pt x="263" y="816"/>
                  </a:lnTo>
                  <a:lnTo>
                    <a:pt x="258" y="819"/>
                  </a:lnTo>
                  <a:lnTo>
                    <a:pt x="256" y="823"/>
                  </a:lnTo>
                  <a:lnTo>
                    <a:pt x="255" y="823"/>
                  </a:lnTo>
                  <a:lnTo>
                    <a:pt x="255" y="802"/>
                  </a:lnTo>
                  <a:lnTo>
                    <a:pt x="243" y="802"/>
                  </a:lnTo>
                  <a:lnTo>
                    <a:pt x="243" y="863"/>
                  </a:lnTo>
                  <a:lnTo>
                    <a:pt x="255" y="863"/>
                  </a:lnTo>
                  <a:lnTo>
                    <a:pt x="255" y="834"/>
                  </a:lnTo>
                  <a:lnTo>
                    <a:pt x="256" y="831"/>
                  </a:lnTo>
                  <a:lnTo>
                    <a:pt x="260" y="827"/>
                  </a:lnTo>
                  <a:lnTo>
                    <a:pt x="262" y="826"/>
                  </a:lnTo>
                  <a:lnTo>
                    <a:pt x="268" y="826"/>
                  </a:lnTo>
                  <a:lnTo>
                    <a:pt x="270" y="827"/>
                  </a:lnTo>
                  <a:lnTo>
                    <a:pt x="271" y="828"/>
                  </a:lnTo>
                  <a:lnTo>
                    <a:pt x="272" y="830"/>
                  </a:lnTo>
                  <a:lnTo>
                    <a:pt x="273" y="831"/>
                  </a:lnTo>
                  <a:lnTo>
                    <a:pt x="273" y="863"/>
                  </a:lnTo>
                  <a:lnTo>
                    <a:pt x="285" y="863"/>
                  </a:lnTo>
                  <a:moveTo>
                    <a:pt x="313" y="62"/>
                  </a:moveTo>
                  <a:lnTo>
                    <a:pt x="313" y="25"/>
                  </a:lnTo>
                  <a:lnTo>
                    <a:pt x="312" y="22"/>
                  </a:lnTo>
                  <a:lnTo>
                    <a:pt x="306" y="16"/>
                  </a:lnTo>
                  <a:lnTo>
                    <a:pt x="302" y="15"/>
                  </a:lnTo>
                  <a:lnTo>
                    <a:pt x="291" y="15"/>
                  </a:lnTo>
                  <a:lnTo>
                    <a:pt x="286" y="17"/>
                  </a:lnTo>
                  <a:lnTo>
                    <a:pt x="283" y="22"/>
                  </a:lnTo>
                  <a:lnTo>
                    <a:pt x="283" y="0"/>
                  </a:lnTo>
                  <a:lnTo>
                    <a:pt x="271" y="0"/>
                  </a:lnTo>
                  <a:lnTo>
                    <a:pt x="271" y="62"/>
                  </a:lnTo>
                  <a:lnTo>
                    <a:pt x="283" y="62"/>
                  </a:lnTo>
                  <a:lnTo>
                    <a:pt x="283" y="32"/>
                  </a:lnTo>
                  <a:lnTo>
                    <a:pt x="284" y="30"/>
                  </a:lnTo>
                  <a:lnTo>
                    <a:pt x="288" y="26"/>
                  </a:lnTo>
                  <a:lnTo>
                    <a:pt x="290" y="25"/>
                  </a:lnTo>
                  <a:lnTo>
                    <a:pt x="296" y="25"/>
                  </a:lnTo>
                  <a:lnTo>
                    <a:pt x="298" y="26"/>
                  </a:lnTo>
                  <a:lnTo>
                    <a:pt x="299" y="27"/>
                  </a:lnTo>
                  <a:lnTo>
                    <a:pt x="300" y="28"/>
                  </a:lnTo>
                  <a:lnTo>
                    <a:pt x="301" y="30"/>
                  </a:lnTo>
                  <a:lnTo>
                    <a:pt x="301" y="62"/>
                  </a:lnTo>
                  <a:lnTo>
                    <a:pt x="313" y="62"/>
                  </a:lnTo>
                  <a:moveTo>
                    <a:pt x="318" y="1662"/>
                  </a:moveTo>
                  <a:lnTo>
                    <a:pt x="317" y="1662"/>
                  </a:lnTo>
                  <a:lnTo>
                    <a:pt x="317" y="1661"/>
                  </a:lnTo>
                  <a:lnTo>
                    <a:pt x="316" y="1660"/>
                  </a:lnTo>
                  <a:lnTo>
                    <a:pt x="316" y="1659"/>
                  </a:lnTo>
                  <a:lnTo>
                    <a:pt x="316" y="1657"/>
                  </a:lnTo>
                  <a:lnTo>
                    <a:pt x="316" y="1642"/>
                  </a:lnTo>
                  <a:lnTo>
                    <a:pt x="316" y="1627"/>
                  </a:lnTo>
                  <a:lnTo>
                    <a:pt x="316" y="1626"/>
                  </a:lnTo>
                  <a:lnTo>
                    <a:pt x="314" y="1623"/>
                  </a:lnTo>
                  <a:lnTo>
                    <a:pt x="310" y="1621"/>
                  </a:lnTo>
                  <a:lnTo>
                    <a:pt x="307" y="1619"/>
                  </a:lnTo>
                  <a:lnTo>
                    <a:pt x="302" y="1618"/>
                  </a:lnTo>
                  <a:lnTo>
                    <a:pt x="289" y="1618"/>
                  </a:lnTo>
                  <a:lnTo>
                    <a:pt x="284" y="1619"/>
                  </a:lnTo>
                  <a:lnTo>
                    <a:pt x="278" y="1624"/>
                  </a:lnTo>
                  <a:lnTo>
                    <a:pt x="276" y="1628"/>
                  </a:lnTo>
                  <a:lnTo>
                    <a:pt x="275" y="1633"/>
                  </a:lnTo>
                  <a:lnTo>
                    <a:pt x="287" y="1633"/>
                  </a:lnTo>
                  <a:lnTo>
                    <a:pt x="287" y="1631"/>
                  </a:lnTo>
                  <a:lnTo>
                    <a:pt x="288" y="1630"/>
                  </a:lnTo>
                  <a:lnTo>
                    <a:pt x="291" y="1628"/>
                  </a:lnTo>
                  <a:lnTo>
                    <a:pt x="293" y="1627"/>
                  </a:lnTo>
                  <a:lnTo>
                    <a:pt x="298" y="1627"/>
                  </a:lnTo>
                  <a:lnTo>
                    <a:pt x="300" y="1628"/>
                  </a:lnTo>
                  <a:lnTo>
                    <a:pt x="303" y="1629"/>
                  </a:lnTo>
                  <a:lnTo>
                    <a:pt x="304" y="1631"/>
                  </a:lnTo>
                  <a:lnTo>
                    <a:pt x="304" y="1642"/>
                  </a:lnTo>
                  <a:lnTo>
                    <a:pt x="304" y="1650"/>
                  </a:lnTo>
                  <a:lnTo>
                    <a:pt x="302" y="1653"/>
                  </a:lnTo>
                  <a:lnTo>
                    <a:pt x="298" y="1656"/>
                  </a:lnTo>
                  <a:lnTo>
                    <a:pt x="295" y="1657"/>
                  </a:lnTo>
                  <a:lnTo>
                    <a:pt x="290" y="1657"/>
                  </a:lnTo>
                  <a:lnTo>
                    <a:pt x="289" y="1656"/>
                  </a:lnTo>
                  <a:lnTo>
                    <a:pt x="287" y="1654"/>
                  </a:lnTo>
                  <a:lnTo>
                    <a:pt x="286" y="1653"/>
                  </a:lnTo>
                  <a:lnTo>
                    <a:pt x="286" y="1649"/>
                  </a:lnTo>
                  <a:lnTo>
                    <a:pt x="287" y="1648"/>
                  </a:lnTo>
                  <a:lnTo>
                    <a:pt x="288" y="1647"/>
                  </a:lnTo>
                  <a:lnTo>
                    <a:pt x="289" y="1646"/>
                  </a:lnTo>
                  <a:lnTo>
                    <a:pt x="291" y="1645"/>
                  </a:lnTo>
                  <a:lnTo>
                    <a:pt x="295" y="1645"/>
                  </a:lnTo>
                  <a:lnTo>
                    <a:pt x="299" y="1644"/>
                  </a:lnTo>
                  <a:lnTo>
                    <a:pt x="302" y="1643"/>
                  </a:lnTo>
                  <a:lnTo>
                    <a:pt x="304" y="1642"/>
                  </a:lnTo>
                  <a:lnTo>
                    <a:pt x="304" y="1631"/>
                  </a:lnTo>
                  <a:lnTo>
                    <a:pt x="304" y="1633"/>
                  </a:lnTo>
                  <a:lnTo>
                    <a:pt x="303" y="1634"/>
                  </a:lnTo>
                  <a:lnTo>
                    <a:pt x="303" y="1635"/>
                  </a:lnTo>
                  <a:lnTo>
                    <a:pt x="302" y="1635"/>
                  </a:lnTo>
                  <a:lnTo>
                    <a:pt x="301" y="1636"/>
                  </a:lnTo>
                  <a:lnTo>
                    <a:pt x="288" y="1638"/>
                  </a:lnTo>
                  <a:lnTo>
                    <a:pt x="283" y="1638"/>
                  </a:lnTo>
                  <a:lnTo>
                    <a:pt x="280" y="1640"/>
                  </a:lnTo>
                  <a:lnTo>
                    <a:pt x="277" y="1642"/>
                  </a:lnTo>
                  <a:lnTo>
                    <a:pt x="275" y="1645"/>
                  </a:lnTo>
                  <a:lnTo>
                    <a:pt x="274" y="1648"/>
                  </a:lnTo>
                  <a:lnTo>
                    <a:pt x="274" y="1656"/>
                  </a:lnTo>
                  <a:lnTo>
                    <a:pt x="275" y="1659"/>
                  </a:lnTo>
                  <a:lnTo>
                    <a:pt x="280" y="1664"/>
                  </a:lnTo>
                  <a:lnTo>
                    <a:pt x="284" y="1665"/>
                  </a:lnTo>
                  <a:lnTo>
                    <a:pt x="295" y="1665"/>
                  </a:lnTo>
                  <a:lnTo>
                    <a:pt x="300" y="1663"/>
                  </a:lnTo>
                  <a:lnTo>
                    <a:pt x="304" y="1659"/>
                  </a:lnTo>
                  <a:lnTo>
                    <a:pt x="304" y="1660"/>
                  </a:lnTo>
                  <a:lnTo>
                    <a:pt x="304" y="1661"/>
                  </a:lnTo>
                  <a:lnTo>
                    <a:pt x="305" y="1662"/>
                  </a:lnTo>
                  <a:lnTo>
                    <a:pt x="305" y="1664"/>
                  </a:lnTo>
                  <a:lnTo>
                    <a:pt x="318" y="1664"/>
                  </a:lnTo>
                  <a:lnTo>
                    <a:pt x="318" y="1662"/>
                  </a:lnTo>
                  <a:moveTo>
                    <a:pt x="338" y="861"/>
                  </a:moveTo>
                  <a:lnTo>
                    <a:pt x="337" y="861"/>
                  </a:lnTo>
                  <a:lnTo>
                    <a:pt x="336" y="860"/>
                  </a:lnTo>
                  <a:lnTo>
                    <a:pt x="335" y="859"/>
                  </a:lnTo>
                  <a:lnTo>
                    <a:pt x="335" y="857"/>
                  </a:lnTo>
                  <a:lnTo>
                    <a:pt x="335" y="856"/>
                  </a:lnTo>
                  <a:lnTo>
                    <a:pt x="335" y="855"/>
                  </a:lnTo>
                  <a:lnTo>
                    <a:pt x="335" y="841"/>
                  </a:lnTo>
                  <a:lnTo>
                    <a:pt x="335" y="826"/>
                  </a:lnTo>
                  <a:lnTo>
                    <a:pt x="335" y="825"/>
                  </a:lnTo>
                  <a:lnTo>
                    <a:pt x="333" y="822"/>
                  </a:lnTo>
                  <a:lnTo>
                    <a:pt x="326" y="817"/>
                  </a:lnTo>
                  <a:lnTo>
                    <a:pt x="322" y="816"/>
                  </a:lnTo>
                  <a:lnTo>
                    <a:pt x="309" y="816"/>
                  </a:lnTo>
                  <a:lnTo>
                    <a:pt x="304" y="818"/>
                  </a:lnTo>
                  <a:lnTo>
                    <a:pt x="300" y="820"/>
                  </a:lnTo>
                  <a:lnTo>
                    <a:pt x="297" y="823"/>
                  </a:lnTo>
                  <a:lnTo>
                    <a:pt x="295" y="827"/>
                  </a:lnTo>
                  <a:lnTo>
                    <a:pt x="295" y="832"/>
                  </a:lnTo>
                  <a:lnTo>
                    <a:pt x="306" y="832"/>
                  </a:lnTo>
                  <a:lnTo>
                    <a:pt x="307" y="830"/>
                  </a:lnTo>
                  <a:lnTo>
                    <a:pt x="308" y="828"/>
                  </a:lnTo>
                  <a:lnTo>
                    <a:pt x="310" y="826"/>
                  </a:lnTo>
                  <a:lnTo>
                    <a:pt x="312" y="826"/>
                  </a:lnTo>
                  <a:lnTo>
                    <a:pt x="318" y="826"/>
                  </a:lnTo>
                  <a:lnTo>
                    <a:pt x="320" y="826"/>
                  </a:lnTo>
                  <a:lnTo>
                    <a:pt x="322" y="828"/>
                  </a:lnTo>
                  <a:lnTo>
                    <a:pt x="323" y="829"/>
                  </a:lnTo>
                  <a:lnTo>
                    <a:pt x="323" y="841"/>
                  </a:lnTo>
                  <a:lnTo>
                    <a:pt x="323" y="849"/>
                  </a:lnTo>
                  <a:lnTo>
                    <a:pt x="322" y="851"/>
                  </a:lnTo>
                  <a:lnTo>
                    <a:pt x="317" y="855"/>
                  </a:lnTo>
                  <a:lnTo>
                    <a:pt x="315" y="855"/>
                  </a:lnTo>
                  <a:lnTo>
                    <a:pt x="310" y="855"/>
                  </a:lnTo>
                  <a:lnTo>
                    <a:pt x="308" y="855"/>
                  </a:lnTo>
                  <a:lnTo>
                    <a:pt x="307" y="854"/>
                  </a:lnTo>
                  <a:lnTo>
                    <a:pt x="306" y="853"/>
                  </a:lnTo>
                  <a:lnTo>
                    <a:pt x="305" y="852"/>
                  </a:lnTo>
                  <a:lnTo>
                    <a:pt x="305" y="848"/>
                  </a:lnTo>
                  <a:lnTo>
                    <a:pt x="306" y="847"/>
                  </a:lnTo>
                  <a:lnTo>
                    <a:pt x="307" y="846"/>
                  </a:lnTo>
                  <a:lnTo>
                    <a:pt x="308" y="845"/>
                  </a:lnTo>
                  <a:lnTo>
                    <a:pt x="311" y="844"/>
                  </a:lnTo>
                  <a:lnTo>
                    <a:pt x="314" y="843"/>
                  </a:lnTo>
                  <a:lnTo>
                    <a:pt x="319" y="843"/>
                  </a:lnTo>
                  <a:lnTo>
                    <a:pt x="321" y="842"/>
                  </a:lnTo>
                  <a:lnTo>
                    <a:pt x="323" y="841"/>
                  </a:lnTo>
                  <a:lnTo>
                    <a:pt x="323" y="829"/>
                  </a:lnTo>
                  <a:lnTo>
                    <a:pt x="323" y="832"/>
                  </a:lnTo>
                  <a:lnTo>
                    <a:pt x="323" y="833"/>
                  </a:lnTo>
                  <a:lnTo>
                    <a:pt x="321" y="834"/>
                  </a:lnTo>
                  <a:lnTo>
                    <a:pt x="320" y="835"/>
                  </a:lnTo>
                  <a:lnTo>
                    <a:pt x="319" y="835"/>
                  </a:lnTo>
                  <a:lnTo>
                    <a:pt x="302" y="837"/>
                  </a:lnTo>
                  <a:lnTo>
                    <a:pt x="299" y="839"/>
                  </a:lnTo>
                  <a:lnTo>
                    <a:pt x="294" y="844"/>
                  </a:lnTo>
                  <a:lnTo>
                    <a:pt x="293" y="847"/>
                  </a:lnTo>
                  <a:lnTo>
                    <a:pt x="293" y="855"/>
                  </a:lnTo>
                  <a:lnTo>
                    <a:pt x="294" y="858"/>
                  </a:lnTo>
                  <a:lnTo>
                    <a:pt x="297" y="860"/>
                  </a:lnTo>
                  <a:lnTo>
                    <a:pt x="300" y="863"/>
                  </a:lnTo>
                  <a:lnTo>
                    <a:pt x="303" y="864"/>
                  </a:lnTo>
                  <a:lnTo>
                    <a:pt x="314" y="864"/>
                  </a:lnTo>
                  <a:lnTo>
                    <a:pt x="319" y="862"/>
                  </a:lnTo>
                  <a:lnTo>
                    <a:pt x="323" y="857"/>
                  </a:lnTo>
                  <a:lnTo>
                    <a:pt x="323" y="859"/>
                  </a:lnTo>
                  <a:lnTo>
                    <a:pt x="324" y="860"/>
                  </a:lnTo>
                  <a:lnTo>
                    <a:pt x="324" y="861"/>
                  </a:lnTo>
                  <a:lnTo>
                    <a:pt x="324" y="863"/>
                  </a:lnTo>
                  <a:lnTo>
                    <a:pt x="338" y="863"/>
                  </a:lnTo>
                  <a:lnTo>
                    <a:pt x="338" y="861"/>
                  </a:lnTo>
                  <a:moveTo>
                    <a:pt x="365" y="60"/>
                  </a:moveTo>
                  <a:lnTo>
                    <a:pt x="365" y="59"/>
                  </a:lnTo>
                  <a:lnTo>
                    <a:pt x="364" y="59"/>
                  </a:lnTo>
                  <a:lnTo>
                    <a:pt x="363" y="57"/>
                  </a:lnTo>
                  <a:lnTo>
                    <a:pt x="363" y="56"/>
                  </a:lnTo>
                  <a:lnTo>
                    <a:pt x="363" y="54"/>
                  </a:lnTo>
                  <a:lnTo>
                    <a:pt x="363" y="40"/>
                  </a:lnTo>
                  <a:lnTo>
                    <a:pt x="363" y="24"/>
                  </a:lnTo>
                  <a:lnTo>
                    <a:pt x="361" y="21"/>
                  </a:lnTo>
                  <a:lnTo>
                    <a:pt x="358" y="18"/>
                  </a:lnTo>
                  <a:lnTo>
                    <a:pt x="354" y="16"/>
                  </a:lnTo>
                  <a:lnTo>
                    <a:pt x="350" y="15"/>
                  </a:lnTo>
                  <a:lnTo>
                    <a:pt x="337" y="15"/>
                  </a:lnTo>
                  <a:lnTo>
                    <a:pt x="332" y="16"/>
                  </a:lnTo>
                  <a:lnTo>
                    <a:pt x="325" y="21"/>
                  </a:lnTo>
                  <a:lnTo>
                    <a:pt x="323" y="25"/>
                  </a:lnTo>
                  <a:lnTo>
                    <a:pt x="323" y="31"/>
                  </a:lnTo>
                  <a:lnTo>
                    <a:pt x="334" y="31"/>
                  </a:lnTo>
                  <a:lnTo>
                    <a:pt x="335" y="29"/>
                  </a:lnTo>
                  <a:lnTo>
                    <a:pt x="336" y="27"/>
                  </a:lnTo>
                  <a:lnTo>
                    <a:pt x="338" y="25"/>
                  </a:lnTo>
                  <a:lnTo>
                    <a:pt x="340" y="24"/>
                  </a:lnTo>
                  <a:lnTo>
                    <a:pt x="346" y="24"/>
                  </a:lnTo>
                  <a:lnTo>
                    <a:pt x="348" y="25"/>
                  </a:lnTo>
                  <a:lnTo>
                    <a:pt x="350" y="27"/>
                  </a:lnTo>
                  <a:lnTo>
                    <a:pt x="351" y="28"/>
                  </a:lnTo>
                  <a:lnTo>
                    <a:pt x="351" y="40"/>
                  </a:lnTo>
                  <a:lnTo>
                    <a:pt x="351" y="48"/>
                  </a:lnTo>
                  <a:lnTo>
                    <a:pt x="350" y="50"/>
                  </a:lnTo>
                  <a:lnTo>
                    <a:pt x="345" y="53"/>
                  </a:lnTo>
                  <a:lnTo>
                    <a:pt x="342" y="54"/>
                  </a:lnTo>
                  <a:lnTo>
                    <a:pt x="338" y="54"/>
                  </a:lnTo>
                  <a:lnTo>
                    <a:pt x="336" y="54"/>
                  </a:lnTo>
                  <a:lnTo>
                    <a:pt x="334" y="52"/>
                  </a:lnTo>
                  <a:lnTo>
                    <a:pt x="333" y="50"/>
                  </a:lnTo>
                  <a:lnTo>
                    <a:pt x="333" y="47"/>
                  </a:lnTo>
                  <a:lnTo>
                    <a:pt x="334" y="46"/>
                  </a:lnTo>
                  <a:lnTo>
                    <a:pt x="336" y="43"/>
                  </a:lnTo>
                  <a:lnTo>
                    <a:pt x="339" y="42"/>
                  </a:lnTo>
                  <a:lnTo>
                    <a:pt x="342" y="42"/>
                  </a:lnTo>
                  <a:lnTo>
                    <a:pt x="346" y="41"/>
                  </a:lnTo>
                  <a:lnTo>
                    <a:pt x="349" y="41"/>
                  </a:lnTo>
                  <a:lnTo>
                    <a:pt x="351" y="40"/>
                  </a:lnTo>
                  <a:lnTo>
                    <a:pt x="351" y="28"/>
                  </a:lnTo>
                  <a:lnTo>
                    <a:pt x="351" y="31"/>
                  </a:lnTo>
                  <a:lnTo>
                    <a:pt x="351" y="32"/>
                  </a:lnTo>
                  <a:lnTo>
                    <a:pt x="349" y="33"/>
                  </a:lnTo>
                  <a:lnTo>
                    <a:pt x="348" y="33"/>
                  </a:lnTo>
                  <a:lnTo>
                    <a:pt x="335" y="35"/>
                  </a:lnTo>
                  <a:lnTo>
                    <a:pt x="330" y="36"/>
                  </a:lnTo>
                  <a:lnTo>
                    <a:pt x="327" y="37"/>
                  </a:lnTo>
                  <a:lnTo>
                    <a:pt x="325" y="40"/>
                  </a:lnTo>
                  <a:lnTo>
                    <a:pt x="322" y="42"/>
                  </a:lnTo>
                  <a:lnTo>
                    <a:pt x="321" y="45"/>
                  </a:lnTo>
                  <a:lnTo>
                    <a:pt x="321" y="54"/>
                  </a:lnTo>
                  <a:lnTo>
                    <a:pt x="322" y="57"/>
                  </a:lnTo>
                  <a:lnTo>
                    <a:pt x="325" y="59"/>
                  </a:lnTo>
                  <a:lnTo>
                    <a:pt x="328" y="62"/>
                  </a:lnTo>
                  <a:lnTo>
                    <a:pt x="331" y="63"/>
                  </a:lnTo>
                  <a:lnTo>
                    <a:pt x="342" y="63"/>
                  </a:lnTo>
                  <a:lnTo>
                    <a:pt x="347" y="61"/>
                  </a:lnTo>
                  <a:lnTo>
                    <a:pt x="351" y="56"/>
                  </a:lnTo>
                  <a:lnTo>
                    <a:pt x="351" y="58"/>
                  </a:lnTo>
                  <a:lnTo>
                    <a:pt x="352" y="60"/>
                  </a:lnTo>
                  <a:lnTo>
                    <a:pt x="352" y="62"/>
                  </a:lnTo>
                  <a:lnTo>
                    <a:pt x="365" y="62"/>
                  </a:lnTo>
                  <a:lnTo>
                    <a:pt x="365" y="60"/>
                  </a:lnTo>
                  <a:moveTo>
                    <a:pt x="698" y="2926"/>
                  </a:moveTo>
                  <a:lnTo>
                    <a:pt x="688" y="2926"/>
                  </a:lnTo>
                  <a:lnTo>
                    <a:pt x="687" y="2929"/>
                  </a:lnTo>
                  <a:lnTo>
                    <a:pt x="686" y="2932"/>
                  </a:lnTo>
                  <a:lnTo>
                    <a:pt x="683" y="2934"/>
                  </a:lnTo>
                  <a:lnTo>
                    <a:pt x="681" y="2936"/>
                  </a:lnTo>
                  <a:lnTo>
                    <a:pt x="677" y="2937"/>
                  </a:lnTo>
                  <a:lnTo>
                    <a:pt x="671" y="2937"/>
                  </a:lnTo>
                  <a:lnTo>
                    <a:pt x="671" y="2945"/>
                  </a:lnTo>
                  <a:lnTo>
                    <a:pt x="685" y="2945"/>
                  </a:lnTo>
                  <a:lnTo>
                    <a:pt x="685" y="2986"/>
                  </a:lnTo>
                  <a:lnTo>
                    <a:pt x="698" y="2986"/>
                  </a:lnTo>
                  <a:lnTo>
                    <a:pt x="698" y="2926"/>
                  </a:lnTo>
                  <a:moveTo>
                    <a:pt x="751" y="267"/>
                  </a:moveTo>
                  <a:lnTo>
                    <a:pt x="744" y="267"/>
                  </a:lnTo>
                  <a:lnTo>
                    <a:pt x="744" y="241"/>
                  </a:lnTo>
                  <a:lnTo>
                    <a:pt x="744" y="229"/>
                  </a:lnTo>
                  <a:lnTo>
                    <a:pt x="732" y="229"/>
                  </a:lnTo>
                  <a:lnTo>
                    <a:pt x="732" y="241"/>
                  </a:lnTo>
                  <a:lnTo>
                    <a:pt x="732" y="251"/>
                  </a:lnTo>
                  <a:lnTo>
                    <a:pt x="732" y="267"/>
                  </a:lnTo>
                  <a:lnTo>
                    <a:pt x="716" y="267"/>
                  </a:lnTo>
                  <a:lnTo>
                    <a:pt x="732" y="241"/>
                  </a:lnTo>
                  <a:lnTo>
                    <a:pt x="732" y="229"/>
                  </a:lnTo>
                  <a:lnTo>
                    <a:pt x="730" y="229"/>
                  </a:lnTo>
                  <a:lnTo>
                    <a:pt x="707" y="266"/>
                  </a:lnTo>
                  <a:lnTo>
                    <a:pt x="707" y="276"/>
                  </a:lnTo>
                  <a:lnTo>
                    <a:pt x="732" y="276"/>
                  </a:lnTo>
                  <a:lnTo>
                    <a:pt x="732" y="290"/>
                  </a:lnTo>
                  <a:lnTo>
                    <a:pt x="744" y="290"/>
                  </a:lnTo>
                  <a:lnTo>
                    <a:pt x="744" y="276"/>
                  </a:lnTo>
                  <a:lnTo>
                    <a:pt x="751" y="276"/>
                  </a:lnTo>
                  <a:lnTo>
                    <a:pt x="751" y="267"/>
                  </a:lnTo>
                  <a:moveTo>
                    <a:pt x="760" y="2973"/>
                  </a:moveTo>
                  <a:lnTo>
                    <a:pt x="760" y="2960"/>
                  </a:lnTo>
                  <a:lnTo>
                    <a:pt x="758" y="2956"/>
                  </a:lnTo>
                  <a:lnTo>
                    <a:pt x="752" y="2950"/>
                  </a:lnTo>
                  <a:lnTo>
                    <a:pt x="750" y="2949"/>
                  </a:lnTo>
                  <a:lnTo>
                    <a:pt x="746" y="2947"/>
                  </a:lnTo>
                  <a:lnTo>
                    <a:pt x="737" y="2947"/>
                  </a:lnTo>
                  <a:lnTo>
                    <a:pt x="733" y="2948"/>
                  </a:lnTo>
                  <a:lnTo>
                    <a:pt x="730" y="2950"/>
                  </a:lnTo>
                  <a:lnTo>
                    <a:pt x="732" y="2937"/>
                  </a:lnTo>
                  <a:lnTo>
                    <a:pt x="757" y="2937"/>
                  </a:lnTo>
                  <a:lnTo>
                    <a:pt x="757" y="2927"/>
                  </a:lnTo>
                  <a:lnTo>
                    <a:pt x="723" y="2927"/>
                  </a:lnTo>
                  <a:lnTo>
                    <a:pt x="719" y="2960"/>
                  </a:lnTo>
                  <a:lnTo>
                    <a:pt x="730" y="2961"/>
                  </a:lnTo>
                  <a:lnTo>
                    <a:pt x="732" y="2958"/>
                  </a:lnTo>
                  <a:lnTo>
                    <a:pt x="734" y="2956"/>
                  </a:lnTo>
                  <a:lnTo>
                    <a:pt x="741" y="2956"/>
                  </a:lnTo>
                  <a:lnTo>
                    <a:pt x="743" y="2957"/>
                  </a:lnTo>
                  <a:lnTo>
                    <a:pt x="745" y="2959"/>
                  </a:lnTo>
                  <a:lnTo>
                    <a:pt x="746" y="2962"/>
                  </a:lnTo>
                  <a:lnTo>
                    <a:pt x="747" y="2964"/>
                  </a:lnTo>
                  <a:lnTo>
                    <a:pt x="747" y="2971"/>
                  </a:lnTo>
                  <a:lnTo>
                    <a:pt x="746" y="2973"/>
                  </a:lnTo>
                  <a:lnTo>
                    <a:pt x="743" y="2978"/>
                  </a:lnTo>
                  <a:lnTo>
                    <a:pt x="741" y="2979"/>
                  </a:lnTo>
                  <a:lnTo>
                    <a:pt x="733" y="2979"/>
                  </a:lnTo>
                  <a:lnTo>
                    <a:pt x="730" y="2976"/>
                  </a:lnTo>
                  <a:lnTo>
                    <a:pt x="729" y="2970"/>
                  </a:lnTo>
                  <a:lnTo>
                    <a:pt x="717" y="2970"/>
                  </a:lnTo>
                  <a:lnTo>
                    <a:pt x="717" y="2976"/>
                  </a:lnTo>
                  <a:lnTo>
                    <a:pt x="719" y="2980"/>
                  </a:lnTo>
                  <a:lnTo>
                    <a:pt x="723" y="2983"/>
                  </a:lnTo>
                  <a:lnTo>
                    <a:pt x="727" y="2986"/>
                  </a:lnTo>
                  <a:lnTo>
                    <a:pt x="732" y="2988"/>
                  </a:lnTo>
                  <a:lnTo>
                    <a:pt x="745" y="2988"/>
                  </a:lnTo>
                  <a:lnTo>
                    <a:pt x="750" y="2986"/>
                  </a:lnTo>
                  <a:lnTo>
                    <a:pt x="757" y="2979"/>
                  </a:lnTo>
                  <a:lnTo>
                    <a:pt x="758" y="2978"/>
                  </a:lnTo>
                  <a:lnTo>
                    <a:pt x="760" y="2973"/>
                  </a:lnTo>
                  <a:moveTo>
                    <a:pt x="773" y="277"/>
                  </a:moveTo>
                  <a:lnTo>
                    <a:pt x="760" y="277"/>
                  </a:lnTo>
                  <a:lnTo>
                    <a:pt x="760" y="290"/>
                  </a:lnTo>
                  <a:lnTo>
                    <a:pt x="767" y="290"/>
                  </a:lnTo>
                  <a:lnTo>
                    <a:pt x="767" y="295"/>
                  </a:lnTo>
                  <a:lnTo>
                    <a:pt x="764" y="298"/>
                  </a:lnTo>
                  <a:lnTo>
                    <a:pt x="760" y="300"/>
                  </a:lnTo>
                  <a:lnTo>
                    <a:pt x="760" y="304"/>
                  </a:lnTo>
                  <a:lnTo>
                    <a:pt x="769" y="302"/>
                  </a:lnTo>
                  <a:lnTo>
                    <a:pt x="773" y="297"/>
                  </a:lnTo>
                  <a:lnTo>
                    <a:pt x="773" y="277"/>
                  </a:lnTo>
                  <a:moveTo>
                    <a:pt x="783" y="2974"/>
                  </a:moveTo>
                  <a:lnTo>
                    <a:pt x="770" y="2974"/>
                  </a:lnTo>
                  <a:lnTo>
                    <a:pt x="770" y="2986"/>
                  </a:lnTo>
                  <a:lnTo>
                    <a:pt x="777" y="2986"/>
                  </a:lnTo>
                  <a:lnTo>
                    <a:pt x="777" y="2992"/>
                  </a:lnTo>
                  <a:lnTo>
                    <a:pt x="774" y="2995"/>
                  </a:lnTo>
                  <a:lnTo>
                    <a:pt x="770" y="2996"/>
                  </a:lnTo>
                  <a:lnTo>
                    <a:pt x="770" y="3001"/>
                  </a:lnTo>
                  <a:lnTo>
                    <a:pt x="778" y="2999"/>
                  </a:lnTo>
                  <a:lnTo>
                    <a:pt x="783" y="2994"/>
                  </a:lnTo>
                  <a:lnTo>
                    <a:pt x="783" y="2974"/>
                  </a:lnTo>
                  <a:moveTo>
                    <a:pt x="825" y="271"/>
                  </a:moveTo>
                  <a:lnTo>
                    <a:pt x="825" y="250"/>
                  </a:lnTo>
                  <a:lnTo>
                    <a:pt x="823" y="242"/>
                  </a:lnTo>
                  <a:lnTo>
                    <a:pt x="821" y="239"/>
                  </a:lnTo>
                  <a:lnTo>
                    <a:pt x="816" y="232"/>
                  </a:lnTo>
                  <a:lnTo>
                    <a:pt x="812" y="230"/>
                  </a:lnTo>
                  <a:lnTo>
                    <a:pt x="812" y="252"/>
                  </a:lnTo>
                  <a:lnTo>
                    <a:pt x="812" y="268"/>
                  </a:lnTo>
                  <a:lnTo>
                    <a:pt x="812" y="274"/>
                  </a:lnTo>
                  <a:lnTo>
                    <a:pt x="811" y="277"/>
                  </a:lnTo>
                  <a:lnTo>
                    <a:pt x="809" y="280"/>
                  </a:lnTo>
                  <a:lnTo>
                    <a:pt x="807" y="282"/>
                  </a:lnTo>
                  <a:lnTo>
                    <a:pt x="800" y="282"/>
                  </a:lnTo>
                  <a:lnTo>
                    <a:pt x="798" y="280"/>
                  </a:lnTo>
                  <a:lnTo>
                    <a:pt x="795" y="274"/>
                  </a:lnTo>
                  <a:lnTo>
                    <a:pt x="795" y="268"/>
                  </a:lnTo>
                  <a:lnTo>
                    <a:pt x="795" y="252"/>
                  </a:lnTo>
                  <a:lnTo>
                    <a:pt x="795" y="247"/>
                  </a:lnTo>
                  <a:lnTo>
                    <a:pt x="797" y="244"/>
                  </a:lnTo>
                  <a:lnTo>
                    <a:pt x="798" y="240"/>
                  </a:lnTo>
                  <a:lnTo>
                    <a:pt x="800" y="239"/>
                  </a:lnTo>
                  <a:lnTo>
                    <a:pt x="807" y="239"/>
                  </a:lnTo>
                  <a:lnTo>
                    <a:pt x="809" y="240"/>
                  </a:lnTo>
                  <a:lnTo>
                    <a:pt x="812" y="247"/>
                  </a:lnTo>
                  <a:lnTo>
                    <a:pt x="812" y="252"/>
                  </a:lnTo>
                  <a:lnTo>
                    <a:pt x="812" y="230"/>
                  </a:lnTo>
                  <a:lnTo>
                    <a:pt x="811" y="229"/>
                  </a:lnTo>
                  <a:lnTo>
                    <a:pt x="796" y="229"/>
                  </a:lnTo>
                  <a:lnTo>
                    <a:pt x="791" y="232"/>
                  </a:lnTo>
                  <a:lnTo>
                    <a:pt x="787" y="237"/>
                  </a:lnTo>
                  <a:lnTo>
                    <a:pt x="784" y="242"/>
                  </a:lnTo>
                  <a:lnTo>
                    <a:pt x="782" y="250"/>
                  </a:lnTo>
                  <a:lnTo>
                    <a:pt x="782" y="271"/>
                  </a:lnTo>
                  <a:lnTo>
                    <a:pt x="784" y="279"/>
                  </a:lnTo>
                  <a:lnTo>
                    <a:pt x="787" y="284"/>
                  </a:lnTo>
                  <a:lnTo>
                    <a:pt x="791" y="289"/>
                  </a:lnTo>
                  <a:lnTo>
                    <a:pt x="796" y="291"/>
                  </a:lnTo>
                  <a:lnTo>
                    <a:pt x="811" y="291"/>
                  </a:lnTo>
                  <a:lnTo>
                    <a:pt x="816" y="289"/>
                  </a:lnTo>
                  <a:lnTo>
                    <a:pt x="820" y="284"/>
                  </a:lnTo>
                  <a:lnTo>
                    <a:pt x="821" y="282"/>
                  </a:lnTo>
                  <a:lnTo>
                    <a:pt x="823" y="279"/>
                  </a:lnTo>
                  <a:lnTo>
                    <a:pt x="825" y="271"/>
                  </a:lnTo>
                  <a:moveTo>
                    <a:pt x="835" y="2927"/>
                  </a:moveTo>
                  <a:lnTo>
                    <a:pt x="792" y="2927"/>
                  </a:lnTo>
                  <a:lnTo>
                    <a:pt x="792" y="2938"/>
                  </a:lnTo>
                  <a:lnTo>
                    <a:pt x="822" y="2938"/>
                  </a:lnTo>
                  <a:lnTo>
                    <a:pt x="813" y="2949"/>
                  </a:lnTo>
                  <a:lnTo>
                    <a:pt x="807" y="2960"/>
                  </a:lnTo>
                  <a:lnTo>
                    <a:pt x="802" y="2973"/>
                  </a:lnTo>
                  <a:lnTo>
                    <a:pt x="800" y="2986"/>
                  </a:lnTo>
                  <a:lnTo>
                    <a:pt x="813" y="2986"/>
                  </a:lnTo>
                  <a:lnTo>
                    <a:pt x="815" y="2973"/>
                  </a:lnTo>
                  <a:lnTo>
                    <a:pt x="819" y="2960"/>
                  </a:lnTo>
                  <a:lnTo>
                    <a:pt x="826" y="2948"/>
                  </a:lnTo>
                  <a:lnTo>
                    <a:pt x="835" y="2936"/>
                  </a:lnTo>
                  <a:lnTo>
                    <a:pt x="835" y="2927"/>
                  </a:lnTo>
                  <a:moveTo>
                    <a:pt x="874" y="279"/>
                  </a:moveTo>
                  <a:lnTo>
                    <a:pt x="847" y="279"/>
                  </a:lnTo>
                  <a:lnTo>
                    <a:pt x="848" y="278"/>
                  </a:lnTo>
                  <a:lnTo>
                    <a:pt x="849" y="277"/>
                  </a:lnTo>
                  <a:lnTo>
                    <a:pt x="853" y="273"/>
                  </a:lnTo>
                  <a:lnTo>
                    <a:pt x="857" y="271"/>
                  </a:lnTo>
                  <a:lnTo>
                    <a:pt x="861" y="268"/>
                  </a:lnTo>
                  <a:lnTo>
                    <a:pt x="866" y="265"/>
                  </a:lnTo>
                  <a:lnTo>
                    <a:pt x="870" y="261"/>
                  </a:lnTo>
                  <a:lnTo>
                    <a:pt x="872" y="258"/>
                  </a:lnTo>
                  <a:lnTo>
                    <a:pt x="873" y="255"/>
                  </a:lnTo>
                  <a:lnTo>
                    <a:pt x="874" y="252"/>
                  </a:lnTo>
                  <a:lnTo>
                    <a:pt x="874" y="243"/>
                  </a:lnTo>
                  <a:lnTo>
                    <a:pt x="873" y="239"/>
                  </a:lnTo>
                  <a:lnTo>
                    <a:pt x="872" y="238"/>
                  </a:lnTo>
                  <a:lnTo>
                    <a:pt x="868" y="235"/>
                  </a:lnTo>
                  <a:lnTo>
                    <a:pt x="864" y="231"/>
                  </a:lnTo>
                  <a:lnTo>
                    <a:pt x="859" y="229"/>
                  </a:lnTo>
                  <a:lnTo>
                    <a:pt x="847" y="229"/>
                  </a:lnTo>
                  <a:lnTo>
                    <a:pt x="842" y="231"/>
                  </a:lnTo>
                  <a:lnTo>
                    <a:pt x="834" y="238"/>
                  </a:lnTo>
                  <a:lnTo>
                    <a:pt x="833" y="244"/>
                  </a:lnTo>
                  <a:lnTo>
                    <a:pt x="833" y="251"/>
                  </a:lnTo>
                  <a:lnTo>
                    <a:pt x="844" y="251"/>
                  </a:lnTo>
                  <a:lnTo>
                    <a:pt x="844" y="247"/>
                  </a:lnTo>
                  <a:lnTo>
                    <a:pt x="845" y="244"/>
                  </a:lnTo>
                  <a:lnTo>
                    <a:pt x="847" y="242"/>
                  </a:lnTo>
                  <a:lnTo>
                    <a:pt x="848" y="240"/>
                  </a:lnTo>
                  <a:lnTo>
                    <a:pt x="850" y="239"/>
                  </a:lnTo>
                  <a:lnTo>
                    <a:pt x="856" y="239"/>
                  </a:lnTo>
                  <a:lnTo>
                    <a:pt x="858" y="240"/>
                  </a:lnTo>
                  <a:lnTo>
                    <a:pt x="861" y="244"/>
                  </a:lnTo>
                  <a:lnTo>
                    <a:pt x="862" y="246"/>
                  </a:lnTo>
                  <a:lnTo>
                    <a:pt x="862" y="251"/>
                  </a:lnTo>
                  <a:lnTo>
                    <a:pt x="861" y="253"/>
                  </a:lnTo>
                  <a:lnTo>
                    <a:pt x="860" y="255"/>
                  </a:lnTo>
                  <a:lnTo>
                    <a:pt x="858" y="257"/>
                  </a:lnTo>
                  <a:lnTo>
                    <a:pt x="854" y="260"/>
                  </a:lnTo>
                  <a:lnTo>
                    <a:pt x="842" y="269"/>
                  </a:lnTo>
                  <a:lnTo>
                    <a:pt x="838" y="273"/>
                  </a:lnTo>
                  <a:lnTo>
                    <a:pt x="835" y="277"/>
                  </a:lnTo>
                  <a:lnTo>
                    <a:pt x="833" y="280"/>
                  </a:lnTo>
                  <a:lnTo>
                    <a:pt x="832" y="284"/>
                  </a:lnTo>
                  <a:lnTo>
                    <a:pt x="832" y="290"/>
                  </a:lnTo>
                  <a:lnTo>
                    <a:pt x="874" y="290"/>
                  </a:lnTo>
                  <a:lnTo>
                    <a:pt x="874" y="279"/>
                  </a:lnTo>
                  <a:moveTo>
                    <a:pt x="884" y="2976"/>
                  </a:moveTo>
                  <a:lnTo>
                    <a:pt x="857" y="2976"/>
                  </a:lnTo>
                  <a:lnTo>
                    <a:pt x="858" y="2975"/>
                  </a:lnTo>
                  <a:lnTo>
                    <a:pt x="859" y="2973"/>
                  </a:lnTo>
                  <a:lnTo>
                    <a:pt x="861" y="2972"/>
                  </a:lnTo>
                  <a:lnTo>
                    <a:pt x="867" y="2968"/>
                  </a:lnTo>
                  <a:lnTo>
                    <a:pt x="876" y="2961"/>
                  </a:lnTo>
                  <a:lnTo>
                    <a:pt x="880" y="2958"/>
                  </a:lnTo>
                  <a:lnTo>
                    <a:pt x="881" y="2955"/>
                  </a:lnTo>
                  <a:lnTo>
                    <a:pt x="883" y="2952"/>
                  </a:lnTo>
                  <a:lnTo>
                    <a:pt x="884" y="2949"/>
                  </a:lnTo>
                  <a:lnTo>
                    <a:pt x="884" y="2939"/>
                  </a:lnTo>
                  <a:lnTo>
                    <a:pt x="883" y="2936"/>
                  </a:lnTo>
                  <a:lnTo>
                    <a:pt x="882" y="2935"/>
                  </a:lnTo>
                  <a:lnTo>
                    <a:pt x="874" y="2928"/>
                  </a:lnTo>
                  <a:lnTo>
                    <a:pt x="869" y="2926"/>
                  </a:lnTo>
                  <a:lnTo>
                    <a:pt x="857" y="2926"/>
                  </a:lnTo>
                  <a:lnTo>
                    <a:pt x="852" y="2928"/>
                  </a:lnTo>
                  <a:lnTo>
                    <a:pt x="848" y="2931"/>
                  </a:lnTo>
                  <a:lnTo>
                    <a:pt x="844" y="2935"/>
                  </a:lnTo>
                  <a:lnTo>
                    <a:pt x="842" y="2940"/>
                  </a:lnTo>
                  <a:lnTo>
                    <a:pt x="842" y="2947"/>
                  </a:lnTo>
                  <a:lnTo>
                    <a:pt x="854" y="2947"/>
                  </a:lnTo>
                  <a:lnTo>
                    <a:pt x="854" y="2943"/>
                  </a:lnTo>
                  <a:lnTo>
                    <a:pt x="855" y="2940"/>
                  </a:lnTo>
                  <a:lnTo>
                    <a:pt x="857" y="2939"/>
                  </a:lnTo>
                  <a:lnTo>
                    <a:pt x="858" y="2937"/>
                  </a:lnTo>
                  <a:lnTo>
                    <a:pt x="860" y="2936"/>
                  </a:lnTo>
                  <a:lnTo>
                    <a:pt x="866" y="2936"/>
                  </a:lnTo>
                  <a:lnTo>
                    <a:pt x="868" y="2937"/>
                  </a:lnTo>
                  <a:lnTo>
                    <a:pt x="869" y="2939"/>
                  </a:lnTo>
                  <a:lnTo>
                    <a:pt x="871" y="2940"/>
                  </a:lnTo>
                  <a:lnTo>
                    <a:pt x="872" y="2942"/>
                  </a:lnTo>
                  <a:lnTo>
                    <a:pt x="872" y="2947"/>
                  </a:lnTo>
                  <a:lnTo>
                    <a:pt x="871" y="2949"/>
                  </a:lnTo>
                  <a:lnTo>
                    <a:pt x="868" y="2954"/>
                  </a:lnTo>
                  <a:lnTo>
                    <a:pt x="864" y="2957"/>
                  </a:lnTo>
                  <a:lnTo>
                    <a:pt x="857" y="2962"/>
                  </a:lnTo>
                  <a:lnTo>
                    <a:pt x="852" y="2966"/>
                  </a:lnTo>
                  <a:lnTo>
                    <a:pt x="848" y="2970"/>
                  </a:lnTo>
                  <a:lnTo>
                    <a:pt x="845" y="2973"/>
                  </a:lnTo>
                  <a:lnTo>
                    <a:pt x="843" y="2977"/>
                  </a:lnTo>
                  <a:lnTo>
                    <a:pt x="842" y="2981"/>
                  </a:lnTo>
                  <a:lnTo>
                    <a:pt x="842" y="2986"/>
                  </a:lnTo>
                  <a:lnTo>
                    <a:pt x="884" y="2986"/>
                  </a:lnTo>
                  <a:lnTo>
                    <a:pt x="884" y="2976"/>
                  </a:lnTo>
                  <a:moveTo>
                    <a:pt x="927" y="290"/>
                  </a:moveTo>
                  <a:lnTo>
                    <a:pt x="927" y="253"/>
                  </a:lnTo>
                  <a:lnTo>
                    <a:pt x="925" y="250"/>
                  </a:lnTo>
                  <a:lnTo>
                    <a:pt x="922" y="248"/>
                  </a:lnTo>
                  <a:lnTo>
                    <a:pt x="920" y="245"/>
                  </a:lnTo>
                  <a:lnTo>
                    <a:pt x="916" y="243"/>
                  </a:lnTo>
                  <a:lnTo>
                    <a:pt x="905" y="243"/>
                  </a:lnTo>
                  <a:lnTo>
                    <a:pt x="900" y="246"/>
                  </a:lnTo>
                  <a:lnTo>
                    <a:pt x="897" y="250"/>
                  </a:lnTo>
                  <a:lnTo>
                    <a:pt x="897" y="229"/>
                  </a:lnTo>
                  <a:lnTo>
                    <a:pt x="885" y="229"/>
                  </a:lnTo>
                  <a:lnTo>
                    <a:pt x="885" y="290"/>
                  </a:lnTo>
                  <a:lnTo>
                    <a:pt x="897" y="290"/>
                  </a:lnTo>
                  <a:lnTo>
                    <a:pt x="897" y="261"/>
                  </a:lnTo>
                  <a:lnTo>
                    <a:pt x="898" y="258"/>
                  </a:lnTo>
                  <a:lnTo>
                    <a:pt x="900" y="256"/>
                  </a:lnTo>
                  <a:lnTo>
                    <a:pt x="901" y="254"/>
                  </a:lnTo>
                  <a:lnTo>
                    <a:pt x="904" y="253"/>
                  </a:lnTo>
                  <a:lnTo>
                    <a:pt x="909" y="253"/>
                  </a:lnTo>
                  <a:lnTo>
                    <a:pt x="911" y="254"/>
                  </a:lnTo>
                  <a:lnTo>
                    <a:pt x="914" y="257"/>
                  </a:lnTo>
                  <a:lnTo>
                    <a:pt x="914" y="258"/>
                  </a:lnTo>
                  <a:lnTo>
                    <a:pt x="915" y="290"/>
                  </a:lnTo>
                  <a:lnTo>
                    <a:pt x="927" y="290"/>
                  </a:lnTo>
                  <a:moveTo>
                    <a:pt x="937" y="2986"/>
                  </a:moveTo>
                  <a:lnTo>
                    <a:pt x="937" y="2950"/>
                  </a:lnTo>
                  <a:lnTo>
                    <a:pt x="935" y="2947"/>
                  </a:lnTo>
                  <a:lnTo>
                    <a:pt x="932" y="2944"/>
                  </a:lnTo>
                  <a:lnTo>
                    <a:pt x="929" y="2941"/>
                  </a:lnTo>
                  <a:lnTo>
                    <a:pt x="926" y="2940"/>
                  </a:lnTo>
                  <a:lnTo>
                    <a:pt x="914" y="2940"/>
                  </a:lnTo>
                  <a:lnTo>
                    <a:pt x="910" y="2942"/>
                  </a:lnTo>
                  <a:lnTo>
                    <a:pt x="907" y="2947"/>
                  </a:lnTo>
                  <a:lnTo>
                    <a:pt x="907" y="2925"/>
                  </a:lnTo>
                  <a:lnTo>
                    <a:pt x="895" y="2925"/>
                  </a:lnTo>
                  <a:lnTo>
                    <a:pt x="895" y="2986"/>
                  </a:lnTo>
                  <a:lnTo>
                    <a:pt x="907" y="2986"/>
                  </a:lnTo>
                  <a:lnTo>
                    <a:pt x="907" y="2957"/>
                  </a:lnTo>
                  <a:lnTo>
                    <a:pt x="908" y="2955"/>
                  </a:lnTo>
                  <a:lnTo>
                    <a:pt x="910" y="2953"/>
                  </a:lnTo>
                  <a:lnTo>
                    <a:pt x="911" y="2951"/>
                  </a:lnTo>
                  <a:lnTo>
                    <a:pt x="914" y="2950"/>
                  </a:lnTo>
                  <a:lnTo>
                    <a:pt x="919" y="2950"/>
                  </a:lnTo>
                  <a:lnTo>
                    <a:pt x="921" y="2951"/>
                  </a:lnTo>
                  <a:lnTo>
                    <a:pt x="923" y="2952"/>
                  </a:lnTo>
                  <a:lnTo>
                    <a:pt x="924" y="2954"/>
                  </a:lnTo>
                  <a:lnTo>
                    <a:pt x="924" y="2955"/>
                  </a:lnTo>
                  <a:lnTo>
                    <a:pt x="924" y="2986"/>
                  </a:lnTo>
                  <a:lnTo>
                    <a:pt x="937" y="2986"/>
                  </a:lnTo>
                  <a:moveTo>
                    <a:pt x="979" y="288"/>
                  </a:moveTo>
                  <a:lnTo>
                    <a:pt x="978" y="288"/>
                  </a:lnTo>
                  <a:lnTo>
                    <a:pt x="978" y="287"/>
                  </a:lnTo>
                  <a:lnTo>
                    <a:pt x="977" y="285"/>
                  </a:lnTo>
                  <a:lnTo>
                    <a:pt x="977" y="284"/>
                  </a:lnTo>
                  <a:lnTo>
                    <a:pt x="977" y="283"/>
                  </a:lnTo>
                  <a:lnTo>
                    <a:pt x="977" y="268"/>
                  </a:lnTo>
                  <a:lnTo>
                    <a:pt x="977" y="253"/>
                  </a:lnTo>
                  <a:lnTo>
                    <a:pt x="977" y="252"/>
                  </a:lnTo>
                  <a:lnTo>
                    <a:pt x="975" y="249"/>
                  </a:lnTo>
                  <a:lnTo>
                    <a:pt x="968" y="245"/>
                  </a:lnTo>
                  <a:lnTo>
                    <a:pt x="963" y="243"/>
                  </a:lnTo>
                  <a:lnTo>
                    <a:pt x="951" y="243"/>
                  </a:lnTo>
                  <a:lnTo>
                    <a:pt x="945" y="245"/>
                  </a:lnTo>
                  <a:lnTo>
                    <a:pt x="942" y="247"/>
                  </a:lnTo>
                  <a:lnTo>
                    <a:pt x="939" y="250"/>
                  </a:lnTo>
                  <a:lnTo>
                    <a:pt x="937" y="254"/>
                  </a:lnTo>
                  <a:lnTo>
                    <a:pt x="936" y="259"/>
                  </a:lnTo>
                  <a:lnTo>
                    <a:pt x="948" y="259"/>
                  </a:lnTo>
                  <a:lnTo>
                    <a:pt x="948" y="257"/>
                  </a:lnTo>
                  <a:lnTo>
                    <a:pt x="949" y="255"/>
                  </a:lnTo>
                  <a:lnTo>
                    <a:pt x="951" y="254"/>
                  </a:lnTo>
                  <a:lnTo>
                    <a:pt x="952" y="253"/>
                  </a:lnTo>
                  <a:lnTo>
                    <a:pt x="954" y="253"/>
                  </a:lnTo>
                  <a:lnTo>
                    <a:pt x="959" y="253"/>
                  </a:lnTo>
                  <a:lnTo>
                    <a:pt x="961" y="253"/>
                  </a:lnTo>
                  <a:lnTo>
                    <a:pt x="964" y="255"/>
                  </a:lnTo>
                  <a:lnTo>
                    <a:pt x="965" y="256"/>
                  </a:lnTo>
                  <a:lnTo>
                    <a:pt x="965" y="268"/>
                  </a:lnTo>
                  <a:lnTo>
                    <a:pt x="965" y="276"/>
                  </a:lnTo>
                  <a:lnTo>
                    <a:pt x="964" y="278"/>
                  </a:lnTo>
                  <a:lnTo>
                    <a:pt x="961" y="280"/>
                  </a:lnTo>
                  <a:lnTo>
                    <a:pt x="959" y="282"/>
                  </a:lnTo>
                  <a:lnTo>
                    <a:pt x="956" y="283"/>
                  </a:lnTo>
                  <a:lnTo>
                    <a:pt x="952" y="283"/>
                  </a:lnTo>
                  <a:lnTo>
                    <a:pt x="950" y="282"/>
                  </a:lnTo>
                  <a:lnTo>
                    <a:pt x="948" y="280"/>
                  </a:lnTo>
                  <a:lnTo>
                    <a:pt x="947" y="279"/>
                  </a:lnTo>
                  <a:lnTo>
                    <a:pt x="947" y="275"/>
                  </a:lnTo>
                  <a:lnTo>
                    <a:pt x="948" y="274"/>
                  </a:lnTo>
                  <a:lnTo>
                    <a:pt x="949" y="273"/>
                  </a:lnTo>
                  <a:lnTo>
                    <a:pt x="950" y="272"/>
                  </a:lnTo>
                  <a:lnTo>
                    <a:pt x="952" y="271"/>
                  </a:lnTo>
                  <a:lnTo>
                    <a:pt x="956" y="270"/>
                  </a:lnTo>
                  <a:lnTo>
                    <a:pt x="960" y="270"/>
                  </a:lnTo>
                  <a:lnTo>
                    <a:pt x="963" y="269"/>
                  </a:lnTo>
                  <a:lnTo>
                    <a:pt x="965" y="268"/>
                  </a:lnTo>
                  <a:lnTo>
                    <a:pt x="965" y="256"/>
                  </a:lnTo>
                  <a:lnTo>
                    <a:pt x="965" y="259"/>
                  </a:lnTo>
                  <a:lnTo>
                    <a:pt x="964" y="260"/>
                  </a:lnTo>
                  <a:lnTo>
                    <a:pt x="964" y="261"/>
                  </a:lnTo>
                  <a:lnTo>
                    <a:pt x="963" y="261"/>
                  </a:lnTo>
                  <a:lnTo>
                    <a:pt x="962" y="262"/>
                  </a:lnTo>
                  <a:lnTo>
                    <a:pt x="944" y="264"/>
                  </a:lnTo>
                  <a:lnTo>
                    <a:pt x="941" y="266"/>
                  </a:lnTo>
                  <a:lnTo>
                    <a:pt x="938" y="268"/>
                  </a:lnTo>
                  <a:lnTo>
                    <a:pt x="936" y="271"/>
                  </a:lnTo>
                  <a:lnTo>
                    <a:pt x="935" y="274"/>
                  </a:lnTo>
                  <a:lnTo>
                    <a:pt x="935" y="282"/>
                  </a:lnTo>
                  <a:lnTo>
                    <a:pt x="936" y="285"/>
                  </a:lnTo>
                  <a:lnTo>
                    <a:pt x="939" y="287"/>
                  </a:lnTo>
                  <a:lnTo>
                    <a:pt x="942" y="290"/>
                  </a:lnTo>
                  <a:lnTo>
                    <a:pt x="945" y="291"/>
                  </a:lnTo>
                  <a:lnTo>
                    <a:pt x="956" y="291"/>
                  </a:lnTo>
                  <a:lnTo>
                    <a:pt x="961" y="289"/>
                  </a:lnTo>
                  <a:lnTo>
                    <a:pt x="965" y="284"/>
                  </a:lnTo>
                  <a:lnTo>
                    <a:pt x="965" y="287"/>
                  </a:lnTo>
                  <a:lnTo>
                    <a:pt x="966" y="288"/>
                  </a:lnTo>
                  <a:lnTo>
                    <a:pt x="966" y="290"/>
                  </a:lnTo>
                  <a:lnTo>
                    <a:pt x="979" y="290"/>
                  </a:lnTo>
                  <a:lnTo>
                    <a:pt x="979" y="288"/>
                  </a:lnTo>
                  <a:moveTo>
                    <a:pt x="989" y="2985"/>
                  </a:moveTo>
                  <a:lnTo>
                    <a:pt x="988" y="2984"/>
                  </a:lnTo>
                  <a:lnTo>
                    <a:pt x="987" y="2984"/>
                  </a:lnTo>
                  <a:lnTo>
                    <a:pt x="987" y="2982"/>
                  </a:lnTo>
                  <a:lnTo>
                    <a:pt x="987" y="2981"/>
                  </a:lnTo>
                  <a:lnTo>
                    <a:pt x="987" y="2979"/>
                  </a:lnTo>
                  <a:lnTo>
                    <a:pt x="987" y="2965"/>
                  </a:lnTo>
                  <a:lnTo>
                    <a:pt x="987" y="2949"/>
                  </a:lnTo>
                  <a:lnTo>
                    <a:pt x="985" y="2946"/>
                  </a:lnTo>
                  <a:lnTo>
                    <a:pt x="978" y="2941"/>
                  </a:lnTo>
                  <a:lnTo>
                    <a:pt x="973" y="2940"/>
                  </a:lnTo>
                  <a:lnTo>
                    <a:pt x="960" y="2940"/>
                  </a:lnTo>
                  <a:lnTo>
                    <a:pt x="955" y="2941"/>
                  </a:lnTo>
                  <a:lnTo>
                    <a:pt x="949" y="2946"/>
                  </a:lnTo>
                  <a:lnTo>
                    <a:pt x="947" y="2950"/>
                  </a:lnTo>
                  <a:lnTo>
                    <a:pt x="946" y="2956"/>
                  </a:lnTo>
                  <a:lnTo>
                    <a:pt x="958" y="2956"/>
                  </a:lnTo>
                  <a:lnTo>
                    <a:pt x="958" y="2954"/>
                  </a:lnTo>
                  <a:lnTo>
                    <a:pt x="959" y="2952"/>
                  </a:lnTo>
                  <a:lnTo>
                    <a:pt x="960" y="2951"/>
                  </a:lnTo>
                  <a:lnTo>
                    <a:pt x="962" y="2950"/>
                  </a:lnTo>
                  <a:lnTo>
                    <a:pt x="964" y="2949"/>
                  </a:lnTo>
                  <a:lnTo>
                    <a:pt x="969" y="2949"/>
                  </a:lnTo>
                  <a:lnTo>
                    <a:pt x="971" y="2950"/>
                  </a:lnTo>
                  <a:lnTo>
                    <a:pt x="973" y="2951"/>
                  </a:lnTo>
                  <a:lnTo>
                    <a:pt x="974" y="2952"/>
                  </a:lnTo>
                  <a:lnTo>
                    <a:pt x="975" y="2953"/>
                  </a:lnTo>
                  <a:lnTo>
                    <a:pt x="975" y="2965"/>
                  </a:lnTo>
                  <a:lnTo>
                    <a:pt x="975" y="2973"/>
                  </a:lnTo>
                  <a:lnTo>
                    <a:pt x="973" y="2975"/>
                  </a:lnTo>
                  <a:lnTo>
                    <a:pt x="971" y="2977"/>
                  </a:lnTo>
                  <a:lnTo>
                    <a:pt x="969" y="2978"/>
                  </a:lnTo>
                  <a:lnTo>
                    <a:pt x="966" y="2979"/>
                  </a:lnTo>
                  <a:lnTo>
                    <a:pt x="961" y="2979"/>
                  </a:lnTo>
                  <a:lnTo>
                    <a:pt x="960" y="2979"/>
                  </a:lnTo>
                  <a:lnTo>
                    <a:pt x="958" y="2977"/>
                  </a:lnTo>
                  <a:lnTo>
                    <a:pt x="957" y="2976"/>
                  </a:lnTo>
                  <a:lnTo>
                    <a:pt x="957" y="2972"/>
                  </a:lnTo>
                  <a:lnTo>
                    <a:pt x="958" y="2971"/>
                  </a:lnTo>
                  <a:lnTo>
                    <a:pt x="959" y="2969"/>
                  </a:lnTo>
                  <a:lnTo>
                    <a:pt x="960" y="2968"/>
                  </a:lnTo>
                  <a:lnTo>
                    <a:pt x="962" y="2967"/>
                  </a:lnTo>
                  <a:lnTo>
                    <a:pt x="970" y="2966"/>
                  </a:lnTo>
                  <a:lnTo>
                    <a:pt x="973" y="2966"/>
                  </a:lnTo>
                  <a:lnTo>
                    <a:pt x="975" y="2965"/>
                  </a:lnTo>
                  <a:lnTo>
                    <a:pt x="975" y="2953"/>
                  </a:lnTo>
                  <a:lnTo>
                    <a:pt x="975" y="2956"/>
                  </a:lnTo>
                  <a:lnTo>
                    <a:pt x="974" y="2957"/>
                  </a:lnTo>
                  <a:lnTo>
                    <a:pt x="973" y="2958"/>
                  </a:lnTo>
                  <a:lnTo>
                    <a:pt x="972" y="2958"/>
                  </a:lnTo>
                  <a:lnTo>
                    <a:pt x="959" y="2960"/>
                  </a:lnTo>
                  <a:lnTo>
                    <a:pt x="954" y="2961"/>
                  </a:lnTo>
                  <a:lnTo>
                    <a:pt x="951" y="2962"/>
                  </a:lnTo>
                  <a:lnTo>
                    <a:pt x="946" y="2967"/>
                  </a:lnTo>
                  <a:lnTo>
                    <a:pt x="945" y="2970"/>
                  </a:lnTo>
                  <a:lnTo>
                    <a:pt x="945" y="2979"/>
                  </a:lnTo>
                  <a:lnTo>
                    <a:pt x="946" y="2982"/>
                  </a:lnTo>
                  <a:lnTo>
                    <a:pt x="949" y="2984"/>
                  </a:lnTo>
                  <a:lnTo>
                    <a:pt x="951" y="2986"/>
                  </a:lnTo>
                  <a:lnTo>
                    <a:pt x="955" y="2988"/>
                  </a:lnTo>
                  <a:lnTo>
                    <a:pt x="966" y="2988"/>
                  </a:lnTo>
                  <a:lnTo>
                    <a:pt x="971" y="2986"/>
                  </a:lnTo>
                  <a:lnTo>
                    <a:pt x="975" y="2981"/>
                  </a:lnTo>
                  <a:lnTo>
                    <a:pt x="975" y="2983"/>
                  </a:lnTo>
                  <a:lnTo>
                    <a:pt x="975" y="2985"/>
                  </a:lnTo>
                  <a:lnTo>
                    <a:pt x="976" y="2986"/>
                  </a:lnTo>
                  <a:lnTo>
                    <a:pt x="989" y="2986"/>
                  </a:lnTo>
                  <a:lnTo>
                    <a:pt x="989" y="2985"/>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110" name="Picture 62"/>
            <p:cNvPicPr>
              <a:picLocks noChangeAspect="1" noChangeArrowheads="1"/>
            </p:cNvPicPr>
            <p:nvPr/>
          </p:nvPicPr>
          <p:blipFill>
            <a:blip r:embed="rId9"/>
            <a:srcRect/>
            <a:stretch>
              <a:fillRect/>
            </a:stretch>
          </p:blipFill>
          <p:spPr bwMode="auto">
            <a:xfrm>
              <a:off x="3691" y="4478"/>
              <a:ext cx="272" cy="76"/>
            </a:xfrm>
            <a:prstGeom prst="rect">
              <a:avLst/>
            </a:prstGeom>
            <a:noFill/>
            <a:ln w="9525">
              <a:noFill/>
              <a:miter lim="800000"/>
              <a:headEnd/>
              <a:tailEnd/>
            </a:ln>
          </p:spPr>
        </p:pic>
        <p:pic>
          <p:nvPicPr>
            <p:cNvPr id="2111" name="Picture 63"/>
            <p:cNvPicPr>
              <a:picLocks noChangeAspect="1" noChangeArrowheads="1"/>
            </p:cNvPicPr>
            <p:nvPr/>
          </p:nvPicPr>
          <p:blipFill>
            <a:blip r:embed="rId10"/>
            <a:srcRect/>
            <a:stretch>
              <a:fillRect/>
            </a:stretch>
          </p:blipFill>
          <p:spPr bwMode="auto">
            <a:xfrm>
              <a:off x="10504" y="-632"/>
              <a:ext cx="399" cy="468"/>
            </a:xfrm>
            <a:prstGeom prst="rect">
              <a:avLst/>
            </a:prstGeom>
            <a:noFill/>
            <a:ln w="9525">
              <a:noFill/>
              <a:miter lim="800000"/>
              <a:headEnd/>
              <a:tailEnd/>
            </a:ln>
          </p:spPr>
        </p:pic>
        <p:sp>
          <p:nvSpPr>
            <p:cNvPr id="2112" name="Line 64"/>
            <p:cNvSpPr>
              <a:spLocks noChangeShapeType="1"/>
            </p:cNvSpPr>
            <p:nvPr/>
          </p:nvSpPr>
          <p:spPr bwMode="auto">
            <a:xfrm>
              <a:off x="10427" y="-324"/>
              <a:ext cx="484" cy="0"/>
            </a:xfrm>
            <a:prstGeom prst="line">
              <a:avLst/>
            </a:prstGeom>
            <a:noFill/>
            <a:ln w="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3" name="Line 65"/>
            <p:cNvSpPr>
              <a:spLocks noChangeShapeType="1"/>
            </p:cNvSpPr>
            <p:nvPr/>
          </p:nvSpPr>
          <p:spPr bwMode="auto">
            <a:xfrm>
              <a:off x="10427" y="-324"/>
              <a:ext cx="484" cy="0"/>
            </a:xfrm>
            <a:prstGeom prst="line">
              <a:avLst/>
            </a:prstGeom>
            <a:noFill/>
            <a:ln w="405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4" name="Line 66"/>
            <p:cNvSpPr>
              <a:spLocks noChangeShapeType="1"/>
            </p:cNvSpPr>
            <p:nvPr/>
          </p:nvSpPr>
          <p:spPr bwMode="auto">
            <a:xfrm>
              <a:off x="10630" y="-679"/>
              <a:ext cx="0" cy="570"/>
            </a:xfrm>
            <a:prstGeom prst="line">
              <a:avLst/>
            </a:prstGeom>
            <a:noFill/>
            <a:ln w="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5" name="Line 67"/>
            <p:cNvSpPr>
              <a:spLocks noChangeShapeType="1"/>
            </p:cNvSpPr>
            <p:nvPr/>
          </p:nvSpPr>
          <p:spPr bwMode="auto">
            <a:xfrm>
              <a:off x="10630" y="-679"/>
              <a:ext cx="0" cy="570"/>
            </a:xfrm>
            <a:prstGeom prst="line">
              <a:avLst/>
            </a:prstGeom>
            <a:noFill/>
            <a:ln w="405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6" name="Freeform 68"/>
            <p:cNvSpPr>
              <a:spLocks/>
            </p:cNvSpPr>
            <p:nvPr/>
          </p:nvSpPr>
          <p:spPr bwMode="auto">
            <a:xfrm>
              <a:off x="10596" y="-729"/>
              <a:ext cx="67" cy="67"/>
            </a:xfrm>
            <a:custGeom>
              <a:avLst/>
              <a:gdLst/>
              <a:ahLst/>
              <a:cxnLst>
                <a:cxn ang="0">
                  <a:pos x="34" y="0"/>
                </a:cxn>
                <a:cxn ang="0">
                  <a:pos x="0" y="67"/>
                </a:cxn>
                <a:cxn ang="0">
                  <a:pos x="67" y="67"/>
                </a:cxn>
                <a:cxn ang="0">
                  <a:pos x="34" y="0"/>
                </a:cxn>
              </a:cxnLst>
              <a:rect l="0" t="0" r="r" b="b"/>
              <a:pathLst>
                <a:path w="67" h="67">
                  <a:moveTo>
                    <a:pt x="34" y="0"/>
                  </a:moveTo>
                  <a:lnTo>
                    <a:pt x="0" y="67"/>
                  </a:lnTo>
                  <a:lnTo>
                    <a:pt x="67" y="67"/>
                  </a:lnTo>
                  <a:lnTo>
                    <a:pt x="34" y="0"/>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7" name="Freeform 69"/>
            <p:cNvSpPr>
              <a:spLocks/>
            </p:cNvSpPr>
            <p:nvPr/>
          </p:nvSpPr>
          <p:spPr bwMode="auto">
            <a:xfrm>
              <a:off x="10560" y="-472"/>
              <a:ext cx="70" cy="148"/>
            </a:xfrm>
            <a:custGeom>
              <a:avLst/>
              <a:gdLst/>
              <a:ahLst/>
              <a:cxnLst>
                <a:cxn ang="0">
                  <a:pos x="20" y="147"/>
                </a:cxn>
                <a:cxn ang="0">
                  <a:pos x="0" y="77"/>
                </a:cxn>
                <a:cxn ang="0">
                  <a:pos x="70" y="0"/>
                </a:cxn>
              </a:cxnLst>
              <a:rect l="0" t="0" r="r" b="b"/>
              <a:pathLst>
                <a:path w="70" h="148">
                  <a:moveTo>
                    <a:pt x="20" y="147"/>
                  </a:moveTo>
                  <a:lnTo>
                    <a:pt x="0" y="77"/>
                  </a:lnTo>
                  <a:lnTo>
                    <a:pt x="70" y="0"/>
                  </a:lnTo>
                </a:path>
              </a:pathLst>
            </a:custGeom>
            <a:noFill/>
            <a:ln w="2832">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8" name="Line 70"/>
            <p:cNvSpPr>
              <a:spLocks noChangeShapeType="1"/>
            </p:cNvSpPr>
            <p:nvPr/>
          </p:nvSpPr>
          <p:spPr bwMode="auto">
            <a:xfrm>
              <a:off x="10803" y="-324"/>
              <a:ext cx="71" cy="0"/>
            </a:xfrm>
            <a:prstGeom prst="line">
              <a:avLst/>
            </a:prstGeom>
            <a:noFill/>
            <a:ln w="283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5" name="Rectangle 74"/>
          <p:cNvSpPr/>
          <p:nvPr/>
        </p:nvSpPr>
        <p:spPr>
          <a:xfrm rot="1723986">
            <a:off x="190500" y="1282700"/>
            <a:ext cx="1524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smtClean="0">
                <a:solidFill>
                  <a:schemeClr val="tx1"/>
                </a:solidFill>
                <a:latin typeface="Times New Roman" pitchFamily="18" charset="0"/>
                <a:cs typeface="Times New Roman" pitchFamily="18" charset="0"/>
              </a:rPr>
              <a:t>ĐI LÀO CAI (250km)</a:t>
            </a:r>
            <a:endParaRPr lang="en-US" sz="1000">
              <a:solidFill>
                <a:schemeClr val="tx1"/>
              </a:solidFill>
              <a:latin typeface="Times New Roman" pitchFamily="18" charset="0"/>
              <a:cs typeface="Times New Roman" pitchFamily="18" charset="0"/>
            </a:endParaRPr>
          </a:p>
        </p:txBody>
      </p:sp>
      <p:sp>
        <p:nvSpPr>
          <p:cNvPr id="77" name="Rectangle 76"/>
          <p:cNvSpPr/>
          <p:nvPr/>
        </p:nvSpPr>
        <p:spPr>
          <a:xfrm>
            <a:off x="-228600" y="1676400"/>
            <a:ext cx="1295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smtClean="0">
                <a:solidFill>
                  <a:schemeClr val="tx1"/>
                </a:solidFill>
                <a:latin typeface="Times New Roman" pitchFamily="18" charset="0"/>
                <a:cs typeface="Times New Roman" pitchFamily="18" charset="0"/>
              </a:rPr>
              <a:t>XÃ SƠN NGA</a:t>
            </a:r>
            <a:endParaRPr lang="en-US" sz="1000">
              <a:solidFill>
                <a:schemeClr val="tx1"/>
              </a:solidFill>
              <a:latin typeface="Times New Roman" pitchFamily="18" charset="0"/>
              <a:cs typeface="Times New Roman" pitchFamily="18" charset="0"/>
            </a:endParaRPr>
          </a:p>
        </p:txBody>
      </p:sp>
      <p:sp>
        <p:nvSpPr>
          <p:cNvPr id="78" name="Rectangle 77"/>
          <p:cNvSpPr/>
          <p:nvPr/>
        </p:nvSpPr>
        <p:spPr>
          <a:xfrm>
            <a:off x="-76200" y="4495800"/>
            <a:ext cx="1295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smtClean="0">
                <a:solidFill>
                  <a:schemeClr val="tx1"/>
                </a:solidFill>
                <a:latin typeface="Times New Roman" pitchFamily="18" charset="0"/>
                <a:cs typeface="Times New Roman" pitchFamily="18" charset="0"/>
              </a:rPr>
              <a:t>XÃ THANH NGA</a:t>
            </a:r>
            <a:endParaRPr lang="en-US" sz="1000">
              <a:solidFill>
                <a:schemeClr val="tx1"/>
              </a:solidFill>
              <a:latin typeface="Times New Roman" pitchFamily="18" charset="0"/>
              <a:cs typeface="Times New Roman" pitchFamily="18" charset="0"/>
            </a:endParaRPr>
          </a:p>
        </p:txBody>
      </p:sp>
      <p:sp>
        <p:nvSpPr>
          <p:cNvPr id="79" name="Rectangle 78"/>
          <p:cNvSpPr/>
          <p:nvPr/>
        </p:nvSpPr>
        <p:spPr>
          <a:xfrm rot="21255542">
            <a:off x="140977" y="5334740"/>
            <a:ext cx="1524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smtClean="0">
                <a:solidFill>
                  <a:schemeClr val="tx1"/>
                </a:solidFill>
                <a:latin typeface="Times New Roman" pitchFamily="18" charset="0"/>
                <a:cs typeface="Times New Roman" pitchFamily="18" charset="0"/>
              </a:rPr>
              <a:t>ĐI XÃ SƠN TÌNH</a:t>
            </a:r>
            <a:endParaRPr lang="en-US" sz="1000">
              <a:solidFill>
                <a:schemeClr val="tx1"/>
              </a:solidFill>
              <a:latin typeface="Times New Roman" pitchFamily="18" charset="0"/>
              <a:cs typeface="Times New Roman" pitchFamily="18" charset="0"/>
            </a:endParaRPr>
          </a:p>
        </p:txBody>
      </p:sp>
      <p:sp>
        <p:nvSpPr>
          <p:cNvPr id="80" name="Rectangle 79"/>
          <p:cNvSpPr/>
          <p:nvPr/>
        </p:nvSpPr>
        <p:spPr>
          <a:xfrm rot="1926661">
            <a:off x="2016761" y="5638064"/>
            <a:ext cx="1524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smtClean="0">
                <a:solidFill>
                  <a:schemeClr val="tx1"/>
                </a:solidFill>
                <a:latin typeface="Times New Roman" pitchFamily="18" charset="0"/>
                <a:cs typeface="Times New Roman" pitchFamily="18" charset="0"/>
              </a:rPr>
              <a:t>ĐI TT. SÔNG THAO</a:t>
            </a:r>
            <a:endParaRPr lang="en-US" sz="1000">
              <a:solidFill>
                <a:schemeClr val="tx1"/>
              </a:solidFill>
              <a:latin typeface="Times New Roman" pitchFamily="18" charset="0"/>
              <a:cs typeface="Times New Roman" pitchFamily="18" charset="0"/>
            </a:endParaRPr>
          </a:p>
        </p:txBody>
      </p:sp>
      <p:sp>
        <p:nvSpPr>
          <p:cNvPr id="81" name="Rectangle 80"/>
          <p:cNvSpPr/>
          <p:nvPr/>
        </p:nvSpPr>
        <p:spPr>
          <a:xfrm>
            <a:off x="4648200" y="5715000"/>
            <a:ext cx="17526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smtClean="0">
                <a:solidFill>
                  <a:schemeClr val="tx1"/>
                </a:solidFill>
                <a:latin typeface="Times New Roman" pitchFamily="18" charset="0"/>
                <a:cs typeface="Times New Roman" pitchFamily="18" charset="0"/>
              </a:rPr>
              <a:t>THỊ TRẤN SÔNG THAO</a:t>
            </a:r>
            <a:endParaRPr lang="en-US" sz="1000">
              <a:solidFill>
                <a:schemeClr val="tx1"/>
              </a:solidFill>
              <a:latin typeface="Times New Roman" pitchFamily="18" charset="0"/>
              <a:cs typeface="Times New Roman" pitchFamily="18" charset="0"/>
            </a:endParaRPr>
          </a:p>
        </p:txBody>
      </p:sp>
      <p:sp>
        <p:nvSpPr>
          <p:cNvPr id="82" name="Rectangle 81"/>
          <p:cNvSpPr/>
          <p:nvPr/>
        </p:nvSpPr>
        <p:spPr>
          <a:xfrm rot="18259532">
            <a:off x="1273253" y="1342167"/>
            <a:ext cx="1524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smtClean="0">
                <a:solidFill>
                  <a:schemeClr val="tx1"/>
                </a:solidFill>
                <a:latin typeface="Times New Roman" pitchFamily="18" charset="0"/>
                <a:cs typeface="Times New Roman" pitchFamily="18" charset="0"/>
              </a:rPr>
              <a:t>XÃ SƠN NGA</a:t>
            </a:r>
            <a:endParaRPr lang="en-US" sz="1000">
              <a:solidFill>
                <a:schemeClr val="tx1"/>
              </a:solidFill>
              <a:latin typeface="Times New Roman" pitchFamily="18" charset="0"/>
              <a:cs typeface="Times New Roman" pitchFamily="18" charset="0"/>
            </a:endParaRPr>
          </a:p>
        </p:txBody>
      </p:sp>
      <p:sp>
        <p:nvSpPr>
          <p:cNvPr id="83" name="Rectangle 82"/>
          <p:cNvSpPr/>
          <p:nvPr/>
        </p:nvSpPr>
        <p:spPr>
          <a:xfrm>
            <a:off x="3429000" y="1219200"/>
            <a:ext cx="1295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smtClean="0">
                <a:solidFill>
                  <a:schemeClr val="tx1"/>
                </a:solidFill>
                <a:latin typeface="Times New Roman" pitchFamily="18" charset="0"/>
                <a:cs typeface="Times New Roman" pitchFamily="18" charset="0"/>
              </a:rPr>
              <a:t>XÃ SAI NGA</a:t>
            </a:r>
            <a:endParaRPr lang="en-US" sz="1000">
              <a:solidFill>
                <a:schemeClr val="tx1"/>
              </a:solidFill>
              <a:latin typeface="Times New Roman" pitchFamily="18" charset="0"/>
              <a:cs typeface="Times New Roman" pitchFamily="18" charset="0"/>
            </a:endParaRPr>
          </a:p>
        </p:txBody>
      </p:sp>
      <p:sp>
        <p:nvSpPr>
          <p:cNvPr id="84" name="Rectangle 83"/>
          <p:cNvSpPr/>
          <p:nvPr/>
        </p:nvSpPr>
        <p:spPr>
          <a:xfrm rot="596932">
            <a:off x="2954787" y="2462677"/>
            <a:ext cx="1792566" cy="3313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smtClean="0">
                <a:solidFill>
                  <a:schemeClr val="tx1"/>
                </a:solidFill>
                <a:latin typeface="Times New Roman" pitchFamily="18" charset="0"/>
                <a:cs typeface="Times New Roman" pitchFamily="18" charset="0"/>
              </a:rPr>
              <a:t>CAO TỐC NỘI BÀI-LÀO CAI</a:t>
            </a:r>
            <a:endParaRPr lang="en-US" sz="900">
              <a:solidFill>
                <a:schemeClr val="tx1"/>
              </a:solidFill>
              <a:latin typeface="Times New Roman" pitchFamily="18" charset="0"/>
              <a:cs typeface="Times New Roman" pitchFamily="18" charset="0"/>
            </a:endParaRPr>
          </a:p>
        </p:txBody>
      </p:sp>
      <p:sp>
        <p:nvSpPr>
          <p:cNvPr id="85" name="Rectangle 84"/>
          <p:cNvSpPr/>
          <p:nvPr/>
        </p:nvSpPr>
        <p:spPr>
          <a:xfrm>
            <a:off x="4267200" y="2120900"/>
            <a:ext cx="1295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smtClean="0">
                <a:solidFill>
                  <a:schemeClr val="tx1"/>
                </a:solidFill>
                <a:latin typeface="Times New Roman" pitchFamily="18" charset="0"/>
                <a:cs typeface="Times New Roman" pitchFamily="18" charset="0"/>
              </a:rPr>
              <a:t>NÚT GIAO IC-10</a:t>
            </a:r>
            <a:endParaRPr lang="en-US" sz="1000">
              <a:solidFill>
                <a:schemeClr val="tx1"/>
              </a:solidFill>
              <a:latin typeface="Times New Roman" pitchFamily="18" charset="0"/>
              <a:cs typeface="Times New Roman" pitchFamily="18" charset="0"/>
            </a:endParaRPr>
          </a:p>
        </p:txBody>
      </p:sp>
      <p:sp>
        <p:nvSpPr>
          <p:cNvPr id="86" name="Rectangle 85"/>
          <p:cNvSpPr/>
          <p:nvPr/>
        </p:nvSpPr>
        <p:spPr>
          <a:xfrm rot="2756351">
            <a:off x="5318181" y="2196083"/>
            <a:ext cx="1295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smtClean="0">
                <a:solidFill>
                  <a:schemeClr val="tx1"/>
                </a:solidFill>
                <a:latin typeface="Times New Roman" pitchFamily="18" charset="0"/>
                <a:cs typeface="Times New Roman" pitchFamily="18" charset="0"/>
              </a:rPr>
              <a:t>XÃ SAI NGA</a:t>
            </a:r>
            <a:endParaRPr lang="en-US" sz="1000">
              <a:solidFill>
                <a:schemeClr val="tx1"/>
              </a:solidFill>
              <a:latin typeface="Times New Roman" pitchFamily="18" charset="0"/>
              <a:cs typeface="Times New Roman" pitchFamily="18" charset="0"/>
            </a:endParaRPr>
          </a:p>
        </p:txBody>
      </p:sp>
      <p:sp>
        <p:nvSpPr>
          <p:cNvPr id="87" name="Rectangle 86"/>
          <p:cNvSpPr/>
          <p:nvPr/>
        </p:nvSpPr>
        <p:spPr>
          <a:xfrm rot="1388113">
            <a:off x="4803719" y="1410717"/>
            <a:ext cx="1295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smtClean="0">
                <a:solidFill>
                  <a:schemeClr val="tx1"/>
                </a:solidFill>
                <a:latin typeface="Times New Roman" pitchFamily="18" charset="0"/>
                <a:cs typeface="Times New Roman" pitchFamily="18" charset="0"/>
              </a:rPr>
              <a:t>ĐI YÊN BÁI (30km)</a:t>
            </a:r>
            <a:endParaRPr lang="en-US" sz="1000">
              <a:solidFill>
                <a:schemeClr val="tx1"/>
              </a:solidFill>
              <a:latin typeface="Times New Roman" pitchFamily="18" charset="0"/>
              <a:cs typeface="Times New Roman" pitchFamily="18" charset="0"/>
            </a:endParaRPr>
          </a:p>
        </p:txBody>
      </p:sp>
      <p:sp>
        <p:nvSpPr>
          <p:cNvPr id="88" name="Rectangle 87"/>
          <p:cNvSpPr/>
          <p:nvPr/>
        </p:nvSpPr>
        <p:spPr>
          <a:xfrm rot="20185728">
            <a:off x="7557316" y="1577548"/>
            <a:ext cx="1295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smtClean="0">
                <a:solidFill>
                  <a:schemeClr val="tx1"/>
                </a:solidFill>
                <a:latin typeface="Times New Roman" pitchFamily="18" charset="0"/>
                <a:cs typeface="Times New Roman" pitchFamily="18" charset="0"/>
              </a:rPr>
              <a:t>ĐI HÀ NỘI (100km)</a:t>
            </a:r>
            <a:endParaRPr lang="en-US" sz="1000">
              <a:solidFill>
                <a:schemeClr val="tx1"/>
              </a:solidFill>
              <a:latin typeface="Times New Roman" pitchFamily="18" charset="0"/>
              <a:cs typeface="Times New Roman" pitchFamily="18" charset="0"/>
            </a:endParaRPr>
          </a:p>
        </p:txBody>
      </p:sp>
      <p:sp>
        <p:nvSpPr>
          <p:cNvPr id="89" name="Rectangle 88"/>
          <p:cNvSpPr/>
          <p:nvPr/>
        </p:nvSpPr>
        <p:spPr>
          <a:xfrm rot="20185728">
            <a:off x="7621024" y="1949520"/>
            <a:ext cx="1653472"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smtClean="0">
                <a:solidFill>
                  <a:schemeClr val="tx1"/>
                </a:solidFill>
                <a:latin typeface="Times New Roman" pitchFamily="18" charset="0"/>
                <a:cs typeface="Times New Roman" pitchFamily="18" charset="0"/>
              </a:rPr>
              <a:t>ĐI NỘI BÀI (75km)</a:t>
            </a:r>
            <a:endParaRPr lang="en-US" sz="1000">
              <a:solidFill>
                <a:schemeClr val="tx1"/>
              </a:solidFill>
              <a:latin typeface="Times New Roman" pitchFamily="18" charset="0"/>
              <a:cs typeface="Times New Roman" pitchFamily="18" charset="0"/>
            </a:endParaRPr>
          </a:p>
        </p:txBody>
      </p:sp>
      <p:sp>
        <p:nvSpPr>
          <p:cNvPr id="90" name="Rectangle 89"/>
          <p:cNvSpPr/>
          <p:nvPr/>
        </p:nvSpPr>
        <p:spPr>
          <a:xfrm rot="3372764">
            <a:off x="7164980" y="2746652"/>
            <a:ext cx="1295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smtClean="0">
                <a:solidFill>
                  <a:schemeClr val="tx1"/>
                </a:solidFill>
                <a:latin typeface="Times New Roman" pitchFamily="18" charset="0"/>
                <a:cs typeface="Times New Roman" pitchFamily="18" charset="0"/>
              </a:rPr>
              <a:t>SÔNG HỒNG</a:t>
            </a:r>
            <a:endParaRPr lang="en-US" sz="1000">
              <a:solidFill>
                <a:schemeClr val="tx1"/>
              </a:solidFill>
              <a:latin typeface="Times New Roman" pitchFamily="18" charset="0"/>
              <a:cs typeface="Times New Roman" pitchFamily="18" charset="0"/>
            </a:endParaRPr>
          </a:p>
        </p:txBody>
      </p:sp>
      <p:sp>
        <p:nvSpPr>
          <p:cNvPr id="91" name="Rectangle 90"/>
          <p:cNvSpPr/>
          <p:nvPr/>
        </p:nvSpPr>
        <p:spPr>
          <a:xfrm rot="3001772">
            <a:off x="6745880" y="2765148"/>
            <a:ext cx="1295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smtClean="0">
                <a:solidFill>
                  <a:schemeClr val="tx1"/>
                </a:solidFill>
                <a:latin typeface="Times New Roman" pitchFamily="18" charset="0"/>
                <a:cs typeface="Times New Roman" pitchFamily="18" charset="0"/>
              </a:rPr>
              <a:t>ĐI IC-10 (1km)</a:t>
            </a:r>
            <a:endParaRPr lang="en-US" sz="1000">
              <a:solidFill>
                <a:schemeClr val="tx1"/>
              </a:solidFill>
              <a:latin typeface="Times New Roman" pitchFamily="18" charset="0"/>
              <a:cs typeface="Times New Roman" pitchFamily="18" charset="0"/>
            </a:endParaRPr>
          </a:p>
        </p:txBody>
      </p:sp>
      <p:sp>
        <p:nvSpPr>
          <p:cNvPr id="92" name="Rectangle 91"/>
          <p:cNvSpPr/>
          <p:nvPr/>
        </p:nvSpPr>
        <p:spPr>
          <a:xfrm rot="3001772">
            <a:off x="6492973" y="2866658"/>
            <a:ext cx="1295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smtClean="0">
                <a:solidFill>
                  <a:schemeClr val="tx1"/>
                </a:solidFill>
                <a:latin typeface="Times New Roman" pitchFamily="18" charset="0"/>
                <a:cs typeface="Times New Roman" pitchFamily="18" charset="0"/>
              </a:rPr>
              <a:t>QUỐC LỘ 32</a:t>
            </a:r>
            <a:endParaRPr lang="en-US" sz="1000">
              <a:solidFill>
                <a:schemeClr val="tx1"/>
              </a:solidFill>
              <a:latin typeface="Times New Roman" pitchFamily="18" charset="0"/>
              <a:cs typeface="Times New Roman" pitchFamily="18" charset="0"/>
            </a:endParaRPr>
          </a:p>
        </p:txBody>
      </p:sp>
      <p:sp>
        <p:nvSpPr>
          <p:cNvPr id="93" name="Rectangle 92"/>
          <p:cNvSpPr/>
          <p:nvPr/>
        </p:nvSpPr>
        <p:spPr>
          <a:xfrm rot="20087846">
            <a:off x="6829327" y="3419842"/>
            <a:ext cx="1295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smtClean="0">
                <a:solidFill>
                  <a:schemeClr val="tx1"/>
                </a:solidFill>
                <a:latin typeface="Times New Roman" pitchFamily="18" charset="0"/>
                <a:cs typeface="Times New Roman" pitchFamily="18" charset="0"/>
              </a:rPr>
              <a:t>ĐI QL32</a:t>
            </a:r>
            <a:endParaRPr lang="en-US" sz="1000">
              <a:solidFill>
                <a:schemeClr val="tx1"/>
              </a:solidFill>
              <a:latin typeface="Times New Roman" pitchFamily="18" charset="0"/>
              <a:cs typeface="Times New Roman" pitchFamily="18" charset="0"/>
            </a:endParaRPr>
          </a:p>
        </p:txBody>
      </p:sp>
      <p:sp>
        <p:nvSpPr>
          <p:cNvPr id="94" name="Rectangle 93"/>
          <p:cNvSpPr/>
          <p:nvPr/>
        </p:nvSpPr>
        <p:spPr>
          <a:xfrm rot="20087846">
            <a:off x="6905527" y="3559670"/>
            <a:ext cx="1295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smtClean="0">
                <a:solidFill>
                  <a:schemeClr val="tx1"/>
                </a:solidFill>
                <a:latin typeface="Times New Roman" pitchFamily="18" charset="0"/>
                <a:cs typeface="Times New Roman" pitchFamily="18" charset="0"/>
              </a:rPr>
              <a:t>0,5km</a:t>
            </a:r>
            <a:endParaRPr lang="en-US" sz="1000">
              <a:solidFill>
                <a:schemeClr val="tx1"/>
              </a:solidFill>
              <a:latin typeface="Times New Roman" pitchFamily="18" charset="0"/>
              <a:cs typeface="Times New Roman" pitchFamily="18" charset="0"/>
            </a:endParaRPr>
          </a:p>
        </p:txBody>
      </p:sp>
      <p:sp>
        <p:nvSpPr>
          <p:cNvPr id="95" name="Rectangle 94"/>
          <p:cNvSpPr/>
          <p:nvPr/>
        </p:nvSpPr>
        <p:spPr>
          <a:xfrm>
            <a:off x="7937500" y="4495800"/>
            <a:ext cx="1295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smtClean="0">
                <a:solidFill>
                  <a:schemeClr val="tx1"/>
                </a:solidFill>
                <a:latin typeface="Times New Roman" pitchFamily="18" charset="0"/>
                <a:cs typeface="Times New Roman" pitchFamily="18" charset="0"/>
              </a:rPr>
              <a:t>ĐI HÀ NỘI (100km)</a:t>
            </a:r>
            <a:endParaRPr lang="en-US" sz="1000">
              <a:solidFill>
                <a:schemeClr val="tx1"/>
              </a:solidFill>
              <a:latin typeface="Times New Roman" pitchFamily="18" charset="0"/>
              <a:cs typeface="Times New Roman" pitchFamily="18" charset="0"/>
            </a:endParaRPr>
          </a:p>
        </p:txBody>
      </p:sp>
      <p:sp>
        <p:nvSpPr>
          <p:cNvPr id="96" name="Rectangle 95"/>
          <p:cNvSpPr/>
          <p:nvPr/>
        </p:nvSpPr>
        <p:spPr>
          <a:xfrm rot="2371972">
            <a:off x="7210080" y="4876680"/>
            <a:ext cx="1914106" cy="2874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smtClean="0">
                <a:solidFill>
                  <a:schemeClr val="tx1"/>
                </a:solidFill>
                <a:latin typeface="Times New Roman" pitchFamily="18" charset="0"/>
                <a:cs typeface="Times New Roman" pitchFamily="18" charset="0"/>
              </a:rPr>
              <a:t>ĐI TT. SÔNG THAO (2km)</a:t>
            </a:r>
            <a:endParaRPr lang="en-US" sz="1000">
              <a:solidFill>
                <a:schemeClr val="tx1"/>
              </a:solidFill>
              <a:latin typeface="Times New Roman" pitchFamily="18" charset="0"/>
              <a:cs typeface="Times New Roman" pitchFamily="18" charset="0"/>
            </a:endParaRPr>
          </a:p>
        </p:txBody>
      </p:sp>
      <p:sp>
        <p:nvSpPr>
          <p:cNvPr id="48" name="Footer Placeholder 17"/>
          <p:cNvSpPr>
            <a:spLocks noGrp="1"/>
          </p:cNvSpPr>
          <p:nvPr>
            <p:ph type="ftr" sz="quarter" idx="11"/>
          </p:nvPr>
        </p:nvSpPr>
        <p:spPr>
          <a:xfrm>
            <a:off x="3276600" y="6477000"/>
            <a:ext cx="5791200" cy="365125"/>
          </a:xfrm>
        </p:spPr>
        <p:txBody>
          <a:bodyPr/>
          <a:lstStyle/>
          <a:p>
            <a:pPr algn="r">
              <a:defRPr/>
            </a:pPr>
            <a:r>
              <a:rPr lang="en-US" smtClean="0">
                <a:solidFill>
                  <a:srgbClr val="00B050"/>
                </a:solidFill>
                <a:latin typeface="Times New Roman" pitchFamily="18" charset="0"/>
                <a:cs typeface="Times New Roman" pitchFamily="18" charset="0"/>
              </a:rPr>
              <a:t>CAM KHE INDUSTRIAL ZONE, PHU THO PROVINCE</a:t>
            </a:r>
            <a:endParaRPr lang="en-US">
              <a:solidFill>
                <a:srgbClr val="00B05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361890"/>
            <a:ext cx="9144000" cy="461665"/>
          </a:xfrm>
          <a:prstGeom prst="rect">
            <a:avLst/>
          </a:prstGeom>
          <a:noFill/>
        </p:spPr>
        <p:txBody>
          <a:bodyPr wrap="square" rtlCol="0">
            <a:spAutoFit/>
          </a:bodyPr>
          <a:lstStyle/>
          <a:p>
            <a:pPr algn="ctr"/>
            <a:r>
              <a:rPr lang="en-US" sz="2400" b="1" smtClean="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GIỚI THIỆU CHUNG KHU CÔNG NGHIỆP CẨM KHÊ</a:t>
            </a:r>
            <a:endParaRPr lang="en-US" sz="2400" b="1">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endParaRPr>
          </a:p>
        </p:txBody>
      </p:sp>
      <p:sp>
        <p:nvSpPr>
          <p:cNvPr id="5" name="Rectangle 5"/>
          <p:cNvSpPr>
            <a:spLocks noChangeArrowheads="1"/>
          </p:cNvSpPr>
          <p:nvPr/>
        </p:nvSpPr>
        <p:spPr bwMode="auto">
          <a:xfrm>
            <a:off x="152400" y="923207"/>
            <a:ext cx="8915400" cy="5139869"/>
          </a:xfrm>
          <a:prstGeom prst="rect">
            <a:avLst/>
          </a:prstGeom>
          <a:noFill/>
          <a:ln w="9525">
            <a:noFill/>
            <a:miter lim="800000"/>
            <a:headEnd/>
            <a:tailEnd/>
          </a:ln>
        </p:spPr>
        <p:txBody>
          <a:bodyPr wrap="square">
            <a:spAutoFit/>
          </a:bodyPr>
          <a:lstStyle/>
          <a:p>
            <a:pPr algn="just"/>
            <a:r>
              <a:rPr lang="en-US" b="1" dirty="0" smtClean="0">
                <a:latin typeface="Times New Roman" pitchFamily="18" charset="0"/>
                <a:cs typeface="Times New Roman" pitchFamily="18" charset="0"/>
              </a:rPr>
              <a:t>1. </a:t>
            </a:r>
            <a:r>
              <a:rPr lang="vi-VN" b="1" dirty="0" smtClean="0">
                <a:latin typeface="Times New Roman" pitchFamily="18" charset="0"/>
                <a:cs typeface="Times New Roman" pitchFamily="18" charset="0"/>
              </a:rPr>
              <a:t>Vị trí, địa điểm:</a:t>
            </a:r>
          </a:p>
          <a:p>
            <a:pPr algn="just">
              <a:spcBef>
                <a:spcPts val="600"/>
              </a:spcBef>
            </a:pPr>
            <a:r>
              <a:rPr lang="en-US" smtClean="0">
                <a:latin typeface="Times New Roman" pitchFamily="18" charset="0"/>
                <a:cs typeface="Times New Roman" pitchFamily="18" charset="0"/>
              </a:rPr>
              <a:t>	</a:t>
            </a:r>
            <a:r>
              <a:rPr lang="vi-VN" smtClean="0">
                <a:latin typeface="Times New Roman" pitchFamily="18" charset="0"/>
                <a:cs typeface="Times New Roman" pitchFamily="18" charset="0"/>
              </a:rPr>
              <a:t>Khu </a:t>
            </a:r>
            <a:r>
              <a:rPr lang="vi-VN" dirty="0" smtClean="0">
                <a:latin typeface="Times New Roman" pitchFamily="18" charset="0"/>
                <a:cs typeface="Times New Roman" pitchFamily="18" charset="0"/>
              </a:rPr>
              <a:t>công nghiệp</a:t>
            </a:r>
            <a:r>
              <a:rPr lang="en-US" dirty="0" smtClean="0">
                <a:latin typeface="Times New Roman" pitchFamily="18" charset="0"/>
                <a:cs typeface="Times New Roman" pitchFamily="18" charset="0"/>
              </a:rPr>
              <a:t> Cẩm Khê nằm ở phía Tây Bắc của tỉnh Phú Thọ,</a:t>
            </a:r>
            <a:r>
              <a:rPr lang="vi-VN"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thuộc</a:t>
            </a:r>
            <a:r>
              <a:rPr lang="vi-VN" dirty="0" smtClean="0">
                <a:latin typeface="Times New Roman" pitchFamily="18" charset="0"/>
                <a:cs typeface="Times New Roman" pitchFamily="18" charset="0"/>
              </a:rPr>
              <a:t> địa bàn 4 xã: Sai Nga, Thanh Nga, Sơn Nga, Xương Thịnh, huyện Cẩm Khê, tỉnh </a:t>
            </a:r>
            <a:r>
              <a:rPr lang="vi-VN" smtClean="0">
                <a:latin typeface="Times New Roman" pitchFamily="18" charset="0"/>
                <a:cs typeface="Times New Roman" pitchFamily="18" charset="0"/>
              </a:rPr>
              <a:t>Phú Thọ</a:t>
            </a:r>
            <a:r>
              <a:rPr lang="en-US" smtClean="0">
                <a:latin typeface="Times New Roman" pitchFamily="18" charset="0"/>
                <a:cs typeface="Times New Roman" pitchFamily="18" charset="0"/>
              </a:rPr>
              <a:t>.</a:t>
            </a:r>
            <a:endParaRPr lang="vi-VN" dirty="0" smtClean="0">
              <a:latin typeface="Times New Roman" pitchFamily="18" charset="0"/>
              <a:cs typeface="Times New Roman" pitchFamily="18" charset="0"/>
            </a:endParaRPr>
          </a:p>
          <a:p>
            <a:pPr algn="just">
              <a:spcBef>
                <a:spcPts val="600"/>
              </a:spcBef>
            </a:pPr>
            <a:r>
              <a:rPr lang="en-US" b="1" dirty="0" smtClean="0">
                <a:latin typeface="Times New Roman" pitchFamily="18" charset="0"/>
                <a:cs typeface="Times New Roman" pitchFamily="18" charset="0"/>
              </a:rPr>
              <a:t>2.</a:t>
            </a:r>
            <a:r>
              <a:rPr lang="vi-VN" b="1" dirty="0" smtClean="0">
                <a:latin typeface="Times New Roman" pitchFamily="18" charset="0"/>
                <a:cs typeface="Times New Roman" pitchFamily="18" charset="0"/>
              </a:rPr>
              <a:t> Tổng diện tích: </a:t>
            </a:r>
            <a:r>
              <a:rPr lang="vi-VN" dirty="0" smtClean="0">
                <a:latin typeface="Times New Roman" pitchFamily="18" charset="0"/>
                <a:cs typeface="Times New Roman" pitchFamily="18" charset="0"/>
              </a:rPr>
              <a:t>450ha</a:t>
            </a:r>
            <a:r>
              <a:rPr lang="en-US" dirty="0" smtClean="0">
                <a:latin typeface="Times New Roman" pitchFamily="18" charset="0"/>
                <a:cs typeface="Times New Roman" pitchFamily="18" charset="0"/>
              </a:rPr>
              <a:t>.</a:t>
            </a:r>
          </a:p>
          <a:p>
            <a:pPr algn="just">
              <a:spcBef>
                <a:spcPts val="600"/>
              </a:spcBef>
            </a:pPr>
            <a:r>
              <a:rPr lang="en-US" b="1" dirty="0" smtClean="0">
                <a:latin typeface="Times New Roman" pitchFamily="18" charset="0"/>
                <a:cs typeface="Times New Roman" pitchFamily="18" charset="0"/>
              </a:rPr>
              <a:t>3. </a:t>
            </a:r>
            <a:r>
              <a:rPr lang="vi-VN" b="1" dirty="0" smtClean="0">
                <a:latin typeface="Times New Roman" pitchFamily="18" charset="0"/>
                <a:cs typeface="Times New Roman" pitchFamily="18" charset="0"/>
              </a:rPr>
              <a:t>Đặc điểm khu vực quy hoạch Khu công nghiệp</a:t>
            </a:r>
            <a:r>
              <a:rPr lang="en-US" b="1" dirty="0" smtClean="0">
                <a:latin typeface="Times New Roman" pitchFamily="18" charset="0"/>
                <a:cs typeface="Times New Roman" pitchFamily="18" charset="0"/>
              </a:rPr>
              <a:t>:</a:t>
            </a:r>
            <a:endParaRPr lang="vi-VN" b="1" dirty="0" smtClean="0">
              <a:latin typeface="Times New Roman" pitchFamily="18" charset="0"/>
              <a:cs typeface="Times New Roman" pitchFamily="18" charset="0"/>
            </a:endParaRPr>
          </a:p>
          <a:p>
            <a:pPr algn="just">
              <a:spcBef>
                <a:spcPts val="600"/>
              </a:spcBef>
            </a:pPr>
            <a:r>
              <a:rPr lang="en-US" dirty="0" smtClean="0">
                <a:latin typeface="Times New Roman" pitchFamily="18" charset="0"/>
                <a:cs typeface="Times New Roman" pitchFamily="18" charset="0"/>
              </a:rPr>
              <a:t>	- </a:t>
            </a:r>
            <a:r>
              <a:rPr lang="vi-VN" dirty="0" smtClean="0">
                <a:latin typeface="Times New Roman" pitchFamily="18" charset="0"/>
                <a:cs typeface="Times New Roman" pitchFamily="18" charset="0"/>
              </a:rPr>
              <a:t>Khu công nghiệp cách trung tâm huyện Cẩm Khê 3km, là nơi đặt 01 bệnh viện đa khoa cấp huyện và các cơ sở y tế khác, các chi nhánh và phòng giao dịch của các ngân hàng như Agribank, Ngân hàng chính sách xã hội…</a:t>
            </a:r>
            <a:endParaRPr lang="en-US" dirty="0" smtClean="0">
              <a:latin typeface="Times New Roman" pitchFamily="18" charset="0"/>
              <a:cs typeface="Times New Roman" pitchFamily="18" charset="0"/>
            </a:endParaRPr>
          </a:p>
          <a:p>
            <a:pPr algn="just">
              <a:spcBef>
                <a:spcPts val="600"/>
              </a:spcBef>
            </a:pPr>
            <a:r>
              <a:rPr lang="en-US" dirty="0" smtClean="0">
                <a:latin typeface="Times New Roman" pitchFamily="18" charset="0"/>
                <a:cs typeface="Times New Roman" pitchFamily="18" charset="0"/>
              </a:rPr>
              <a:t>	- </a:t>
            </a:r>
            <a:r>
              <a:rPr lang="vi-VN" dirty="0">
                <a:latin typeface="Times New Roman" pitchFamily="18" charset="0"/>
                <a:cs typeface="Times New Roman" pitchFamily="18" charset="0"/>
              </a:rPr>
              <a:t>Đường bộ: Có tuyến đường giao thông kết nối khu công nghiệp với đường cao tốc Nội Bài – Lào Cai tại nút giao IC.10 </a:t>
            </a:r>
            <a:r>
              <a:rPr lang="en-US" dirty="0" smtClean="0">
                <a:latin typeface="Times New Roman" pitchFamily="18" charset="0"/>
                <a:cs typeface="Times New Roman" pitchFamily="18" charset="0"/>
              </a:rPr>
              <a:t>cách khu công nghiệp Cẩm Khê</a:t>
            </a:r>
            <a:r>
              <a:rPr lang="vi-VN" dirty="0" smtClean="0">
                <a:latin typeface="Times New Roman" pitchFamily="18" charset="0"/>
                <a:cs typeface="Times New Roman" pitchFamily="18" charset="0"/>
              </a:rPr>
              <a:t> </a:t>
            </a:r>
            <a:r>
              <a:rPr lang="vi-VN" dirty="0">
                <a:latin typeface="Times New Roman" pitchFamily="18" charset="0"/>
                <a:cs typeface="Times New Roman" pitchFamily="18" charset="0"/>
              </a:rPr>
              <a:t>0,</a:t>
            </a:r>
            <a:r>
              <a:rPr lang="en-US" dirty="0">
                <a:latin typeface="Times New Roman" pitchFamily="18" charset="0"/>
                <a:cs typeface="Times New Roman" pitchFamily="18" charset="0"/>
              </a:rPr>
              <a:t>8</a:t>
            </a:r>
            <a:r>
              <a:rPr lang="vi-VN" dirty="0" smtClean="0">
                <a:latin typeface="Times New Roman" pitchFamily="18" charset="0"/>
                <a:cs typeface="Times New Roman" pitchFamily="18" charset="0"/>
              </a:rPr>
              <a:t>km</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cách thủ đô Hà Nội 100km; cách cửa khẩu Lào Cai 250km; cách cảng biển Hải Phòng 150km.</a:t>
            </a:r>
            <a:endParaRPr lang="en-US" dirty="0" smtClean="0">
              <a:latin typeface="Times New Roman" pitchFamily="18" charset="0"/>
              <a:cs typeface="Times New Roman" pitchFamily="18" charset="0"/>
            </a:endParaRPr>
          </a:p>
          <a:p>
            <a:pPr algn="just">
              <a:spcBef>
                <a:spcPts val="600"/>
              </a:spcBef>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Đường sắt: </a:t>
            </a:r>
            <a:r>
              <a:rPr lang="en-US" dirty="0" smtClean="0">
                <a:latin typeface="Times New Roman" pitchFamily="18" charset="0"/>
                <a:cs typeface="Times New Roman" pitchFamily="18" charset="0"/>
              </a:rPr>
              <a:t>g</a:t>
            </a:r>
            <a:r>
              <a:rPr lang="vi-VN" dirty="0" smtClean="0">
                <a:latin typeface="Times New Roman" pitchFamily="18" charset="0"/>
                <a:cs typeface="Times New Roman" pitchFamily="18" charset="0"/>
              </a:rPr>
              <a:t>ần ga đường sắt Phú Thọ (</a:t>
            </a:r>
            <a:r>
              <a:rPr lang="en-US" dirty="0" smtClean="0">
                <a:latin typeface="Times New Roman" pitchFamily="18" charset="0"/>
                <a:cs typeface="Times New Roman" pitchFamily="18" charset="0"/>
              </a:rPr>
              <a:t>thị xã</a:t>
            </a:r>
            <a:r>
              <a:rPr lang="vi-VN" dirty="0" smtClean="0">
                <a:latin typeface="Times New Roman" pitchFamily="18" charset="0"/>
                <a:cs typeface="Times New Roman" pitchFamily="18" charset="0"/>
              </a:rPr>
              <a:t> Phú Thọ) và ga đường sắt Chí Chủ (huyện Thanh Ba).</a:t>
            </a:r>
          </a:p>
          <a:p>
            <a:pPr algn="just">
              <a:spcBef>
                <a:spcPts val="600"/>
              </a:spcBef>
            </a:pPr>
            <a:r>
              <a:rPr lang="en-US" dirty="0" smtClean="0">
                <a:latin typeface="Times New Roman" pitchFamily="18" charset="0"/>
                <a:cs typeface="Times New Roman" pitchFamily="18" charset="0"/>
              </a:rPr>
              <a:t>	- </a:t>
            </a:r>
            <a:r>
              <a:rPr lang="vi-VN" dirty="0" smtClean="0">
                <a:latin typeface="Times New Roman" pitchFamily="18" charset="0"/>
                <a:cs typeface="Times New Roman" pitchFamily="18" charset="0"/>
              </a:rPr>
              <a:t>Đường thủy: quãng đường vận chuyển ra sông Hồng ngắn, có lợi thế về vận chuyển đường thủy.</a:t>
            </a:r>
          </a:p>
          <a:p>
            <a:pPr algn="just">
              <a:spcBef>
                <a:spcPts val="600"/>
              </a:spcBef>
            </a:pPr>
            <a:r>
              <a:rPr lang="en-US" dirty="0" smtClean="0">
                <a:latin typeface="Times New Roman" pitchFamily="18" charset="0"/>
                <a:cs typeface="Times New Roman" pitchFamily="18" charset="0"/>
              </a:rPr>
              <a:t>	- </a:t>
            </a:r>
            <a:r>
              <a:rPr lang="vi-VN" dirty="0" smtClean="0">
                <a:latin typeface="Times New Roman" pitchFamily="18" charset="0"/>
                <a:cs typeface="Times New Roman" pitchFamily="18" charset="0"/>
              </a:rPr>
              <a:t>Đường hàng không: cách sân bay quốc tế Nội Bài </a:t>
            </a:r>
            <a:r>
              <a:rPr lang="en-US" dirty="0" smtClean="0">
                <a:latin typeface="Times New Roman" pitchFamily="18" charset="0"/>
                <a:cs typeface="Times New Roman" pitchFamily="18" charset="0"/>
              </a:rPr>
              <a:t>75</a:t>
            </a:r>
            <a:r>
              <a:rPr lang="vi-VN" dirty="0" smtClean="0">
                <a:latin typeface="Times New Roman" pitchFamily="18" charset="0"/>
                <a:cs typeface="Times New Roman" pitchFamily="18" charset="0"/>
              </a:rPr>
              <a:t>km.</a:t>
            </a:r>
            <a:endParaRPr lang="en-US" dirty="0" smtClean="0">
              <a:latin typeface="Times New Roman" pitchFamily="18" charset="0"/>
              <a:cs typeface="Times New Roman" pitchFamily="18" charset="0"/>
            </a:endParaRPr>
          </a:p>
        </p:txBody>
      </p:sp>
      <p:sp>
        <p:nvSpPr>
          <p:cNvPr id="6" name="Footer Placeholder 17"/>
          <p:cNvSpPr>
            <a:spLocks noGrp="1"/>
          </p:cNvSpPr>
          <p:nvPr>
            <p:ph type="ftr" sz="quarter" idx="11"/>
          </p:nvPr>
        </p:nvSpPr>
        <p:spPr>
          <a:xfrm>
            <a:off x="3276600" y="6477000"/>
            <a:ext cx="5791200" cy="365125"/>
          </a:xfrm>
        </p:spPr>
        <p:txBody>
          <a:bodyPr/>
          <a:lstStyle/>
          <a:p>
            <a:pPr algn="r">
              <a:defRPr/>
            </a:pPr>
            <a:r>
              <a:rPr lang="en-US" dirty="0" smtClean="0">
                <a:solidFill>
                  <a:srgbClr val="00B050"/>
                </a:solidFill>
                <a:latin typeface="Times New Roman" pitchFamily="18" charset="0"/>
                <a:cs typeface="Times New Roman" pitchFamily="18" charset="0"/>
              </a:rPr>
              <a:t>CAM KHE INDUSTRIAL ZONE, PHU THO PROVINCE</a:t>
            </a:r>
            <a:endParaRPr lang="en-US" dirty="0">
              <a:solidFill>
                <a:srgbClr val="00B050"/>
              </a:solidFill>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152400" y="961307"/>
            <a:ext cx="8915400" cy="3877985"/>
          </a:xfrm>
          <a:prstGeom prst="rect">
            <a:avLst/>
          </a:prstGeom>
          <a:noFill/>
          <a:ln w="9525">
            <a:noFill/>
            <a:miter lim="800000"/>
            <a:headEnd/>
            <a:tailEnd/>
          </a:ln>
        </p:spPr>
        <p:txBody>
          <a:bodyPr wrap="square">
            <a:spAutoFit/>
          </a:bodyPr>
          <a:lstStyle/>
          <a:p>
            <a:pPr algn="just"/>
            <a:r>
              <a:rPr lang="en-US" b="1" dirty="0" smtClean="0">
                <a:latin typeface="Times New Roman" pitchFamily="18" charset="0"/>
                <a:cs typeface="Times New Roman" pitchFamily="18" charset="0"/>
              </a:rPr>
              <a:t>- </a:t>
            </a:r>
            <a:r>
              <a:rPr lang="vi-VN" b="1" dirty="0" smtClean="0">
                <a:latin typeface="Times New Roman" pitchFamily="18" charset="0"/>
                <a:cs typeface="Times New Roman" pitchFamily="18" charset="0"/>
              </a:rPr>
              <a:t>Hạ tầng sẵn có</a:t>
            </a:r>
            <a:r>
              <a:rPr lang="en-US" b="1" dirty="0" smtClean="0">
                <a:latin typeface="Times New Roman" pitchFamily="18" charset="0"/>
                <a:cs typeface="Times New Roman" pitchFamily="18" charset="0"/>
              </a:rPr>
              <a:t>:</a:t>
            </a:r>
            <a:endParaRPr lang="vi-VN" b="1" dirty="0" smtClean="0">
              <a:latin typeface="Times New Roman" pitchFamily="18" charset="0"/>
              <a:cs typeface="Times New Roman" pitchFamily="18" charset="0"/>
            </a:endParaRPr>
          </a:p>
          <a:p>
            <a:pPr algn="just">
              <a:spcBef>
                <a:spcPts val="600"/>
              </a:spcBef>
            </a:pPr>
            <a:r>
              <a:rPr lang="en-US" dirty="0" smtClean="0">
                <a:latin typeface="Times New Roman" pitchFamily="18" charset="0"/>
                <a:cs typeface="Times New Roman" pitchFamily="18" charset="0"/>
              </a:rPr>
              <a:t>	+ </a:t>
            </a:r>
            <a:r>
              <a:rPr lang="vi-VN" dirty="0" smtClean="0">
                <a:latin typeface="Times New Roman" pitchFamily="18" charset="0"/>
                <a:cs typeface="Times New Roman" pitchFamily="18" charset="0"/>
              </a:rPr>
              <a:t>Đường điện: Đường dây 35KV, 110KV chạy gần vị trí quy hoạch Khu công nghiệp.</a:t>
            </a:r>
            <a:r>
              <a:rPr lang="en-US" dirty="0" smtClean="0">
                <a:latin typeface="Times New Roman" pitchFamily="18" charset="0"/>
                <a:cs typeface="Times New Roman" pitchFamily="18" charset="0"/>
              </a:rPr>
              <a:t>	</a:t>
            </a:r>
            <a:endParaRPr lang="vi-VN" dirty="0" smtClean="0">
              <a:latin typeface="Times New Roman" pitchFamily="18" charset="0"/>
              <a:cs typeface="Times New Roman" pitchFamily="18" charset="0"/>
            </a:endParaRPr>
          </a:p>
          <a:p>
            <a:pPr algn="just">
              <a:spcBef>
                <a:spcPts val="600"/>
              </a:spcBef>
            </a:pPr>
            <a:r>
              <a:rPr lang="en-US" dirty="0" smtClean="0">
                <a:latin typeface="Times New Roman" pitchFamily="18" charset="0"/>
                <a:cs typeface="Times New Roman" pitchFamily="18" charset="0"/>
              </a:rPr>
              <a:t>	+ </a:t>
            </a:r>
            <a:r>
              <a:rPr lang="vi-VN" dirty="0" smtClean="0">
                <a:latin typeface="Times New Roman" pitchFamily="18" charset="0"/>
                <a:cs typeface="Times New Roman" pitchFamily="18" charset="0"/>
              </a:rPr>
              <a:t>Cấp nước: Cung cấp </a:t>
            </a:r>
            <a:r>
              <a:rPr lang="en-US" dirty="0" smtClean="0">
                <a:latin typeface="Times New Roman" pitchFamily="18" charset="0"/>
                <a:cs typeface="Times New Roman" pitchFamily="18" charset="0"/>
              </a:rPr>
              <a:t>12.000</a:t>
            </a:r>
            <a:r>
              <a:rPr lang="vi-VN" dirty="0" smtClean="0">
                <a:latin typeface="Times New Roman" pitchFamily="18" charset="0"/>
                <a:cs typeface="Times New Roman" pitchFamily="18" charset="0"/>
              </a:rPr>
              <a:t>m3/ngày.đêm phục vụ cho công nghiệp và sinh hoạt của lao động trong Khu công nghiệp.</a:t>
            </a:r>
            <a:endParaRPr lang="en-US" dirty="0" smtClean="0">
              <a:latin typeface="Times New Roman" pitchFamily="18" charset="0"/>
              <a:cs typeface="Times New Roman" pitchFamily="18" charset="0"/>
            </a:endParaRPr>
          </a:p>
          <a:p>
            <a:pPr algn="just">
              <a:spcBef>
                <a:spcPts val="600"/>
              </a:spcBef>
            </a:pPr>
            <a:r>
              <a:rPr lang="en-US" dirty="0" smtClean="0">
                <a:latin typeface="Times New Roman" pitchFamily="18" charset="0"/>
                <a:cs typeface="Times New Roman" pitchFamily="18" charset="0"/>
              </a:rPr>
              <a:t>	+ </a:t>
            </a:r>
            <a:r>
              <a:rPr lang="vi-VN" dirty="0">
                <a:latin typeface="Times New Roman" pitchFamily="18" charset="0"/>
                <a:cs typeface="Times New Roman" pitchFamily="18" charset="0"/>
              </a:rPr>
              <a:t>Hệ thống xử lý nước thải: Quy hoạch và sẽ xây dựng công trình xử lý nước thải với công suất dự kiến </a:t>
            </a:r>
            <a:r>
              <a:rPr lang="en-US" dirty="0" smtClean="0">
                <a:latin typeface="Times New Roman" pitchFamily="18" charset="0"/>
                <a:cs typeface="Times New Roman" pitchFamily="18" charset="0"/>
              </a:rPr>
              <a:t>10.500</a:t>
            </a:r>
            <a:r>
              <a:rPr lang="vi-VN" dirty="0" smtClean="0">
                <a:latin typeface="Times New Roman" pitchFamily="18" charset="0"/>
                <a:cs typeface="Times New Roman" pitchFamily="18" charset="0"/>
              </a:rPr>
              <a:t>m3/ngày.đêm</a:t>
            </a:r>
            <a:r>
              <a:rPr lang="vi-VN" dirty="0">
                <a:latin typeface="Times New Roman" pitchFamily="18" charset="0"/>
                <a:cs typeface="Times New Roman" pitchFamily="18" charset="0"/>
              </a:rPr>
              <a:t>.</a:t>
            </a:r>
            <a:endParaRPr lang="vi-VN" dirty="0" smtClean="0">
              <a:latin typeface="Times New Roman" pitchFamily="18" charset="0"/>
              <a:cs typeface="Times New Roman" pitchFamily="18" charset="0"/>
            </a:endParaRPr>
          </a:p>
          <a:p>
            <a:pPr algn="just">
              <a:spcBef>
                <a:spcPts val="600"/>
              </a:spcBef>
            </a:pPr>
            <a:r>
              <a:rPr lang="en-US" dirty="0" smtClean="0">
                <a:latin typeface="Times New Roman" pitchFamily="18" charset="0"/>
                <a:cs typeface="Times New Roman" pitchFamily="18" charset="0"/>
              </a:rPr>
              <a:t>	+ </a:t>
            </a:r>
            <a:r>
              <a:rPr lang="vi-VN" dirty="0" smtClean="0">
                <a:latin typeface="Times New Roman" pitchFamily="18" charset="0"/>
                <a:cs typeface="Times New Roman" pitchFamily="18" charset="0"/>
              </a:rPr>
              <a:t>Hệ thống trao đổi thông tin: Hệ thống thông tin liên lạc thông suốt được cung cấp bởi các nhà mạng như Viettel, VNPT.</a:t>
            </a:r>
          </a:p>
          <a:p>
            <a:pPr algn="just">
              <a:spcBef>
                <a:spcPts val="600"/>
              </a:spcBef>
            </a:pPr>
            <a:r>
              <a:rPr lang="en-US" dirty="0" smtClean="0">
                <a:latin typeface="Times New Roman" pitchFamily="18" charset="0"/>
                <a:cs typeface="Times New Roman" pitchFamily="18" charset="0"/>
              </a:rPr>
              <a:t>	+ </a:t>
            </a:r>
            <a:r>
              <a:rPr lang="vi-VN" dirty="0">
                <a:latin typeface="Times New Roman" pitchFamily="18" charset="0"/>
                <a:cs typeface="Times New Roman" pitchFamily="18" charset="0"/>
              </a:rPr>
              <a:t>Hệ thống giao thông nội bộ: </a:t>
            </a:r>
            <a:r>
              <a:rPr lang="en-US" dirty="0">
                <a:latin typeface="Times New Roman" pitchFamily="18" charset="0"/>
                <a:cs typeface="Times New Roman" pitchFamily="18" charset="0"/>
              </a:rPr>
              <a:t>đường trục chính rộng 44,5m, mặt đường hai bên dải phân cách rộng 11,25m; đường </a:t>
            </a:r>
            <a:r>
              <a:rPr lang="vi-VN" dirty="0">
                <a:latin typeface="Times New Roman" pitchFamily="18" charset="0"/>
                <a:cs typeface="Times New Roman" pitchFamily="18" charset="0"/>
              </a:rPr>
              <a:t>nội bộ khu công nghiệp</a:t>
            </a:r>
            <a:r>
              <a:rPr lang="en-US" dirty="0">
                <a:latin typeface="Times New Roman" pitchFamily="18" charset="0"/>
                <a:cs typeface="Times New Roman" pitchFamily="18" charset="0"/>
              </a:rPr>
              <a:t> mặt đường rộng 11,25m</a:t>
            </a:r>
            <a:r>
              <a:rPr lang="vi-VN" dirty="0">
                <a:latin typeface="Times New Roman" pitchFamily="18" charset="0"/>
                <a:cs typeface="Times New Roman" pitchFamily="18" charset="0"/>
              </a:rPr>
              <a:t>.</a:t>
            </a:r>
            <a:endParaRPr lang="vi-VN" dirty="0" smtClean="0">
              <a:latin typeface="Times New Roman" pitchFamily="18" charset="0"/>
              <a:cs typeface="Times New Roman" pitchFamily="18" charset="0"/>
            </a:endParaRPr>
          </a:p>
          <a:p>
            <a:pPr algn="just">
              <a:spcBef>
                <a:spcPts val="600"/>
              </a:spcBef>
            </a:pPr>
            <a:endParaRPr lang="en-US" dirty="0">
              <a:solidFill>
                <a:srgbClr val="FF0000"/>
              </a:solidFill>
              <a:latin typeface="Times New Roman" pitchFamily="18" charset="0"/>
              <a:cs typeface="Times New Roman" pitchFamily="18" charset="0"/>
            </a:endParaRPr>
          </a:p>
        </p:txBody>
      </p:sp>
      <p:sp>
        <p:nvSpPr>
          <p:cNvPr id="6" name="Footer Placeholder 17"/>
          <p:cNvSpPr>
            <a:spLocks noGrp="1"/>
          </p:cNvSpPr>
          <p:nvPr>
            <p:ph type="ftr" sz="quarter" idx="11"/>
          </p:nvPr>
        </p:nvSpPr>
        <p:spPr>
          <a:xfrm>
            <a:off x="3276600" y="6477000"/>
            <a:ext cx="5791200" cy="365125"/>
          </a:xfrm>
        </p:spPr>
        <p:txBody>
          <a:bodyPr/>
          <a:lstStyle/>
          <a:p>
            <a:pPr algn="r">
              <a:defRPr/>
            </a:pPr>
            <a:r>
              <a:rPr lang="en-US" smtClean="0">
                <a:solidFill>
                  <a:srgbClr val="00B050"/>
                </a:solidFill>
                <a:latin typeface="Times New Roman" pitchFamily="18" charset="0"/>
                <a:cs typeface="Times New Roman" pitchFamily="18" charset="0"/>
              </a:rPr>
              <a:t>CAM KHE INDUSTRIAL ZONE, PHU THO PROVINCE</a:t>
            </a:r>
            <a:endParaRPr lang="en-US">
              <a:solidFill>
                <a:srgbClr val="00B050"/>
              </a:solidFill>
              <a:latin typeface="Times New Roman" pitchFamily="18" charset="0"/>
              <a:cs typeface="Times New Roman" pitchFamily="18" charset="0"/>
            </a:endParaRPr>
          </a:p>
        </p:txBody>
      </p:sp>
      <p:sp>
        <p:nvSpPr>
          <p:cNvPr id="7" name="TextBox 6"/>
          <p:cNvSpPr txBox="1"/>
          <p:nvPr/>
        </p:nvSpPr>
        <p:spPr>
          <a:xfrm>
            <a:off x="-76200" y="361890"/>
            <a:ext cx="9144000" cy="461665"/>
          </a:xfrm>
          <a:prstGeom prst="rect">
            <a:avLst/>
          </a:prstGeom>
          <a:noFill/>
        </p:spPr>
        <p:txBody>
          <a:bodyPr wrap="square" rtlCol="0">
            <a:spAutoFit/>
          </a:bodyPr>
          <a:lstStyle/>
          <a:p>
            <a:pPr algn="ctr"/>
            <a:r>
              <a:rPr lang="en-US" sz="2400" b="1" smtClean="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GIỚI THIỆU CHUNG KHU CÔNG NGHIỆP CẨM KHÊ</a:t>
            </a:r>
            <a:endParaRPr lang="en-US" sz="2400" b="1">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5"/>
          <p:cNvSpPr>
            <a:spLocks noChangeArrowheads="1"/>
          </p:cNvSpPr>
          <p:nvPr/>
        </p:nvSpPr>
        <p:spPr bwMode="auto">
          <a:xfrm>
            <a:off x="152400" y="853619"/>
            <a:ext cx="8915400" cy="5093702"/>
          </a:xfrm>
          <a:prstGeom prst="rect">
            <a:avLst/>
          </a:prstGeom>
          <a:noFill/>
          <a:ln w="9525">
            <a:noFill/>
            <a:miter lim="800000"/>
            <a:headEnd/>
            <a:tailEnd/>
          </a:ln>
        </p:spPr>
        <p:txBody>
          <a:bodyPr wrap="square">
            <a:spAutoFit/>
          </a:bodyPr>
          <a:lstStyle/>
          <a:p>
            <a:pPr algn="just" eaLnBrk="0" hangingPunct="0"/>
            <a:r>
              <a:rPr lang="en-US" sz="2000" b="1" dirty="0" smtClean="0">
                <a:latin typeface="Times New Roman" pitchFamily="18" charset="0"/>
                <a:cs typeface="Times New Roman" pitchFamily="18" charset="0"/>
              </a:rPr>
              <a:t>1. Giá thuê cơ sở hạ tầng: </a:t>
            </a:r>
            <a:r>
              <a:rPr lang="en-US" sz="2000" smtClean="0">
                <a:latin typeface="Times New Roman" pitchFamily="18" charset="0"/>
                <a:cs typeface="Times New Roman" pitchFamily="18" charset="0"/>
              </a:rPr>
              <a:t>27</a:t>
            </a:r>
            <a:r>
              <a:rPr lang="en-US" sz="2000" smtClean="0">
                <a:latin typeface="Times New Roman" pitchFamily="18" charset="0"/>
                <a:cs typeface="Times New Roman" pitchFamily="18" charset="0"/>
              </a:rPr>
              <a:t>$-</a:t>
            </a:r>
            <a:r>
              <a:rPr lang="en-US" sz="2000" smtClean="0">
                <a:latin typeface="Times New Roman" pitchFamily="18" charset="0"/>
                <a:cs typeface="Times New Roman" pitchFamily="18" charset="0"/>
              </a:rPr>
              <a:t>45</a:t>
            </a:r>
            <a:r>
              <a:rPr lang="en-US" sz="200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m2 (Chưa VAT).</a:t>
            </a:r>
          </a:p>
          <a:p>
            <a:pPr algn="just" eaLnBrk="0" hangingPunct="0">
              <a:spcBef>
                <a:spcPts val="600"/>
              </a:spcBef>
            </a:pPr>
            <a:r>
              <a:rPr lang="en-US" sz="2000" b="1" dirty="0" smtClean="0">
                <a:latin typeface="Times New Roman" pitchFamily="18" charset="0"/>
                <a:cs typeface="Times New Roman" pitchFamily="18" charset="0"/>
              </a:rPr>
              <a:t>2. Giá thuê lại đất: </a:t>
            </a:r>
            <a:r>
              <a:rPr lang="en-US" sz="2000" dirty="0" smtClean="0">
                <a:latin typeface="Times New Roman" pitchFamily="18" charset="0"/>
                <a:cs typeface="Times New Roman" pitchFamily="18" charset="0"/>
              </a:rPr>
              <a:t>0.106USD/m2/năm. Trả tiền hàng năm. Nếu nhà đầu tư nộp tiền một lần được giảm 15%.</a:t>
            </a:r>
          </a:p>
          <a:p>
            <a:pPr algn="just" eaLnBrk="0" hangingPunct="0">
              <a:spcBef>
                <a:spcPts val="600"/>
              </a:spcBef>
            </a:pPr>
            <a:r>
              <a:rPr lang="en-US" sz="2000" b="1" dirty="0" smtClean="0">
                <a:latin typeface="Times New Roman" pitchFamily="18" charset="0"/>
                <a:cs typeface="Times New Roman" pitchFamily="18" charset="0"/>
              </a:rPr>
              <a:t>3. Phí Quản lý: </a:t>
            </a:r>
            <a:r>
              <a:rPr lang="en-US" sz="2000" dirty="0" smtClean="0">
                <a:latin typeface="Times New Roman" pitchFamily="18" charset="0"/>
                <a:cs typeface="Times New Roman" pitchFamily="18" charset="0"/>
              </a:rPr>
              <a:t>0.507USD/m2/năm</a:t>
            </a: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(Chưa VAT). Trả tiền hàng năm. Nếu nhà đầu tư nộp tiền một lần được giảm 15%.</a:t>
            </a:r>
          </a:p>
          <a:p>
            <a:pPr algn="just" eaLnBrk="0" hangingPunct="0">
              <a:spcBef>
                <a:spcPts val="600"/>
              </a:spcBef>
            </a:pPr>
            <a:r>
              <a:rPr lang="en-US" sz="2000" b="1" dirty="0" smtClean="0">
                <a:latin typeface="Times New Roman" pitchFamily="18" charset="0"/>
                <a:cs typeface="Times New Roman" pitchFamily="18" charset="0"/>
              </a:rPr>
              <a:t>4. Phí sử dụng nước sạch: </a:t>
            </a:r>
            <a:r>
              <a:rPr lang="en-US" sz="2000" dirty="0" smtClean="0">
                <a:latin typeface="Times New Roman" pitchFamily="18" charset="0"/>
                <a:cs typeface="Times New Roman" pitchFamily="18" charset="0"/>
              </a:rPr>
              <a:t>12.000 VNĐ/m3.</a:t>
            </a:r>
          </a:p>
          <a:p>
            <a:pPr algn="just" eaLnBrk="0" hangingPunct="0">
              <a:spcBef>
                <a:spcPts val="600"/>
              </a:spcBef>
            </a:pPr>
            <a:r>
              <a:rPr lang="en-US" sz="2000" b="1" dirty="0" smtClean="0">
                <a:latin typeface="Times New Roman" pitchFamily="18" charset="0"/>
                <a:cs typeface="Times New Roman" pitchFamily="18" charset="0"/>
              </a:rPr>
              <a:t>5. Giá điện sản xuất:</a:t>
            </a:r>
          </a:p>
          <a:p>
            <a:pPr algn="just" eaLnBrk="0" hangingPunct="0">
              <a:buFontTx/>
              <a:buChar char="-"/>
            </a:pPr>
            <a:r>
              <a:rPr lang="en-US" sz="2000" dirty="0" smtClean="0">
                <a:latin typeface="Times New Roman" pitchFamily="18" charset="0"/>
                <a:cs typeface="Times New Roman" pitchFamily="18" charset="0"/>
              </a:rPr>
              <a:t> Giá điện hạ thế: Giờ bình thường 1.452đ/kwh; Giờ thấp điểm 918đ/kwh; giờ cao điểm 2.673đ/kwh.</a:t>
            </a:r>
          </a:p>
          <a:p>
            <a:pPr algn="just" eaLnBrk="0" hangingPunct="0">
              <a:buFontTx/>
              <a:buChar char="-"/>
            </a:pPr>
            <a:r>
              <a:rPr lang="en-US" sz="2000" dirty="0" smtClean="0">
                <a:latin typeface="Times New Roman" pitchFamily="18" charset="0"/>
                <a:cs typeface="Times New Roman" pitchFamily="18" charset="0"/>
              </a:rPr>
              <a:t> Giá điện trung thế: </a:t>
            </a:r>
            <a:r>
              <a:rPr lang="en-US" sz="2000" dirty="0">
                <a:latin typeface="Times New Roman" pitchFamily="18" charset="0"/>
                <a:cs typeface="Times New Roman" pitchFamily="18" charset="0"/>
              </a:rPr>
              <a:t>Giờ bình thường </a:t>
            </a:r>
            <a:r>
              <a:rPr lang="en-US" sz="2000" dirty="0" smtClean="0">
                <a:latin typeface="Times New Roman" pitchFamily="18" charset="0"/>
                <a:cs typeface="Times New Roman" pitchFamily="18" charset="0"/>
              </a:rPr>
              <a:t>1.572đ/kwh; </a:t>
            </a:r>
            <a:r>
              <a:rPr lang="en-US" sz="2000" dirty="0">
                <a:latin typeface="Times New Roman" pitchFamily="18" charset="0"/>
                <a:cs typeface="Times New Roman" pitchFamily="18" charset="0"/>
              </a:rPr>
              <a:t>Giờ thấp điểm </a:t>
            </a:r>
            <a:r>
              <a:rPr lang="en-US" sz="2000" dirty="0" smtClean="0">
                <a:latin typeface="Times New Roman" pitchFamily="18" charset="0"/>
                <a:cs typeface="Times New Roman" pitchFamily="18" charset="0"/>
              </a:rPr>
              <a:t>1.004đ/kwh; </a:t>
            </a:r>
            <a:r>
              <a:rPr lang="en-US" sz="2000" dirty="0">
                <a:latin typeface="Times New Roman" pitchFamily="18" charset="0"/>
                <a:cs typeface="Times New Roman" pitchFamily="18" charset="0"/>
              </a:rPr>
              <a:t>giờ cao điểm </a:t>
            </a:r>
            <a:r>
              <a:rPr lang="en-US" sz="2000" dirty="0" smtClean="0">
                <a:latin typeface="Times New Roman" pitchFamily="18" charset="0"/>
                <a:cs typeface="Times New Roman" pitchFamily="18" charset="0"/>
              </a:rPr>
              <a:t>2.862đ/kwh.</a:t>
            </a:r>
            <a:endParaRPr lang="en-US" sz="2000" dirty="0">
              <a:latin typeface="Times New Roman" pitchFamily="18" charset="0"/>
              <a:cs typeface="Times New Roman" pitchFamily="18" charset="0"/>
            </a:endParaRPr>
          </a:p>
          <a:p>
            <a:pPr algn="just" eaLnBrk="0" hangingPunct="0">
              <a:spcBef>
                <a:spcPts val="600"/>
              </a:spcBef>
            </a:pPr>
            <a:r>
              <a:rPr lang="en-US" sz="2000" b="1" dirty="0" smtClean="0">
                <a:latin typeface="Times New Roman" pitchFamily="18" charset="0"/>
                <a:cs typeface="Times New Roman" pitchFamily="18" charset="0"/>
              </a:rPr>
              <a:t>6. Phí Xử lý nước thải:</a:t>
            </a:r>
          </a:p>
          <a:p>
            <a:pPr algn="just" eaLnBrk="0" hangingPunct="0"/>
            <a:r>
              <a:rPr lang="en-US" sz="2000" dirty="0" smtClean="0">
                <a:solidFill>
                  <a:srgbClr val="FF0000"/>
                </a:solidFill>
                <a:latin typeface="Times New Roman" pitchFamily="18" charset="0"/>
                <a:cs typeface="Times New Roman" pitchFamily="18" charset="0"/>
              </a:rPr>
              <a:t>- Từ mức B lên mức A: Theo qui định của tỉnh Phú Thọ.</a:t>
            </a:r>
            <a:endParaRPr lang="en-US" sz="2000" dirty="0">
              <a:solidFill>
                <a:srgbClr val="FF0000"/>
              </a:solidFill>
              <a:latin typeface="Times New Roman" pitchFamily="18" charset="0"/>
              <a:cs typeface="Times New Roman" pitchFamily="18" charset="0"/>
            </a:endParaRPr>
          </a:p>
          <a:p>
            <a:pPr algn="just" eaLnBrk="0" hangingPunct="0"/>
            <a:r>
              <a:rPr lang="en-US" sz="2000" dirty="0" smtClean="0">
                <a:solidFill>
                  <a:srgbClr val="FF0000"/>
                </a:solidFill>
                <a:latin typeface="Times New Roman" pitchFamily="18" charset="0"/>
                <a:cs typeface="Times New Roman" pitchFamily="18" charset="0"/>
              </a:rPr>
              <a:t>- Nếu tiếp nhận nước thải đạt mức A và phí xả thải ra môi trường: </a:t>
            </a:r>
            <a:r>
              <a:rPr lang="en-US" sz="2000" dirty="0">
                <a:solidFill>
                  <a:srgbClr val="FF0000"/>
                </a:solidFill>
                <a:latin typeface="Times New Roman" pitchFamily="18" charset="0"/>
                <a:cs typeface="Times New Roman" pitchFamily="18" charset="0"/>
              </a:rPr>
              <a:t>USD 0.18/m3 </a:t>
            </a:r>
            <a:r>
              <a:rPr lang="en-US" sz="2000" dirty="0" smtClean="0">
                <a:solidFill>
                  <a:srgbClr val="FF0000"/>
                </a:solidFill>
                <a:latin typeface="Times New Roman" pitchFamily="18" charset="0"/>
                <a:cs typeface="Times New Roman" pitchFamily="18" charset="0"/>
              </a:rPr>
              <a:t>(chưa </a:t>
            </a:r>
            <a:r>
              <a:rPr lang="en-US" sz="2000" dirty="0">
                <a:solidFill>
                  <a:srgbClr val="FF0000"/>
                </a:solidFill>
                <a:latin typeface="Times New Roman" pitchFamily="18" charset="0"/>
                <a:cs typeface="Times New Roman" pitchFamily="18" charset="0"/>
              </a:rPr>
              <a:t>VAT</a:t>
            </a:r>
            <a:r>
              <a:rPr lang="en-US" sz="2000" dirty="0" smtClean="0">
                <a:solidFill>
                  <a:srgbClr val="FF0000"/>
                </a:solidFill>
                <a:latin typeface="Times New Roman" pitchFamily="18" charset="0"/>
                <a:cs typeface="Times New Roman" pitchFamily="18" charset="0"/>
              </a:rPr>
              <a:t>).</a:t>
            </a:r>
            <a:endParaRPr lang="en-US" sz="2400" dirty="0">
              <a:solidFill>
                <a:srgbClr val="FF0000"/>
              </a:solidFill>
              <a:latin typeface="Times New Roman" pitchFamily="18" charset="0"/>
              <a:cs typeface="Times New Roman" pitchFamily="18" charset="0"/>
            </a:endParaRPr>
          </a:p>
        </p:txBody>
      </p:sp>
      <p:sp>
        <p:nvSpPr>
          <p:cNvPr id="6" name="TextBox 5"/>
          <p:cNvSpPr txBox="1"/>
          <p:nvPr/>
        </p:nvSpPr>
        <p:spPr>
          <a:xfrm>
            <a:off x="-76200" y="361890"/>
            <a:ext cx="9144000" cy="461665"/>
          </a:xfrm>
          <a:prstGeom prst="rect">
            <a:avLst/>
          </a:prstGeom>
          <a:noFill/>
        </p:spPr>
        <p:txBody>
          <a:bodyPr wrap="square" rtlCol="0">
            <a:spAutoFit/>
          </a:bodyPr>
          <a:lstStyle/>
          <a:p>
            <a:pPr algn="ctr"/>
            <a:r>
              <a:rPr lang="en-US" sz="2400" b="1" smtClean="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CHI PHÍ ĐẦU TƯ TẠI KHU CÔNG NGHIỆP CẨM KHÊ</a:t>
            </a:r>
            <a:endParaRPr lang="en-US" sz="2400" b="1">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endParaRPr>
          </a:p>
        </p:txBody>
      </p:sp>
      <p:sp>
        <p:nvSpPr>
          <p:cNvPr id="8" name="Footer Placeholder 17"/>
          <p:cNvSpPr>
            <a:spLocks noGrp="1"/>
          </p:cNvSpPr>
          <p:nvPr>
            <p:ph type="ftr" sz="quarter" idx="11"/>
          </p:nvPr>
        </p:nvSpPr>
        <p:spPr>
          <a:xfrm>
            <a:off x="3276600" y="6480175"/>
            <a:ext cx="5791200" cy="365125"/>
          </a:xfrm>
        </p:spPr>
        <p:txBody>
          <a:bodyPr/>
          <a:lstStyle/>
          <a:p>
            <a:pPr algn="r">
              <a:defRPr/>
            </a:pPr>
            <a:r>
              <a:rPr lang="en-US" smtClean="0">
                <a:solidFill>
                  <a:srgbClr val="00B050"/>
                </a:solidFill>
                <a:latin typeface="Times New Roman" pitchFamily="18" charset="0"/>
                <a:cs typeface="Times New Roman" pitchFamily="18" charset="0"/>
              </a:rPr>
              <a:t>CAM KHE INDUSTRIAL ZONE, PHU THO PROVINCE</a:t>
            </a:r>
            <a:endParaRPr lang="en-US">
              <a:solidFill>
                <a:srgbClr val="00B05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1224677"/>
            <a:ext cx="8769927" cy="4170372"/>
          </a:xfrm>
          <a:prstGeom prst="rect">
            <a:avLst/>
          </a:prstGeom>
          <a:noFill/>
        </p:spPr>
        <p:txBody>
          <a:bodyPr wrap="square" rtlCol="0">
            <a:spAutoFit/>
          </a:bodyPr>
          <a:lstStyle/>
          <a:p>
            <a:pPr marL="285750" indent="-285750" algn="just">
              <a:lnSpc>
                <a:spcPct val="150000"/>
              </a:lnSpc>
              <a:defRPr/>
            </a:pPr>
            <a:r>
              <a:rPr lang="en-US" sz="2000" b="1" smtClean="0">
                <a:latin typeface="Times New Roman" pitchFamily="18" charset="0"/>
                <a:cs typeface="Times New Roman" pitchFamily="18" charset="0"/>
              </a:rPr>
              <a:t>I. ƯU ĐÃI ĐẦU TƯ:</a:t>
            </a:r>
          </a:p>
          <a:p>
            <a:pPr marL="285750" indent="-285750" algn="just">
              <a:spcBef>
                <a:spcPts val="300"/>
              </a:spcBef>
              <a:buFont typeface="Wingdings" pitchFamily="2" charset="2"/>
              <a:buChar char="Ø"/>
              <a:defRPr/>
            </a:pPr>
            <a:r>
              <a:rPr lang="en-US" sz="2000" smtClean="0">
                <a:latin typeface="Times New Roman" pitchFamily="18" charset="0"/>
                <a:cs typeface="Times New Roman" pitchFamily="18" charset="0"/>
              </a:rPr>
              <a:t>Mức </a:t>
            </a:r>
            <a:r>
              <a:rPr lang="en-US" sz="2000" dirty="0" smtClean="0">
                <a:latin typeface="Times New Roman" pitchFamily="18" charset="0"/>
                <a:cs typeface="Times New Roman" pitchFamily="18" charset="0"/>
              </a:rPr>
              <a:t>thuế thu nhập Doanh nghiệp 17%, miễn 2 năm 100% thuế thu nhập doanh nghiệp và giảm 50% cho 4 năm tiếp theo.</a:t>
            </a:r>
          </a:p>
          <a:p>
            <a:pPr marL="285750" indent="-285750" algn="just">
              <a:spcBef>
                <a:spcPts val="300"/>
              </a:spcBef>
              <a:buFont typeface="Wingdings" pitchFamily="2" charset="2"/>
              <a:buChar char="Ø"/>
              <a:defRPr/>
            </a:pPr>
            <a:r>
              <a:rPr lang="en-US" sz="2000" dirty="0" smtClean="0">
                <a:latin typeface="Times New Roman" pitchFamily="18" charset="0"/>
                <a:cs typeface="Times New Roman" pitchFamily="18" charset="0"/>
              </a:rPr>
              <a:t>Ðối với dự án thuộc danh mục khuyến khích đầu tư thuế thu nhập doanh nghiệp 10% trong 15 năm, miễn 4 năm và giảm  50% cho 9 năm tiếp theo.</a:t>
            </a:r>
          </a:p>
          <a:p>
            <a:pPr marL="285750" indent="-285750" algn="just">
              <a:spcBef>
                <a:spcPts val="300"/>
              </a:spcBef>
              <a:buFont typeface="Wingdings" pitchFamily="2" charset="2"/>
              <a:buChar char="Ø"/>
              <a:defRPr/>
            </a:pPr>
            <a:r>
              <a:rPr lang="en-US" sz="2000" dirty="0" smtClean="0">
                <a:latin typeface="Times New Roman" pitchFamily="18" charset="0"/>
                <a:cs typeface="Times New Roman" pitchFamily="18" charset="0"/>
              </a:rPr>
              <a:t>Miễn thuế nhập khẩu đối với hàng hóa nhập khẩu để tạo thành tài sản cố định của dự án.</a:t>
            </a:r>
          </a:p>
          <a:p>
            <a:pPr marL="285750" indent="-285750" algn="just">
              <a:spcBef>
                <a:spcPts val="300"/>
              </a:spcBef>
              <a:buFont typeface="Wingdings" pitchFamily="2" charset="2"/>
              <a:buChar char="Ø"/>
              <a:defRPr/>
            </a:pPr>
            <a:r>
              <a:rPr lang="en-US" sz="2000" dirty="0" smtClean="0">
                <a:latin typeface="Times New Roman" pitchFamily="18" charset="0"/>
                <a:cs typeface="Times New Roman" pitchFamily="18" charset="0"/>
              </a:rPr>
              <a:t>Ðược miễn tiền thuê đất 5 năm.</a:t>
            </a:r>
          </a:p>
          <a:p>
            <a:pPr>
              <a:spcBef>
                <a:spcPts val="600"/>
              </a:spcBef>
            </a:pPr>
            <a:r>
              <a:rPr lang="en-US" sz="2000" b="1" smtClean="0">
                <a:latin typeface="Times New Roman" pitchFamily="18" charset="0"/>
                <a:cs typeface="Times New Roman" pitchFamily="18" charset="0"/>
              </a:rPr>
              <a:t>II. LĨNH </a:t>
            </a:r>
            <a:r>
              <a:rPr lang="en-US" sz="2000" b="1" dirty="0">
                <a:latin typeface="Times New Roman" pitchFamily="18" charset="0"/>
                <a:cs typeface="Times New Roman" pitchFamily="18" charset="0"/>
              </a:rPr>
              <a:t>VỰC KHUYẾN KHÍCH ÐẦU TƯ:</a:t>
            </a:r>
            <a:endParaRPr lang="en-US" sz="2000" dirty="0">
              <a:latin typeface="Times New Roman" pitchFamily="18" charset="0"/>
              <a:cs typeface="Times New Roman" pitchFamily="18" charset="0"/>
            </a:endParaRPr>
          </a:p>
          <a:p>
            <a:pPr algn="just">
              <a:spcBef>
                <a:spcPts val="300"/>
              </a:spcBef>
            </a:pPr>
            <a:r>
              <a:rPr lang="en-US" sz="2000" dirty="0">
                <a:latin typeface="Times New Roman" pitchFamily="18" charset="0"/>
                <a:cs typeface="Times New Roman" pitchFamily="18" charset="0"/>
              </a:rPr>
              <a:t>Khu liên hợp dệt may, cơ khí, chế biến nông lâm sản, sản xuất hàng tiêu dùng, sản xuất vật liệu xây dựng, công nghiệp hỗ trợ, chế biến khoáng sản và sản xuất lắp ráp điện tử, dược phẩm, đồ </a:t>
            </a:r>
            <a:r>
              <a:rPr lang="en-US" sz="2000">
                <a:latin typeface="Times New Roman" pitchFamily="18" charset="0"/>
                <a:cs typeface="Times New Roman" pitchFamily="18" charset="0"/>
              </a:rPr>
              <a:t>uống</a:t>
            </a:r>
            <a:r>
              <a:rPr lang="en-US" sz="2000" smtClean="0">
                <a:latin typeface="Times New Roman" pitchFamily="18" charset="0"/>
                <a:cs typeface="Times New Roman" pitchFamily="18" charset="0"/>
              </a:rPr>
              <a:t>, ...</a:t>
            </a:r>
            <a:endParaRPr lang="en-US" sz="2000" dirty="0" smtClean="0">
              <a:solidFill>
                <a:srgbClr val="00B050"/>
              </a:solidFill>
              <a:latin typeface="Times New Roman" pitchFamily="18" charset="0"/>
              <a:cs typeface="Times New Roman" pitchFamily="18" charset="0"/>
            </a:endParaRPr>
          </a:p>
        </p:txBody>
      </p:sp>
      <p:sp>
        <p:nvSpPr>
          <p:cNvPr id="8" name="Title 1"/>
          <p:cNvSpPr>
            <a:spLocks noGrp="1"/>
          </p:cNvSpPr>
          <p:nvPr>
            <p:ph type="title" sz="quarter"/>
          </p:nvPr>
        </p:nvSpPr>
        <p:spPr>
          <a:xfrm>
            <a:off x="152401" y="303213"/>
            <a:ext cx="8915399" cy="623887"/>
          </a:xfrm>
        </p:spPr>
        <p:txBody>
          <a:bodyPr>
            <a:noAutofit/>
          </a:bodyPr>
          <a:lstStyle/>
          <a:p>
            <a:r>
              <a:rPr lang="en-US" sz="2000" b="1" smtClean="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Times New Roman" pitchFamily="18" charset="0"/>
                <a:ea typeface="+mn-ea"/>
                <a:cs typeface="Times New Roman" pitchFamily="18" charset="0"/>
              </a:rPr>
              <a:t>ƯU ĐÃI ĐẦU TƯ VÀ KHUYẾN KHÍCH ĐẦU TƯ CỦA KCN CẨM KHÊ</a:t>
            </a:r>
            <a:endParaRPr lang="en-US" sz="2000" b="1">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Times New Roman" pitchFamily="18" charset="0"/>
              <a:ea typeface="+mn-ea"/>
              <a:cs typeface="Times New Roman" pitchFamily="18" charset="0"/>
            </a:endParaRPr>
          </a:p>
        </p:txBody>
      </p:sp>
      <p:sp>
        <p:nvSpPr>
          <p:cNvPr id="9" name="Footer Placeholder 17"/>
          <p:cNvSpPr>
            <a:spLocks noGrp="1"/>
          </p:cNvSpPr>
          <p:nvPr>
            <p:ph type="ftr" sz="quarter" idx="11"/>
          </p:nvPr>
        </p:nvSpPr>
        <p:spPr>
          <a:xfrm>
            <a:off x="3276600" y="6477000"/>
            <a:ext cx="5791200" cy="365125"/>
          </a:xfrm>
        </p:spPr>
        <p:txBody>
          <a:bodyPr/>
          <a:lstStyle/>
          <a:p>
            <a:pPr algn="r">
              <a:defRPr/>
            </a:pPr>
            <a:r>
              <a:rPr lang="en-US" smtClean="0">
                <a:solidFill>
                  <a:srgbClr val="00B050"/>
                </a:solidFill>
                <a:latin typeface="Times New Roman" pitchFamily="18" charset="0"/>
                <a:cs typeface="Times New Roman" pitchFamily="18" charset="0"/>
              </a:rPr>
              <a:t>CAM KHE INDUSTRIAL ZONE, PHU THO PROVINCE</a:t>
            </a:r>
            <a:endParaRPr lang="en-US">
              <a:solidFill>
                <a:srgbClr val="00B050"/>
              </a:solidFill>
              <a:latin typeface="Times New Roman" pitchFamily="18" charset="0"/>
              <a:cs typeface="Times New Roman" pitchFamily="18"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a:xfrm>
            <a:off x="152401" y="214313"/>
            <a:ext cx="8915399" cy="623887"/>
          </a:xfrm>
        </p:spPr>
        <p:txBody>
          <a:bodyPr>
            <a:noAutofit/>
          </a:bodyPr>
          <a:lstStyle/>
          <a:p>
            <a:r>
              <a:rPr lang="en-US" sz="2000" b="1">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Times New Roman" pitchFamily="18" charset="0"/>
                <a:ea typeface="+mn-ea"/>
                <a:cs typeface="Times New Roman" pitchFamily="18" charset="0"/>
              </a:rPr>
              <a:t>LỰC LƯỢNG LAO ĐỘNG CUNG CẤP CHO </a:t>
            </a:r>
            <a:r>
              <a:rPr lang="en-US" sz="2000" b="1" smtClean="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Times New Roman" pitchFamily="18" charset="0"/>
                <a:ea typeface="+mn-ea"/>
                <a:cs typeface="Times New Roman" pitchFamily="18" charset="0"/>
              </a:rPr>
              <a:t>KHU CÔNG NGHIỆP</a:t>
            </a:r>
            <a:endParaRPr lang="en-US" sz="2000" b="1">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Times New Roman" pitchFamily="18" charset="0"/>
              <a:ea typeface="+mn-ea"/>
              <a:cs typeface="Times New Roman" pitchFamily="18" charset="0"/>
            </a:endParaRPr>
          </a:p>
        </p:txBody>
      </p:sp>
      <p:sp>
        <p:nvSpPr>
          <p:cNvPr id="7" name="TextBox 6"/>
          <p:cNvSpPr txBox="1"/>
          <p:nvPr/>
        </p:nvSpPr>
        <p:spPr>
          <a:xfrm>
            <a:off x="152401" y="914400"/>
            <a:ext cx="8915400" cy="4413516"/>
          </a:xfrm>
          <a:prstGeom prst="rect">
            <a:avLst/>
          </a:prstGeom>
          <a:noFill/>
        </p:spPr>
        <p:txBody>
          <a:bodyPr wrap="square" rtlCol="0">
            <a:spAutoFit/>
          </a:bodyPr>
          <a:lstStyle/>
          <a:p>
            <a:pPr algn="just">
              <a:lnSpc>
                <a:spcPct val="120000"/>
              </a:lnSpc>
            </a:pPr>
            <a:r>
              <a:rPr lang="en-US" dirty="0" smtClean="0">
                <a:latin typeface="Times New Roman" pitchFamily="18" charset="0"/>
                <a:cs typeface="Times New Roman" pitchFamily="18" charset="0"/>
              </a:rPr>
              <a:t>- Dân số </a:t>
            </a:r>
            <a:r>
              <a:rPr lang="vi-VN" dirty="0" smtClean="0">
                <a:latin typeface="Times New Roman" pitchFamily="18" charset="0"/>
                <a:cs typeface="Times New Roman" pitchFamily="18" charset="0"/>
              </a:rPr>
              <a:t>tại </a:t>
            </a:r>
            <a:r>
              <a:rPr lang="en-US" dirty="0" smtClean="0">
                <a:latin typeface="Times New Roman" pitchFamily="18" charset="0"/>
                <a:cs typeface="Times New Roman" pitchFamily="18" charset="0"/>
              </a:rPr>
              <a:t>huyện Cẩm Khê</a:t>
            </a:r>
            <a:r>
              <a:rPr lang="vi-VN" dirty="0" smtClean="0">
                <a:latin typeface="Times New Roman" pitchFamily="18" charset="0"/>
                <a:cs typeface="Times New Roman" pitchFamily="18" charset="0"/>
              </a:rPr>
              <a:t> </a:t>
            </a:r>
            <a:r>
              <a:rPr lang="vi-VN" dirty="0">
                <a:latin typeface="Times New Roman" pitchFamily="18" charset="0"/>
                <a:cs typeface="Times New Roman" pitchFamily="18" charset="0"/>
              </a:rPr>
              <a:t>là khoảng </a:t>
            </a:r>
            <a:r>
              <a:rPr lang="en-US" dirty="0" smtClean="0">
                <a:latin typeface="Times New Roman" pitchFamily="18" charset="0"/>
                <a:cs typeface="Times New Roman" pitchFamily="18" charset="0"/>
              </a:rPr>
              <a:t>128.537</a:t>
            </a:r>
            <a:r>
              <a:rPr lang="vi-VN" dirty="0" smtClean="0">
                <a:latin typeface="Times New Roman" pitchFamily="18" charset="0"/>
                <a:cs typeface="Times New Roman" pitchFamily="18" charset="0"/>
              </a:rPr>
              <a:t> </a:t>
            </a:r>
            <a:r>
              <a:rPr lang="vi-VN" dirty="0">
                <a:latin typeface="Times New Roman" pitchFamily="18" charset="0"/>
                <a:cs typeface="Times New Roman" pitchFamily="18" charset="0"/>
              </a:rPr>
              <a:t>người, </a:t>
            </a:r>
            <a:r>
              <a:rPr lang="en-US" dirty="0" smtClean="0">
                <a:latin typeface="Times New Roman" pitchFamily="18" charset="0"/>
                <a:cs typeface="Times New Roman" pitchFamily="18" charset="0"/>
              </a:rPr>
              <a:t>dân số</a:t>
            </a:r>
            <a:r>
              <a:rPr lang="vi-VN" dirty="0" smtClean="0">
                <a:latin typeface="Times New Roman" pitchFamily="18" charset="0"/>
                <a:cs typeface="Times New Roman" pitchFamily="18" charset="0"/>
              </a:rPr>
              <a:t> </a:t>
            </a:r>
            <a:r>
              <a:rPr lang="vi-VN" dirty="0">
                <a:latin typeface="Times New Roman" pitchFamily="18" charset="0"/>
                <a:cs typeface="Times New Roman" pitchFamily="18" charset="0"/>
              </a:rPr>
              <a:t>tại tỉnh </a:t>
            </a:r>
            <a:r>
              <a:rPr lang="en-US" dirty="0" smtClean="0">
                <a:latin typeface="Times New Roman" pitchFamily="18" charset="0"/>
                <a:cs typeface="Times New Roman" pitchFamily="18" charset="0"/>
              </a:rPr>
              <a:t>Phú Thọ</a:t>
            </a:r>
            <a:r>
              <a:rPr lang="vi-VN" dirty="0" smtClean="0">
                <a:latin typeface="Times New Roman" pitchFamily="18" charset="0"/>
                <a:cs typeface="Times New Roman" pitchFamily="18" charset="0"/>
              </a:rPr>
              <a:t> </a:t>
            </a:r>
            <a:r>
              <a:rPr lang="vi-VN" dirty="0">
                <a:latin typeface="Times New Roman" pitchFamily="18" charset="0"/>
                <a:cs typeface="Times New Roman" pitchFamily="18" charset="0"/>
              </a:rPr>
              <a:t>là khoảng </a:t>
            </a:r>
            <a:r>
              <a:rPr lang="vi-VN"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,37</a:t>
            </a:r>
            <a:r>
              <a:rPr lang="vi-VN" dirty="0" smtClean="0">
                <a:latin typeface="Times New Roman" pitchFamily="18" charset="0"/>
                <a:cs typeface="Times New Roman" pitchFamily="18" charset="0"/>
              </a:rPr>
              <a:t> </a:t>
            </a:r>
            <a:r>
              <a:rPr lang="vi-VN" dirty="0">
                <a:latin typeface="Times New Roman" pitchFamily="18" charset="0"/>
                <a:cs typeface="Times New Roman" pitchFamily="18" charset="0"/>
              </a:rPr>
              <a:t>triệu người trong đó khoảng </a:t>
            </a:r>
            <a:r>
              <a:rPr lang="en-US" dirty="0" smtClean="0">
                <a:latin typeface="Times New Roman" pitchFamily="18" charset="0"/>
                <a:cs typeface="Times New Roman" pitchFamily="18" charset="0"/>
              </a:rPr>
              <a:t>61</a:t>
            </a:r>
            <a:r>
              <a:rPr lang="vi-VN" dirty="0" smtClean="0">
                <a:latin typeface="Times New Roman" pitchFamily="18" charset="0"/>
                <a:cs typeface="Times New Roman" pitchFamily="18" charset="0"/>
              </a:rPr>
              <a:t>% </a:t>
            </a:r>
            <a:r>
              <a:rPr lang="vi-VN" dirty="0">
                <a:latin typeface="Times New Roman" pitchFamily="18" charset="0"/>
                <a:cs typeface="Times New Roman" pitchFamily="18" charset="0"/>
              </a:rPr>
              <a:t>đang trong </a:t>
            </a:r>
            <a:r>
              <a:rPr lang="vi-VN" dirty="0" smtClean="0">
                <a:latin typeface="Times New Roman" pitchFamily="18" charset="0"/>
                <a:cs typeface="Times New Roman" pitchFamily="18" charset="0"/>
              </a:rPr>
              <a:t>đ</a:t>
            </a:r>
            <a:r>
              <a:rPr lang="en-US" dirty="0">
                <a:latin typeface="Times New Roman" pitchFamily="18" charset="0"/>
                <a:cs typeface="Times New Roman" pitchFamily="18" charset="0"/>
              </a:rPr>
              <a:t>ộ</a:t>
            </a:r>
            <a:r>
              <a:rPr lang="vi-VN" dirty="0" smtClean="0">
                <a:latin typeface="Times New Roman" pitchFamily="18" charset="0"/>
                <a:cs typeface="Times New Roman" pitchFamily="18" charset="0"/>
              </a:rPr>
              <a:t> </a:t>
            </a:r>
            <a:r>
              <a:rPr lang="vi-VN" dirty="0">
                <a:latin typeface="Times New Roman" pitchFamily="18" charset="0"/>
                <a:cs typeface="Times New Roman" pitchFamily="18" charset="0"/>
              </a:rPr>
              <a:t>tuổi lao </a:t>
            </a:r>
            <a:r>
              <a:rPr lang="vi-VN" dirty="0" smtClean="0">
                <a:latin typeface="Times New Roman" pitchFamily="18" charset="0"/>
                <a:cs typeface="Times New Roman" pitchFamily="18" charset="0"/>
              </a:rPr>
              <a:t>động</a:t>
            </a:r>
            <a:r>
              <a:rPr lang="en-US" dirty="0" smtClean="0">
                <a:latin typeface="Times New Roman" pitchFamily="18" charset="0"/>
                <a:cs typeface="Times New Roman" pitchFamily="18" charset="0"/>
              </a:rPr>
              <a:t>.</a:t>
            </a:r>
            <a:r>
              <a:rPr lang="vi-VN" dirty="0">
                <a:latin typeface="Times New Roman" pitchFamily="18" charset="0"/>
                <a:cs typeface="Times New Roman" pitchFamily="18" charset="0"/>
              </a:rPr>
              <a:t> Đây là nguồn lao động có thể cung cấp đầy đủ cho các Doanh nghiệp trong </a:t>
            </a:r>
            <a:r>
              <a:rPr lang="en-US" dirty="0" smtClean="0">
                <a:latin typeface="Times New Roman" pitchFamily="18" charset="0"/>
                <a:cs typeface="Times New Roman" pitchFamily="18" charset="0"/>
              </a:rPr>
              <a:t>khu công nghiệp</a:t>
            </a:r>
            <a:r>
              <a:rPr lang="vi-VN" dirty="0" smtClean="0">
                <a:latin typeface="Times New Roman" pitchFamily="18" charset="0"/>
                <a:cs typeface="Times New Roman" pitchFamily="18" charset="0"/>
              </a:rPr>
              <a:t>.</a:t>
            </a:r>
            <a:endParaRPr lang="vi-VN" dirty="0">
              <a:latin typeface="Times New Roman" pitchFamily="18" charset="0"/>
              <a:cs typeface="Times New Roman" pitchFamily="18" charset="0"/>
            </a:endParaRPr>
          </a:p>
          <a:p>
            <a:pPr algn="just">
              <a:lnSpc>
                <a:spcPct val="120000"/>
              </a:lnSpc>
            </a:pP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Theo </a:t>
            </a:r>
            <a:r>
              <a:rPr lang="vi-VN" dirty="0">
                <a:latin typeface="Times New Roman" pitchFamily="18" charset="0"/>
                <a:cs typeface="Times New Roman" pitchFamily="18" charset="0"/>
              </a:rPr>
              <a:t>báo cáo mới nhất của Ban quản lý các </a:t>
            </a:r>
            <a:r>
              <a:rPr lang="en-US" dirty="0" smtClean="0">
                <a:latin typeface="Times New Roman" pitchFamily="18" charset="0"/>
                <a:cs typeface="Times New Roman" pitchFamily="18" charset="0"/>
              </a:rPr>
              <a:t>Khu công nghiệp</a:t>
            </a:r>
            <a:r>
              <a:rPr lang="vi-VN" dirty="0" smtClean="0">
                <a:latin typeface="Times New Roman" pitchFamily="18" charset="0"/>
                <a:cs typeface="Times New Roman" pitchFamily="18" charset="0"/>
              </a:rPr>
              <a:t> </a:t>
            </a:r>
            <a:r>
              <a:rPr lang="vi-VN" dirty="0">
                <a:latin typeface="Times New Roman" pitchFamily="18" charset="0"/>
                <a:cs typeface="Times New Roman" pitchFamily="18" charset="0"/>
              </a:rPr>
              <a:t>tỉnh </a:t>
            </a:r>
            <a:r>
              <a:rPr lang="en-US" dirty="0" smtClean="0">
                <a:latin typeface="Times New Roman" pitchFamily="18" charset="0"/>
                <a:cs typeface="Times New Roman" pitchFamily="18" charset="0"/>
              </a:rPr>
              <a:t>Phú Thọ</a:t>
            </a:r>
            <a:r>
              <a:rPr lang="vi-VN" dirty="0" smtClean="0">
                <a:latin typeface="Times New Roman" pitchFamily="18" charset="0"/>
                <a:cs typeface="Times New Roman" pitchFamily="18" charset="0"/>
              </a:rPr>
              <a:t>, </a:t>
            </a:r>
            <a:r>
              <a:rPr lang="vi-VN" dirty="0">
                <a:latin typeface="Times New Roman" pitchFamily="18" charset="0"/>
                <a:cs typeface="Times New Roman" pitchFamily="18" charset="0"/>
              </a:rPr>
              <a:t>lực lượng </a:t>
            </a:r>
            <a:r>
              <a:rPr lang="en-US" dirty="0">
                <a:latin typeface="Times New Roman" pitchFamily="18" charset="0"/>
                <a:cs typeface="Times New Roman" pitchFamily="18" charset="0"/>
              </a:rPr>
              <a:t>trong độ tuổi </a:t>
            </a:r>
            <a:r>
              <a:rPr lang="vi-VN" dirty="0">
                <a:latin typeface="Times New Roman" pitchFamily="18" charset="0"/>
                <a:cs typeface="Times New Roman" pitchFamily="18" charset="0"/>
              </a:rPr>
              <a:t>lao động tại tỉnh </a:t>
            </a:r>
            <a:r>
              <a:rPr lang="en-US" dirty="0" smtClean="0">
                <a:latin typeface="Times New Roman" pitchFamily="18" charset="0"/>
                <a:cs typeface="Times New Roman" pitchFamily="18" charset="0"/>
              </a:rPr>
              <a:t>Phú Thọ</a:t>
            </a:r>
            <a:r>
              <a:rPr lang="vi-VN" dirty="0" smtClean="0">
                <a:latin typeface="Times New Roman" pitchFamily="18" charset="0"/>
                <a:cs typeface="Times New Roman" pitchFamily="18" charset="0"/>
              </a:rPr>
              <a:t> </a:t>
            </a:r>
            <a:r>
              <a:rPr lang="vi-VN" dirty="0">
                <a:latin typeface="Times New Roman" pitchFamily="18" charset="0"/>
                <a:cs typeface="Times New Roman" pitchFamily="18" charset="0"/>
              </a:rPr>
              <a:t>là khoảng </a:t>
            </a:r>
            <a:r>
              <a:rPr lang="en-US" dirty="0" smtClean="0">
                <a:latin typeface="Times New Roman" pitchFamily="18" charset="0"/>
                <a:cs typeface="Times New Roman" pitchFamily="18" charset="0"/>
              </a:rPr>
              <a:t>840.0</a:t>
            </a:r>
            <a:r>
              <a:rPr lang="vi-VN" dirty="0" smtClean="0">
                <a:latin typeface="Times New Roman" pitchFamily="18" charset="0"/>
                <a:cs typeface="Times New Roman" pitchFamily="18" charset="0"/>
              </a:rPr>
              <a:t>00 </a:t>
            </a:r>
            <a:r>
              <a:rPr lang="vi-VN" dirty="0">
                <a:latin typeface="Times New Roman" pitchFamily="18" charset="0"/>
                <a:cs typeface="Times New Roman" pitchFamily="18" charset="0"/>
              </a:rPr>
              <a:t>người.</a:t>
            </a:r>
          </a:p>
          <a:p>
            <a:pPr algn="just">
              <a:lnSpc>
                <a:spcPct val="120000"/>
              </a:lnSpc>
            </a:pP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Dân </a:t>
            </a:r>
            <a:r>
              <a:rPr lang="vi-VN" dirty="0">
                <a:latin typeface="Times New Roman" pitchFamily="18" charset="0"/>
                <a:cs typeface="Times New Roman" pitchFamily="18" charset="0"/>
              </a:rPr>
              <a:t>số tại các vùng lân cận xung quanh </a:t>
            </a:r>
            <a:r>
              <a:rPr lang="vi-VN" dirty="0" smtClean="0">
                <a:latin typeface="Times New Roman" pitchFamily="18" charset="0"/>
                <a:cs typeface="Times New Roman" pitchFamily="18" charset="0"/>
              </a:rPr>
              <a:t>K</a:t>
            </a:r>
            <a:r>
              <a:rPr lang="en-US" dirty="0" smtClean="0">
                <a:latin typeface="Times New Roman" pitchFamily="18" charset="0"/>
                <a:cs typeface="Times New Roman" pitchFamily="18" charset="0"/>
              </a:rPr>
              <a:t>hu công nghiệp</a:t>
            </a:r>
            <a:r>
              <a:rPr lang="vi-VN"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Cẩm Khê</a:t>
            </a:r>
            <a:r>
              <a:rPr lang="vi-VN" dirty="0" smtClean="0">
                <a:latin typeface="Times New Roman" pitchFamily="18" charset="0"/>
                <a:cs typeface="Times New Roman" pitchFamily="18" charset="0"/>
              </a:rPr>
              <a:t>:</a:t>
            </a:r>
            <a:endParaRPr lang="vi-VN" dirty="0">
              <a:latin typeface="Times New Roman" pitchFamily="18" charset="0"/>
              <a:cs typeface="Times New Roman" pitchFamily="18" charset="0"/>
            </a:endParaRPr>
          </a:p>
          <a:p>
            <a:pPr algn="just">
              <a:lnSpc>
                <a:spcPct val="120000"/>
              </a:lnSpc>
            </a:pPr>
            <a:r>
              <a:rPr lang="vi-VN" dirty="0">
                <a:latin typeface="Times New Roman" pitchFamily="18" charset="0"/>
                <a:cs typeface="Times New Roman" pitchFamily="18" charset="0"/>
              </a:rPr>
              <a:t>+ </a:t>
            </a:r>
            <a:r>
              <a:rPr lang="en-US" dirty="0" smtClean="0">
                <a:latin typeface="Times New Roman" pitchFamily="18" charset="0"/>
                <a:cs typeface="Times New Roman" pitchFamily="18" charset="0"/>
              </a:rPr>
              <a:t>Huyện Thanh Ba</a:t>
            </a:r>
            <a:r>
              <a:rPr lang="vi-VN" dirty="0" smtClean="0">
                <a:latin typeface="Times New Roman" pitchFamily="18" charset="0"/>
                <a:cs typeface="Times New Roman" pitchFamily="18" charset="0"/>
              </a:rPr>
              <a:t>:</a:t>
            </a:r>
            <a:r>
              <a:rPr lang="vi-VN" dirty="0">
                <a:latin typeface="Times New Roman" pitchFamily="18" charset="0"/>
                <a:cs typeface="Times New Roman" pitchFamily="18" charset="0"/>
              </a:rPr>
              <a:t> </a:t>
            </a:r>
            <a:r>
              <a:rPr lang="en-US" smtClean="0">
                <a:latin typeface="Times New Roman" pitchFamily="18" charset="0"/>
                <a:cs typeface="Times New Roman" pitchFamily="18" charset="0"/>
              </a:rPr>
              <a:t>109.806</a:t>
            </a:r>
            <a:r>
              <a:rPr lang="vi-VN" smtClean="0">
                <a:latin typeface="Times New Roman" pitchFamily="18" charset="0"/>
                <a:cs typeface="Times New Roman" pitchFamily="18" charset="0"/>
              </a:rPr>
              <a:t> người</a:t>
            </a:r>
            <a:r>
              <a:rPr lang="en-US" smtClean="0">
                <a:latin typeface="Times New Roman" pitchFamily="18" charset="0"/>
                <a:cs typeface="Times New Roman" pitchFamily="18" charset="0"/>
              </a:rPr>
              <a:t>.</a:t>
            </a:r>
            <a:endParaRPr lang="vi-VN" dirty="0">
              <a:latin typeface="Times New Roman" pitchFamily="18" charset="0"/>
              <a:cs typeface="Times New Roman" pitchFamily="18" charset="0"/>
            </a:endParaRPr>
          </a:p>
          <a:p>
            <a:pPr algn="just">
              <a:lnSpc>
                <a:spcPct val="120000"/>
              </a:lnSpc>
            </a:pPr>
            <a:r>
              <a:rPr lang="vi-VN" dirty="0">
                <a:latin typeface="Times New Roman" pitchFamily="18" charset="0"/>
                <a:cs typeface="Times New Roman" pitchFamily="18" charset="0"/>
              </a:rPr>
              <a:t>+ Huyện </a:t>
            </a:r>
            <a:r>
              <a:rPr lang="en-US" dirty="0" smtClean="0">
                <a:latin typeface="Times New Roman" pitchFamily="18" charset="0"/>
                <a:cs typeface="Times New Roman" pitchFamily="18" charset="0"/>
              </a:rPr>
              <a:t>Yên Lập</a:t>
            </a:r>
            <a:r>
              <a:rPr lang="vi-VN" dirty="0" smtClean="0">
                <a:latin typeface="Times New Roman" pitchFamily="18" charset="0"/>
                <a:cs typeface="Times New Roman" pitchFamily="18" charset="0"/>
              </a:rPr>
              <a:t>: </a:t>
            </a:r>
            <a:r>
              <a:rPr lang="en-US" smtClean="0">
                <a:latin typeface="Times New Roman" pitchFamily="18" charset="0"/>
                <a:cs typeface="Times New Roman" pitchFamily="18" charset="0"/>
              </a:rPr>
              <a:t>79.548 </a:t>
            </a:r>
            <a:r>
              <a:rPr lang="vi-VN" smtClean="0">
                <a:latin typeface="Times New Roman" pitchFamily="18" charset="0"/>
                <a:cs typeface="Times New Roman" pitchFamily="18" charset="0"/>
              </a:rPr>
              <a:t>người</a:t>
            </a:r>
            <a:r>
              <a:rPr lang="en-US" smtClean="0">
                <a:latin typeface="Times New Roman" pitchFamily="18" charset="0"/>
                <a:cs typeface="Times New Roman" pitchFamily="18" charset="0"/>
              </a:rPr>
              <a:t>.</a:t>
            </a:r>
            <a:endParaRPr lang="vi-VN" dirty="0">
              <a:latin typeface="Times New Roman" pitchFamily="18" charset="0"/>
              <a:cs typeface="Times New Roman" pitchFamily="18" charset="0"/>
            </a:endParaRPr>
          </a:p>
          <a:p>
            <a:pPr algn="just">
              <a:lnSpc>
                <a:spcPct val="120000"/>
              </a:lnSpc>
            </a:pPr>
            <a:r>
              <a:rPr lang="vi-VN" dirty="0">
                <a:latin typeface="Times New Roman" pitchFamily="18" charset="0"/>
                <a:cs typeface="Times New Roman" pitchFamily="18" charset="0"/>
              </a:rPr>
              <a:t>+ Huyện </a:t>
            </a:r>
            <a:r>
              <a:rPr lang="en-US" dirty="0" smtClean="0">
                <a:latin typeface="Times New Roman" pitchFamily="18" charset="0"/>
                <a:cs typeface="Times New Roman" pitchFamily="18" charset="0"/>
              </a:rPr>
              <a:t>Tam Nông</a:t>
            </a:r>
            <a:r>
              <a:rPr lang="vi-VN" dirty="0" smtClean="0">
                <a:latin typeface="Times New Roman" pitchFamily="18" charset="0"/>
                <a:cs typeface="Times New Roman" pitchFamily="18" charset="0"/>
              </a:rPr>
              <a:t>: </a:t>
            </a:r>
            <a:r>
              <a:rPr lang="en-US" smtClean="0">
                <a:latin typeface="Times New Roman" pitchFamily="18" charset="0"/>
                <a:cs typeface="Times New Roman" pitchFamily="18" charset="0"/>
              </a:rPr>
              <a:t>82.370</a:t>
            </a:r>
            <a:r>
              <a:rPr lang="vi-VN" smtClean="0">
                <a:latin typeface="Times New Roman" pitchFamily="18" charset="0"/>
                <a:cs typeface="Times New Roman" pitchFamily="18" charset="0"/>
              </a:rPr>
              <a:t> người</a:t>
            </a:r>
            <a:r>
              <a:rPr lang="en-US" smtClean="0">
                <a:latin typeface="Times New Roman" pitchFamily="18" charset="0"/>
                <a:cs typeface="Times New Roman" pitchFamily="18" charset="0"/>
              </a:rPr>
              <a:t>.</a:t>
            </a:r>
            <a:endParaRPr lang="vi-VN" dirty="0">
              <a:latin typeface="Times New Roman" pitchFamily="18" charset="0"/>
              <a:cs typeface="Times New Roman" pitchFamily="18" charset="0"/>
            </a:endParaRPr>
          </a:p>
          <a:p>
            <a:pPr algn="just">
              <a:lnSpc>
                <a:spcPct val="120000"/>
              </a:lnSpc>
            </a:pPr>
            <a:r>
              <a:rPr lang="vi-VN" dirty="0">
                <a:latin typeface="Times New Roman" pitchFamily="18" charset="0"/>
                <a:cs typeface="Times New Roman" pitchFamily="18" charset="0"/>
              </a:rPr>
              <a:t>+ Huyện </a:t>
            </a:r>
            <a:r>
              <a:rPr lang="en-US" dirty="0" smtClean="0">
                <a:latin typeface="Times New Roman" pitchFamily="18" charset="0"/>
                <a:cs typeface="Times New Roman" pitchFamily="18" charset="0"/>
              </a:rPr>
              <a:t>Hạ Hòa</a:t>
            </a:r>
            <a:r>
              <a:rPr lang="vi-VN" dirty="0" smtClean="0">
                <a:latin typeface="Times New Roman" pitchFamily="18" charset="0"/>
                <a:cs typeface="Times New Roman" pitchFamily="18" charset="0"/>
              </a:rPr>
              <a:t>: </a:t>
            </a:r>
            <a:r>
              <a:rPr lang="en-US" smtClean="0">
                <a:latin typeface="Times New Roman" pitchFamily="18" charset="0"/>
                <a:cs typeface="Times New Roman" pitchFamily="18" charset="0"/>
              </a:rPr>
              <a:t>108.556</a:t>
            </a:r>
            <a:r>
              <a:rPr lang="vi-VN" smtClean="0">
                <a:latin typeface="Times New Roman" pitchFamily="18" charset="0"/>
                <a:cs typeface="Times New Roman" pitchFamily="18" charset="0"/>
              </a:rPr>
              <a:t> người</a:t>
            </a:r>
            <a:r>
              <a:rPr lang="en-US" smtClean="0">
                <a:latin typeface="Times New Roman" pitchFamily="18" charset="0"/>
                <a:cs typeface="Times New Roman" pitchFamily="18" charset="0"/>
              </a:rPr>
              <a:t>.</a:t>
            </a:r>
            <a:endParaRPr lang="vi-VN" dirty="0">
              <a:latin typeface="Times New Roman" pitchFamily="18" charset="0"/>
              <a:cs typeface="Times New Roman" pitchFamily="18" charset="0"/>
            </a:endParaRPr>
          </a:p>
          <a:p>
            <a:pPr algn="just">
              <a:lnSpc>
                <a:spcPct val="120000"/>
              </a:lnSpc>
              <a:buFontTx/>
              <a:buChar char="-"/>
            </a:pP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Hệ </a:t>
            </a:r>
            <a:r>
              <a:rPr lang="vi-VN" dirty="0">
                <a:latin typeface="Times New Roman" pitchFamily="18" charset="0"/>
                <a:cs typeface="Times New Roman" pitchFamily="18" charset="0"/>
              </a:rPr>
              <a:t>thống các Trường </a:t>
            </a:r>
            <a:r>
              <a:rPr lang="en-US" dirty="0" smtClean="0">
                <a:latin typeface="Times New Roman" pitchFamily="18" charset="0"/>
                <a:cs typeface="Times New Roman" pitchFamily="18" charset="0"/>
              </a:rPr>
              <a:t>Đại học, </a:t>
            </a:r>
            <a:r>
              <a:rPr lang="vi-VN" dirty="0" smtClean="0">
                <a:latin typeface="Times New Roman" pitchFamily="18" charset="0"/>
                <a:cs typeface="Times New Roman" pitchFamily="18" charset="0"/>
              </a:rPr>
              <a:t>Cao </a:t>
            </a:r>
            <a:r>
              <a:rPr lang="vi-VN" dirty="0">
                <a:latin typeface="Times New Roman" pitchFamily="18" charset="0"/>
                <a:cs typeface="Times New Roman" pitchFamily="18" charset="0"/>
              </a:rPr>
              <a:t>Đẳng, Trường Trung cấp, đào tạo nghề trong khu vực rất đa dạng. Tỉnh </a:t>
            </a:r>
            <a:r>
              <a:rPr lang="en-US" dirty="0" smtClean="0">
                <a:latin typeface="Times New Roman" pitchFamily="18" charset="0"/>
                <a:cs typeface="Times New Roman" pitchFamily="18" charset="0"/>
              </a:rPr>
              <a:t>Phú Thọ</a:t>
            </a:r>
            <a:r>
              <a:rPr lang="vi-VN" dirty="0" smtClean="0">
                <a:latin typeface="Times New Roman" pitchFamily="18" charset="0"/>
                <a:cs typeface="Times New Roman" pitchFamily="18" charset="0"/>
              </a:rPr>
              <a:t> </a:t>
            </a:r>
            <a:r>
              <a:rPr lang="vi-VN" dirty="0">
                <a:latin typeface="Times New Roman" pitchFamily="18" charset="0"/>
                <a:cs typeface="Times New Roman" pitchFamily="18" charset="0"/>
              </a:rPr>
              <a:t>có </a:t>
            </a:r>
            <a:r>
              <a:rPr lang="en-US" dirty="0" smtClean="0">
                <a:latin typeface="Times New Roman" pitchFamily="18" charset="0"/>
                <a:cs typeface="Times New Roman" pitchFamily="18" charset="0"/>
              </a:rPr>
              <a:t>2</a:t>
            </a:r>
            <a:r>
              <a:rPr lang="vi-VN" dirty="0" smtClean="0">
                <a:latin typeface="Times New Roman" pitchFamily="18" charset="0"/>
                <a:cs typeface="Times New Roman" pitchFamily="18" charset="0"/>
              </a:rPr>
              <a:t> </a:t>
            </a:r>
            <a:r>
              <a:rPr lang="vi-VN" dirty="0">
                <a:latin typeface="Times New Roman" pitchFamily="18" charset="0"/>
                <a:cs typeface="Times New Roman" pitchFamily="18" charset="0"/>
              </a:rPr>
              <a:t>Trường Đại học (Đại Học </a:t>
            </a:r>
            <a:r>
              <a:rPr lang="en-US" dirty="0" smtClean="0">
                <a:latin typeface="Times New Roman" pitchFamily="18" charset="0"/>
                <a:cs typeface="Times New Roman" pitchFamily="18" charset="0"/>
              </a:rPr>
              <a:t>Hùng Vương và Đại Học Công nghiệp Việt Trì</a:t>
            </a:r>
            <a:r>
              <a:rPr lang="vi-VN" dirty="0" smtClean="0">
                <a:latin typeface="Times New Roman" pitchFamily="18" charset="0"/>
                <a:cs typeface="Times New Roman" pitchFamily="18" charset="0"/>
              </a:rPr>
              <a:t>) </a:t>
            </a:r>
            <a:r>
              <a:rPr lang="vi-VN" dirty="0">
                <a:latin typeface="Times New Roman" pitchFamily="18" charset="0"/>
                <a:cs typeface="Times New Roman" pitchFamily="18" charset="0"/>
              </a:rPr>
              <a:t>và </a:t>
            </a:r>
            <a:r>
              <a:rPr lang="en-US" dirty="0" smtClean="0">
                <a:latin typeface="Times New Roman" pitchFamily="18" charset="0"/>
                <a:cs typeface="Times New Roman" pitchFamily="18" charset="0"/>
              </a:rPr>
              <a:t>5</a:t>
            </a:r>
            <a:r>
              <a:rPr lang="vi-VN" dirty="0" smtClean="0">
                <a:latin typeface="Times New Roman" pitchFamily="18" charset="0"/>
                <a:cs typeface="Times New Roman" pitchFamily="18" charset="0"/>
              </a:rPr>
              <a:t> </a:t>
            </a:r>
            <a:r>
              <a:rPr lang="vi-VN" dirty="0">
                <a:latin typeface="Times New Roman" pitchFamily="18" charset="0"/>
                <a:cs typeface="Times New Roman" pitchFamily="18" charset="0"/>
              </a:rPr>
              <a:t>trường Cao đẳng dạy nghề</a:t>
            </a:r>
            <a:r>
              <a:rPr lang="vi-VN"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p:txBody>
      </p:sp>
      <p:sp>
        <p:nvSpPr>
          <p:cNvPr id="5" name="Footer Placeholder 17"/>
          <p:cNvSpPr>
            <a:spLocks noGrp="1"/>
          </p:cNvSpPr>
          <p:nvPr>
            <p:ph type="ftr" sz="quarter" idx="11"/>
          </p:nvPr>
        </p:nvSpPr>
        <p:spPr>
          <a:xfrm>
            <a:off x="3276600" y="6477000"/>
            <a:ext cx="5791200" cy="365125"/>
          </a:xfrm>
        </p:spPr>
        <p:txBody>
          <a:bodyPr/>
          <a:lstStyle/>
          <a:p>
            <a:pPr algn="r">
              <a:defRPr/>
            </a:pPr>
            <a:r>
              <a:rPr lang="en-US" smtClean="0">
                <a:solidFill>
                  <a:srgbClr val="00B050"/>
                </a:solidFill>
                <a:latin typeface="Times New Roman" pitchFamily="18" charset="0"/>
                <a:cs typeface="Times New Roman" pitchFamily="18" charset="0"/>
              </a:rPr>
              <a:t>CAM KHE INDUSTRIAL ZONE, PHU THO PROVINCE</a:t>
            </a:r>
            <a:endParaRPr lang="en-US">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203210102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75855"/>
            <a:ext cx="8915400" cy="5638800"/>
          </a:xfrm>
        </p:spPr>
        <p:txBody>
          <a:bodyPr>
            <a:noAutofit/>
          </a:bodyPr>
          <a:lstStyle/>
          <a:p>
            <a:pPr algn="just">
              <a:lnSpc>
                <a:spcPct val="150000"/>
              </a:lnSpc>
            </a:pPr>
            <a:r>
              <a:rPr lang="en-US" sz="2000" err="1" smtClean="0">
                <a:latin typeface="Times New Roman" pitchFamily="18" charset="0"/>
                <a:cs typeface="Times New Roman" pitchFamily="18" charset="0"/>
              </a:rPr>
              <a:t>Việt</a:t>
            </a:r>
            <a:r>
              <a:rPr lang="en-US" sz="2000" smtClean="0">
                <a:latin typeface="Times New Roman" pitchFamily="18" charset="0"/>
                <a:cs typeface="Times New Roman" pitchFamily="18" charset="0"/>
              </a:rPr>
              <a:t> </a:t>
            </a:r>
            <a:r>
              <a:rPr lang="en-US" sz="2000">
                <a:latin typeface="Times New Roman" pitchFamily="18" charset="0"/>
                <a:cs typeface="Times New Roman" pitchFamily="18" charset="0"/>
              </a:rPr>
              <a:t>Nam </a:t>
            </a:r>
            <a:r>
              <a:rPr lang="en-US" sz="2000" err="1">
                <a:latin typeface="Times New Roman" pitchFamily="18" charset="0"/>
                <a:cs typeface="Times New Roman" pitchFamily="18" charset="0"/>
              </a:rPr>
              <a:t>được</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đánh</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giá</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cao</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nhờ</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ổn</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định</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Chính</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trị</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và</a:t>
            </a:r>
            <a:r>
              <a:rPr lang="en-US" sz="2000">
                <a:latin typeface="Times New Roman" pitchFamily="18" charset="0"/>
                <a:cs typeface="Times New Roman" pitchFamily="18" charset="0"/>
              </a:rPr>
              <a:t> an </a:t>
            </a:r>
            <a:r>
              <a:rPr lang="en-US" sz="2000" err="1">
                <a:latin typeface="Times New Roman" pitchFamily="18" charset="0"/>
                <a:cs typeface="Times New Roman" pitchFamily="18" charset="0"/>
              </a:rPr>
              <a:t>toàn</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xã</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hội</a:t>
            </a:r>
            <a:r>
              <a:rPr lang="en-US" sz="2000">
                <a:latin typeface="Times New Roman" pitchFamily="18" charset="0"/>
                <a:cs typeface="Times New Roman" pitchFamily="18" charset="0"/>
              </a:rPr>
              <a:t>.</a:t>
            </a:r>
          </a:p>
          <a:p>
            <a:pPr algn="just">
              <a:lnSpc>
                <a:spcPct val="150000"/>
              </a:lnSpc>
            </a:pPr>
            <a:r>
              <a:rPr lang="en-US" sz="2000" err="1">
                <a:latin typeface="Times New Roman" pitchFamily="18" charset="0"/>
                <a:cs typeface="Times New Roman" pitchFamily="18" charset="0"/>
              </a:rPr>
              <a:t>Tăng</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trưởng</a:t>
            </a:r>
            <a:r>
              <a:rPr lang="en-US" sz="2000">
                <a:latin typeface="Times New Roman" pitchFamily="18" charset="0"/>
                <a:cs typeface="Times New Roman" pitchFamily="18" charset="0"/>
              </a:rPr>
              <a:t> GDP </a:t>
            </a:r>
            <a:r>
              <a:rPr lang="en-US" sz="2000" err="1">
                <a:latin typeface="Times New Roman" pitchFamily="18" charset="0"/>
                <a:cs typeface="Times New Roman" pitchFamily="18" charset="0"/>
              </a:rPr>
              <a:t>hàng</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năm</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ổn</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định</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và</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được</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đánh</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giá</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cao</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trong</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Khu</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vực</a:t>
            </a:r>
            <a:r>
              <a:rPr lang="en-US" sz="2000">
                <a:latin typeface="Times New Roman" pitchFamily="18" charset="0"/>
                <a:cs typeface="Times New Roman" pitchFamily="18" charset="0"/>
              </a:rPr>
              <a:t>: </a:t>
            </a:r>
            <a:r>
              <a:rPr lang="en-US" sz="2000" err="1" smtClean="0">
                <a:latin typeface="Times New Roman" pitchFamily="18" charset="0"/>
                <a:cs typeface="Times New Roman" pitchFamily="18" charset="0"/>
              </a:rPr>
              <a:t>khoảng</a:t>
            </a:r>
            <a:r>
              <a:rPr lang="en-US" sz="2000" smtClean="0">
                <a:latin typeface="Times New Roman" pitchFamily="18" charset="0"/>
                <a:cs typeface="Times New Roman" pitchFamily="18" charset="0"/>
              </a:rPr>
              <a:t> 6,52%/</a:t>
            </a:r>
            <a:r>
              <a:rPr lang="en-US" sz="2000" err="1" smtClean="0">
                <a:latin typeface="Times New Roman" pitchFamily="18" charset="0"/>
                <a:cs typeface="Times New Roman" pitchFamily="18" charset="0"/>
              </a:rPr>
              <a:t>năm</a:t>
            </a:r>
            <a:r>
              <a:rPr lang="en-US" sz="2000" smtClean="0">
                <a:latin typeface="Times New Roman" pitchFamily="18" charset="0"/>
                <a:cs typeface="Times New Roman" pitchFamily="18" charset="0"/>
              </a:rPr>
              <a:t> (2006-2016).</a:t>
            </a:r>
            <a:endParaRPr lang="en-US" sz="2000">
              <a:latin typeface="Times New Roman" pitchFamily="18" charset="0"/>
              <a:cs typeface="Times New Roman" pitchFamily="18" charset="0"/>
            </a:endParaRPr>
          </a:p>
          <a:p>
            <a:pPr algn="just">
              <a:lnSpc>
                <a:spcPct val="150000"/>
              </a:lnSpc>
            </a:pPr>
            <a:r>
              <a:rPr lang="en-US" sz="2000" err="1">
                <a:latin typeface="Times New Roman" pitchFamily="18" charset="0"/>
                <a:cs typeface="Times New Roman" pitchFamily="18" charset="0"/>
              </a:rPr>
              <a:t>Chính</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phủ</a:t>
            </a:r>
            <a:r>
              <a:rPr lang="en-US" sz="2000">
                <a:latin typeface="Times New Roman" pitchFamily="18" charset="0"/>
                <a:cs typeface="Times New Roman" pitchFamily="18" charset="0"/>
              </a:rPr>
              <a:t> Việt Nam </a:t>
            </a:r>
            <a:r>
              <a:rPr lang="en-US" sz="2000" err="1">
                <a:latin typeface="Times New Roman" pitchFamily="18" charset="0"/>
                <a:cs typeface="Times New Roman" pitchFamily="18" charset="0"/>
              </a:rPr>
              <a:t>có</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những</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chính</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sách</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ưu</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tiên</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và</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khuyến</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khích</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đầu</a:t>
            </a:r>
            <a:r>
              <a:rPr lang="en-US" sz="2000">
                <a:latin typeface="Times New Roman" pitchFamily="18" charset="0"/>
                <a:cs typeface="Times New Roman" pitchFamily="18" charset="0"/>
              </a:rPr>
              <a:t> tư </a:t>
            </a:r>
            <a:r>
              <a:rPr lang="en-US" sz="2000" err="1">
                <a:latin typeface="Times New Roman" pitchFamily="18" charset="0"/>
                <a:cs typeface="Times New Roman" pitchFamily="18" charset="0"/>
              </a:rPr>
              <a:t>đặc</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biệt</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là</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ngành</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dệt</a:t>
            </a:r>
            <a:r>
              <a:rPr lang="en-US" sz="2000">
                <a:latin typeface="Times New Roman" pitchFamily="18" charset="0"/>
                <a:cs typeface="Times New Roman" pitchFamily="18" charset="0"/>
              </a:rPr>
              <a:t> may, da </a:t>
            </a:r>
            <a:r>
              <a:rPr lang="en-US" sz="2000" err="1">
                <a:latin typeface="Times New Roman" pitchFamily="18" charset="0"/>
                <a:cs typeface="Times New Roman" pitchFamily="18" charset="0"/>
              </a:rPr>
              <a:t>giầy</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như</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ưu</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đãi</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thuế</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nhập</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khẩu</a:t>
            </a:r>
            <a:r>
              <a:rPr lang="en-US" sz="2000">
                <a:latin typeface="Times New Roman" pitchFamily="18" charset="0"/>
                <a:cs typeface="Times New Roman" pitchFamily="18" charset="0"/>
              </a:rPr>
              <a:t> </a:t>
            </a:r>
            <a:r>
              <a:rPr lang="vi-VN" sz="2000">
                <a:latin typeface="Times New Roman" pitchFamily="18" charset="0"/>
                <a:cs typeface="Times New Roman" pitchFamily="18" charset="0"/>
              </a:rPr>
              <a:t>cho các nguyên liệu thô với mục đích sản xuất các sản phẩm may</a:t>
            </a:r>
            <a:r>
              <a:rPr lang="en-US" sz="2000">
                <a:latin typeface="Times New Roman" pitchFamily="18" charset="0"/>
                <a:cs typeface="Times New Roman" pitchFamily="18" charset="0"/>
              </a:rPr>
              <a:t> </a:t>
            </a:r>
            <a:r>
              <a:rPr lang="vi-VN" sz="2000">
                <a:latin typeface="Times New Roman" pitchFamily="18" charset="0"/>
                <a:cs typeface="Times New Roman" pitchFamily="18" charset="0"/>
              </a:rPr>
              <a:t>tái xuất khẩu trong 3-4 tháng, miễn giảm thuế</a:t>
            </a:r>
            <a:r>
              <a:rPr lang="en-US" sz="2000">
                <a:latin typeface="Times New Roman" pitchFamily="18" charset="0"/>
                <a:cs typeface="Times New Roman" pitchFamily="18" charset="0"/>
              </a:rPr>
              <a:t> </a:t>
            </a:r>
            <a:r>
              <a:rPr lang="vi-VN" sz="2000">
                <a:latin typeface="Times New Roman" pitchFamily="18" charset="0"/>
                <a:cs typeface="Times New Roman" pitchFamily="18" charset="0"/>
              </a:rPr>
              <a:t>thu nhập doanh nghiệp</a:t>
            </a:r>
            <a:r>
              <a:rPr lang="en-US" sz="2000">
                <a:latin typeface="Times New Roman" pitchFamily="18" charset="0"/>
                <a:cs typeface="Times New Roman" pitchFamily="18" charset="0"/>
              </a:rPr>
              <a:t>,…</a:t>
            </a:r>
          </a:p>
          <a:p>
            <a:pPr algn="just">
              <a:lnSpc>
                <a:spcPct val="150000"/>
              </a:lnSpc>
            </a:pPr>
            <a:r>
              <a:rPr lang="en-US" sz="2000" err="1">
                <a:latin typeface="Times New Roman" pitchFamily="18" charset="0"/>
                <a:cs typeface="Times New Roman" pitchFamily="18" charset="0"/>
              </a:rPr>
              <a:t>Cơ</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cấu</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dân</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số</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trẻ</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số</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người</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trong</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độ</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tuổi</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lao</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động</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cao</a:t>
            </a:r>
            <a:r>
              <a:rPr lang="en-US" sz="2000">
                <a:latin typeface="Times New Roman" pitchFamily="18" charset="0"/>
                <a:cs typeface="Times New Roman" pitchFamily="18" charset="0"/>
              </a:rPr>
              <a:t>; Chi </a:t>
            </a:r>
            <a:r>
              <a:rPr lang="en-US" sz="2000" err="1">
                <a:latin typeface="Times New Roman" pitchFamily="18" charset="0"/>
                <a:cs typeface="Times New Roman" pitchFamily="18" charset="0"/>
              </a:rPr>
              <a:t>phí</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lao</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động</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thấp</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trong</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khi</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tay</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nghề</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và</a:t>
            </a:r>
            <a:r>
              <a:rPr lang="en-US" sz="2000">
                <a:latin typeface="Times New Roman" pitchFamily="18" charset="0"/>
                <a:cs typeface="Times New Roman" pitchFamily="18" charset="0"/>
              </a:rPr>
              <a:t> kỹ </a:t>
            </a:r>
            <a:r>
              <a:rPr lang="en-US" sz="2000" err="1">
                <a:latin typeface="Times New Roman" pitchFamily="18" charset="0"/>
                <a:cs typeface="Times New Roman" pitchFamily="18" charset="0"/>
              </a:rPr>
              <a:t>năng</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được</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đánh</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giá</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cao</a:t>
            </a:r>
            <a:r>
              <a:rPr lang="en-US" sz="2000">
                <a:latin typeface="Times New Roman" pitchFamily="18" charset="0"/>
                <a:cs typeface="Times New Roman" pitchFamily="18" charset="0"/>
              </a:rPr>
              <a:t>.</a:t>
            </a:r>
          </a:p>
          <a:p>
            <a:pPr algn="just">
              <a:lnSpc>
                <a:spcPct val="150000"/>
              </a:lnSpc>
            </a:pPr>
            <a:r>
              <a:rPr lang="en-US" sz="2000">
                <a:latin typeface="Times New Roman" pitchFamily="18" charset="0"/>
                <a:cs typeface="Times New Roman" pitchFamily="18" charset="0"/>
              </a:rPr>
              <a:t>Việt Nam </a:t>
            </a:r>
            <a:r>
              <a:rPr lang="en-US" sz="2000" err="1">
                <a:latin typeface="Times New Roman" pitchFamily="18" charset="0"/>
                <a:cs typeface="Times New Roman" pitchFamily="18" charset="0"/>
              </a:rPr>
              <a:t>đã</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ký</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kết</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các</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Hiệp</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định</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thương</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mại</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với</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các</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Khu</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vực</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lân</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cận</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như</a:t>
            </a:r>
            <a:r>
              <a:rPr lang="en-US" sz="2000">
                <a:latin typeface="Times New Roman" pitchFamily="18" charset="0"/>
                <a:cs typeface="Times New Roman" pitchFamily="18" charset="0"/>
              </a:rPr>
              <a:t> FTA Việt Nam - </a:t>
            </a:r>
            <a:r>
              <a:rPr lang="en-US" sz="2000" err="1">
                <a:latin typeface="Times New Roman" pitchFamily="18" charset="0"/>
                <a:cs typeface="Times New Roman" pitchFamily="18" charset="0"/>
              </a:rPr>
              <a:t>Hàn</a:t>
            </a:r>
            <a:r>
              <a:rPr lang="en-US" sz="2000">
                <a:latin typeface="Times New Roman" pitchFamily="18" charset="0"/>
                <a:cs typeface="Times New Roman" pitchFamily="18" charset="0"/>
              </a:rPr>
              <a:t> Quốc, </a:t>
            </a:r>
            <a:r>
              <a:rPr lang="en-US" sz="2000" smtClean="0">
                <a:latin typeface="Times New Roman" pitchFamily="18" charset="0"/>
                <a:cs typeface="Times New Roman" pitchFamily="18" charset="0"/>
              </a:rPr>
              <a:t>AFTA</a:t>
            </a:r>
            <a:r>
              <a:rPr lang="en-US" sz="2000">
                <a:latin typeface="Times New Roman" pitchFamily="18" charset="0"/>
                <a:cs typeface="Times New Roman" pitchFamily="18" charset="0"/>
              </a:rPr>
              <a:t>, CAFTA,…</a:t>
            </a:r>
          </a:p>
          <a:p>
            <a:pPr marL="0" indent="0" algn="just">
              <a:lnSpc>
                <a:spcPct val="130000"/>
              </a:lnSpc>
              <a:buNone/>
            </a:pPr>
            <a:endParaRPr lang="en-US" sz="2400" smtClean="0">
              <a:latin typeface="Times New Roman" pitchFamily="18" charset="0"/>
              <a:cs typeface="Times New Roman" pitchFamily="18" charset="0"/>
            </a:endParaRPr>
          </a:p>
          <a:p>
            <a:pPr algn="just"/>
            <a:endParaRPr lang="en-US" sz="2400">
              <a:latin typeface="Times New Roman" pitchFamily="18" charset="0"/>
              <a:cs typeface="Times New Roman" pitchFamily="18" charset="0"/>
            </a:endParaRPr>
          </a:p>
        </p:txBody>
      </p:sp>
      <p:sp>
        <p:nvSpPr>
          <p:cNvPr id="4" name="Footer Placeholder 17"/>
          <p:cNvSpPr>
            <a:spLocks noGrp="1"/>
          </p:cNvSpPr>
          <p:nvPr>
            <p:ph type="ftr" sz="quarter" idx="11"/>
          </p:nvPr>
        </p:nvSpPr>
        <p:spPr>
          <a:xfrm>
            <a:off x="3276600" y="6477000"/>
            <a:ext cx="5791200" cy="365125"/>
          </a:xfrm>
        </p:spPr>
        <p:txBody>
          <a:bodyPr/>
          <a:lstStyle/>
          <a:p>
            <a:pPr algn="r">
              <a:defRPr/>
            </a:pPr>
            <a:r>
              <a:rPr lang="en-US" smtClean="0">
                <a:solidFill>
                  <a:srgbClr val="00B050"/>
                </a:solidFill>
                <a:latin typeface="Times New Roman" pitchFamily="18" charset="0"/>
                <a:cs typeface="Times New Roman" pitchFamily="18" charset="0"/>
              </a:rPr>
              <a:t>CAM KHE INDUSTRIAL ZONE, PHU THO PROVINCE</a:t>
            </a:r>
            <a:endParaRPr lang="en-US">
              <a:solidFill>
                <a:srgbClr val="00B050"/>
              </a:solidFill>
              <a:latin typeface="Times New Roman" pitchFamily="18" charset="0"/>
              <a:cs typeface="Times New Roman" pitchFamily="18" charset="0"/>
            </a:endParaRPr>
          </a:p>
        </p:txBody>
      </p:sp>
      <p:sp>
        <p:nvSpPr>
          <p:cNvPr id="6" name="TextBox 5"/>
          <p:cNvSpPr txBox="1"/>
          <p:nvPr/>
        </p:nvSpPr>
        <p:spPr>
          <a:xfrm>
            <a:off x="-76200" y="152400"/>
            <a:ext cx="9144000" cy="430887"/>
          </a:xfrm>
          <a:prstGeom prst="rect">
            <a:avLst/>
          </a:prstGeom>
          <a:noFill/>
        </p:spPr>
        <p:txBody>
          <a:bodyPr wrap="square" rtlCol="0">
            <a:spAutoFit/>
          </a:bodyPr>
          <a:lstStyle/>
          <a:p>
            <a:pPr algn="ctr"/>
            <a:r>
              <a:rPr lang="en-US" sz="2200" b="1" smtClean="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LÝ DO LỰA CHỌN MÔI TRƯỜNG ĐẦU TƯ TẠI VIỆT NAM</a:t>
            </a:r>
            <a:endParaRPr lang="en-US" sz="2200" b="1">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E:\1. Công việc\11. Dự án KCN Cẩm Khê\14. Giới thiệu về KCN\Tỉnh PT sửa.jpg"/>
          <p:cNvPicPr>
            <a:picLocks noChangeAspect="1" noChangeArrowheads="1"/>
          </p:cNvPicPr>
          <p:nvPr/>
        </p:nvPicPr>
        <p:blipFill>
          <a:blip r:embed="rId2" cstate="print"/>
          <a:srcRect/>
          <a:stretch>
            <a:fillRect/>
          </a:stretch>
        </p:blipFill>
        <p:spPr bwMode="auto">
          <a:xfrm>
            <a:off x="926963" y="1"/>
            <a:ext cx="5081953" cy="6857999"/>
          </a:xfrm>
          <a:prstGeom prst="rect">
            <a:avLst/>
          </a:prstGeom>
          <a:noFill/>
        </p:spPr>
      </p:pic>
      <p:grpSp>
        <p:nvGrpSpPr>
          <p:cNvPr id="32" name="Group 31"/>
          <p:cNvGrpSpPr/>
          <p:nvPr/>
        </p:nvGrpSpPr>
        <p:grpSpPr>
          <a:xfrm>
            <a:off x="4092916" y="457201"/>
            <a:ext cx="1545884" cy="761999"/>
            <a:chOff x="1523998" y="366307"/>
            <a:chExt cx="1698284" cy="852899"/>
          </a:xfrm>
          <a:scene3d>
            <a:camera prst="orthographicFront"/>
            <a:lightRig rig="chilly" dir="t"/>
          </a:scene3d>
        </p:grpSpPr>
        <p:sp>
          <p:nvSpPr>
            <p:cNvPr id="33" name="Oval 32"/>
            <p:cNvSpPr/>
            <p:nvPr/>
          </p:nvSpPr>
          <p:spPr>
            <a:xfrm>
              <a:off x="1523998" y="366307"/>
              <a:ext cx="1698284" cy="852899"/>
            </a:xfrm>
            <a:prstGeom prst="ellipse">
              <a:avLst/>
            </a:prstGeom>
            <a:sp3d prstMaterial="translucentPowder">
              <a:bevelT w="127000" h="25400" prst="softRound"/>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4" name="Oval 4"/>
            <p:cNvSpPr/>
            <p:nvPr/>
          </p:nvSpPr>
          <p:spPr>
            <a:xfrm>
              <a:off x="1772706" y="491211"/>
              <a:ext cx="1200868" cy="60309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algn="ctr" defTabSz="711200">
                <a:lnSpc>
                  <a:spcPct val="90000"/>
                </a:lnSpc>
                <a:spcBef>
                  <a:spcPct val="0"/>
                </a:spcBef>
                <a:spcAft>
                  <a:spcPct val="35000"/>
                </a:spcAft>
              </a:pPr>
              <a:r>
                <a:rPr lang="en-US" sz="1400" b="1" kern="1200" smtClean="0">
                  <a:solidFill>
                    <a:schemeClr val="tx1"/>
                  </a:solidFill>
                  <a:latin typeface="Times New Roman" pitchFamily="18" charset="0"/>
                  <a:cs typeface="Times New Roman" pitchFamily="18" charset="0"/>
                </a:rPr>
                <a:t>Tuyên Quang </a:t>
              </a:r>
              <a:r>
                <a:rPr lang="en-US" sz="1400" b="1" smtClean="0">
                  <a:solidFill>
                    <a:schemeClr val="tx1"/>
                  </a:solidFill>
                  <a:latin typeface="Times New Roman" pitchFamily="18" charset="0"/>
                  <a:cs typeface="Times New Roman" pitchFamily="18" charset="0"/>
                </a:rPr>
                <a:t>746.700</a:t>
              </a:r>
              <a:endParaRPr lang="en-US" sz="1400" smtClean="0">
                <a:latin typeface="Times New Roman" pitchFamily="18" charset="0"/>
                <a:cs typeface="Times New Roman" pitchFamily="18" charset="0"/>
              </a:endParaRPr>
            </a:p>
          </p:txBody>
        </p:sp>
      </p:grpSp>
      <p:sp>
        <p:nvSpPr>
          <p:cNvPr id="7" name="Rectangle 6"/>
          <p:cNvSpPr/>
          <p:nvPr/>
        </p:nvSpPr>
        <p:spPr>
          <a:xfrm>
            <a:off x="1879600" y="3238500"/>
            <a:ext cx="990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smtClean="0">
                <a:solidFill>
                  <a:schemeClr val="tx1"/>
                </a:solidFill>
                <a:latin typeface="Times New Roman" pitchFamily="18" charset="0"/>
                <a:cs typeface="Times New Roman" pitchFamily="18" charset="0"/>
              </a:rPr>
              <a:t>79.548</a:t>
            </a:r>
            <a:endParaRPr lang="en-US" sz="800" b="1">
              <a:solidFill>
                <a:schemeClr val="tx1"/>
              </a:solidFill>
              <a:latin typeface="Times New Roman" pitchFamily="18" charset="0"/>
              <a:cs typeface="Times New Roman" pitchFamily="18" charset="0"/>
            </a:endParaRPr>
          </a:p>
        </p:txBody>
      </p:sp>
      <p:sp>
        <p:nvSpPr>
          <p:cNvPr id="8" name="Rectangle 7"/>
          <p:cNvSpPr/>
          <p:nvPr/>
        </p:nvSpPr>
        <p:spPr>
          <a:xfrm>
            <a:off x="3048000" y="5207000"/>
            <a:ext cx="14478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smtClean="0">
                <a:solidFill>
                  <a:schemeClr val="tx1"/>
                </a:solidFill>
                <a:latin typeface="Times New Roman" pitchFamily="18" charset="0"/>
                <a:cs typeface="Times New Roman" pitchFamily="18" charset="0"/>
              </a:rPr>
              <a:t>187.700</a:t>
            </a:r>
            <a:endParaRPr lang="en-US" sz="800" b="1">
              <a:solidFill>
                <a:schemeClr val="tx1"/>
              </a:solidFill>
              <a:latin typeface="Times New Roman" pitchFamily="18" charset="0"/>
              <a:cs typeface="Times New Roman" pitchFamily="18" charset="0"/>
            </a:endParaRPr>
          </a:p>
        </p:txBody>
      </p:sp>
      <p:sp>
        <p:nvSpPr>
          <p:cNvPr id="9" name="Rectangle 8"/>
          <p:cNvSpPr/>
          <p:nvPr/>
        </p:nvSpPr>
        <p:spPr>
          <a:xfrm>
            <a:off x="2695575" y="2076450"/>
            <a:ext cx="15240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smtClean="0">
                <a:solidFill>
                  <a:schemeClr val="tx1"/>
                </a:solidFill>
                <a:latin typeface="Times New Roman" pitchFamily="18" charset="0"/>
                <a:cs typeface="Times New Roman" pitchFamily="18" charset="0"/>
              </a:rPr>
              <a:t>109.806</a:t>
            </a:r>
            <a:endParaRPr lang="en-US" sz="800" b="1">
              <a:solidFill>
                <a:schemeClr val="tx1"/>
              </a:solidFill>
              <a:latin typeface="Times New Roman" pitchFamily="18" charset="0"/>
              <a:cs typeface="Times New Roman" pitchFamily="18" charset="0"/>
            </a:endParaRPr>
          </a:p>
        </p:txBody>
      </p:sp>
      <p:sp>
        <p:nvSpPr>
          <p:cNvPr id="10" name="Rectangle 9"/>
          <p:cNvSpPr/>
          <p:nvPr/>
        </p:nvSpPr>
        <p:spPr>
          <a:xfrm>
            <a:off x="1981200" y="1447800"/>
            <a:ext cx="15240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smtClean="0">
                <a:solidFill>
                  <a:schemeClr val="tx1"/>
                </a:solidFill>
                <a:latin typeface="Times New Roman" pitchFamily="18" charset="0"/>
                <a:cs typeface="Times New Roman" pitchFamily="18" charset="0"/>
              </a:rPr>
              <a:t>108.556</a:t>
            </a:r>
            <a:endParaRPr lang="en-US" sz="800" b="1">
              <a:solidFill>
                <a:schemeClr val="tx1"/>
              </a:solidFill>
              <a:latin typeface="Times New Roman" pitchFamily="18" charset="0"/>
              <a:cs typeface="Times New Roman" pitchFamily="18" charset="0"/>
            </a:endParaRPr>
          </a:p>
        </p:txBody>
      </p:sp>
      <p:sp>
        <p:nvSpPr>
          <p:cNvPr id="11" name="Rectangle 10"/>
          <p:cNvSpPr/>
          <p:nvPr/>
        </p:nvSpPr>
        <p:spPr>
          <a:xfrm>
            <a:off x="3838575" y="3409950"/>
            <a:ext cx="15240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smtClean="0">
                <a:solidFill>
                  <a:schemeClr val="tx1"/>
                </a:solidFill>
                <a:latin typeface="Times New Roman" pitchFamily="18" charset="0"/>
                <a:cs typeface="Times New Roman" pitchFamily="18" charset="0"/>
              </a:rPr>
              <a:t>106.610</a:t>
            </a:r>
            <a:endParaRPr lang="en-US" sz="800" b="1">
              <a:solidFill>
                <a:schemeClr val="tx1"/>
              </a:solidFill>
              <a:latin typeface="Times New Roman" pitchFamily="18" charset="0"/>
              <a:cs typeface="Times New Roman" pitchFamily="18" charset="0"/>
            </a:endParaRPr>
          </a:p>
        </p:txBody>
      </p:sp>
      <p:sp>
        <p:nvSpPr>
          <p:cNvPr id="12" name="Rectangle 11"/>
          <p:cNvSpPr/>
          <p:nvPr/>
        </p:nvSpPr>
        <p:spPr>
          <a:xfrm>
            <a:off x="3057525" y="3648075"/>
            <a:ext cx="15240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smtClean="0">
                <a:solidFill>
                  <a:schemeClr val="tx1"/>
                </a:solidFill>
                <a:latin typeface="Times New Roman" pitchFamily="18" charset="0"/>
                <a:cs typeface="Times New Roman" pitchFamily="18" charset="0"/>
              </a:rPr>
              <a:t>82.370</a:t>
            </a:r>
            <a:endParaRPr lang="en-US" sz="800" b="1">
              <a:solidFill>
                <a:schemeClr val="tx1"/>
              </a:solidFill>
              <a:latin typeface="Times New Roman" pitchFamily="18" charset="0"/>
              <a:cs typeface="Times New Roman" pitchFamily="18" charset="0"/>
            </a:endParaRPr>
          </a:p>
        </p:txBody>
      </p:sp>
      <p:sp>
        <p:nvSpPr>
          <p:cNvPr id="13" name="Rectangle 12"/>
          <p:cNvSpPr/>
          <p:nvPr/>
        </p:nvSpPr>
        <p:spPr>
          <a:xfrm>
            <a:off x="1485900" y="4330700"/>
            <a:ext cx="15240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smtClean="0">
                <a:solidFill>
                  <a:schemeClr val="tx1"/>
                </a:solidFill>
                <a:latin typeface="Times New Roman" pitchFamily="18" charset="0"/>
                <a:cs typeface="Times New Roman" pitchFamily="18" charset="0"/>
              </a:rPr>
              <a:t>75.897</a:t>
            </a:r>
            <a:endParaRPr lang="en-US" sz="800" b="1">
              <a:solidFill>
                <a:schemeClr val="tx1"/>
              </a:solidFill>
              <a:latin typeface="Times New Roman" pitchFamily="18" charset="0"/>
              <a:cs typeface="Times New Roman" pitchFamily="18" charset="0"/>
            </a:endParaRPr>
          </a:p>
        </p:txBody>
      </p:sp>
      <p:sp>
        <p:nvSpPr>
          <p:cNvPr id="14" name="Rectangle 13"/>
          <p:cNvSpPr/>
          <p:nvPr/>
        </p:nvSpPr>
        <p:spPr>
          <a:xfrm>
            <a:off x="2387600" y="1143000"/>
            <a:ext cx="20574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smtClean="0">
                <a:solidFill>
                  <a:schemeClr val="tx1"/>
                </a:solidFill>
                <a:latin typeface="Times New Roman" pitchFamily="18" charset="0"/>
                <a:cs typeface="Times New Roman" pitchFamily="18" charset="0"/>
              </a:rPr>
              <a:t>105.242</a:t>
            </a:r>
            <a:endParaRPr lang="en-US" sz="800" b="1">
              <a:solidFill>
                <a:schemeClr val="tx1"/>
              </a:solidFill>
              <a:latin typeface="Times New Roman" pitchFamily="18" charset="0"/>
              <a:cs typeface="Times New Roman" pitchFamily="18" charset="0"/>
            </a:endParaRPr>
          </a:p>
        </p:txBody>
      </p:sp>
      <p:sp>
        <p:nvSpPr>
          <p:cNvPr id="15" name="Rectangle 14"/>
          <p:cNvSpPr/>
          <p:nvPr/>
        </p:nvSpPr>
        <p:spPr>
          <a:xfrm>
            <a:off x="3829050" y="2286000"/>
            <a:ext cx="15240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smtClean="0">
                <a:solidFill>
                  <a:schemeClr val="tx1"/>
                </a:solidFill>
                <a:latin typeface="Times New Roman" pitchFamily="18" charset="0"/>
                <a:cs typeface="Times New Roman" pitchFamily="18" charset="0"/>
              </a:rPr>
              <a:t>114.048</a:t>
            </a:r>
            <a:endParaRPr lang="en-US" sz="800" b="1">
              <a:solidFill>
                <a:schemeClr val="tx1"/>
              </a:solidFill>
              <a:latin typeface="Times New Roman" pitchFamily="18" charset="0"/>
              <a:cs typeface="Times New Roman" pitchFamily="18" charset="0"/>
            </a:endParaRPr>
          </a:p>
        </p:txBody>
      </p:sp>
      <p:sp>
        <p:nvSpPr>
          <p:cNvPr id="16" name="Rectangle 15"/>
          <p:cNvSpPr/>
          <p:nvPr/>
        </p:nvSpPr>
        <p:spPr>
          <a:xfrm>
            <a:off x="2209800" y="2628900"/>
            <a:ext cx="15240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smtClean="0">
                <a:solidFill>
                  <a:schemeClr val="tx1"/>
                </a:solidFill>
                <a:latin typeface="Times New Roman" pitchFamily="18" charset="0"/>
                <a:cs typeface="Times New Roman" pitchFamily="18" charset="0"/>
              </a:rPr>
              <a:t>128.537</a:t>
            </a:r>
            <a:endParaRPr lang="en-US" sz="800" b="1">
              <a:solidFill>
                <a:schemeClr val="tx1"/>
              </a:solidFill>
              <a:latin typeface="Times New Roman" pitchFamily="18" charset="0"/>
              <a:cs typeface="Times New Roman" pitchFamily="18" charset="0"/>
            </a:endParaRPr>
          </a:p>
        </p:txBody>
      </p:sp>
      <p:sp>
        <p:nvSpPr>
          <p:cNvPr id="17" name="Rectangle 16"/>
          <p:cNvSpPr/>
          <p:nvPr/>
        </p:nvSpPr>
        <p:spPr>
          <a:xfrm>
            <a:off x="4210050" y="3105150"/>
            <a:ext cx="15240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smtClean="0">
                <a:solidFill>
                  <a:schemeClr val="tx1"/>
                </a:solidFill>
                <a:latin typeface="Times New Roman" pitchFamily="18" charset="0"/>
                <a:cs typeface="Times New Roman" pitchFamily="18" charset="0"/>
              </a:rPr>
              <a:t>283.995</a:t>
            </a:r>
            <a:endParaRPr lang="en-US" sz="800" b="1">
              <a:solidFill>
                <a:schemeClr val="tx1"/>
              </a:solidFill>
              <a:latin typeface="Times New Roman" pitchFamily="18" charset="0"/>
              <a:cs typeface="Times New Roman" pitchFamily="18" charset="0"/>
            </a:endParaRPr>
          </a:p>
        </p:txBody>
      </p:sp>
      <p:sp>
        <p:nvSpPr>
          <p:cNvPr id="18" name="Rectangle 17"/>
          <p:cNvSpPr/>
          <p:nvPr/>
        </p:nvSpPr>
        <p:spPr>
          <a:xfrm>
            <a:off x="3276600" y="2571750"/>
            <a:ext cx="15240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smtClean="0">
                <a:solidFill>
                  <a:schemeClr val="tx1"/>
                </a:solidFill>
                <a:latin typeface="Times New Roman" pitchFamily="18" charset="0"/>
                <a:cs typeface="Times New Roman" pitchFamily="18" charset="0"/>
              </a:rPr>
              <a:t>91.600</a:t>
            </a:r>
            <a:endParaRPr lang="en-US" sz="800" b="1">
              <a:solidFill>
                <a:schemeClr val="tx1"/>
              </a:solidFill>
              <a:latin typeface="Times New Roman" pitchFamily="18" charset="0"/>
              <a:cs typeface="Times New Roman" pitchFamily="18" charset="0"/>
            </a:endParaRPr>
          </a:p>
        </p:txBody>
      </p:sp>
      <p:sp>
        <p:nvSpPr>
          <p:cNvPr id="19" name="Rectangle 18"/>
          <p:cNvSpPr/>
          <p:nvPr/>
        </p:nvSpPr>
        <p:spPr>
          <a:xfrm>
            <a:off x="3400425" y="4095750"/>
            <a:ext cx="1981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smtClean="0">
                <a:solidFill>
                  <a:schemeClr val="tx1"/>
                </a:solidFill>
                <a:latin typeface="Times New Roman" pitchFamily="18" charset="0"/>
                <a:cs typeface="Times New Roman" pitchFamily="18" charset="0"/>
              </a:rPr>
              <a:t>76.330</a:t>
            </a:r>
            <a:endParaRPr lang="en-US" sz="800" b="1">
              <a:solidFill>
                <a:schemeClr val="tx1"/>
              </a:solidFill>
              <a:latin typeface="Times New Roman" pitchFamily="18" charset="0"/>
              <a:cs typeface="Times New Roman" pitchFamily="18" charset="0"/>
            </a:endParaRPr>
          </a:p>
        </p:txBody>
      </p:sp>
      <p:grpSp>
        <p:nvGrpSpPr>
          <p:cNvPr id="29" name="Group 28"/>
          <p:cNvGrpSpPr/>
          <p:nvPr/>
        </p:nvGrpSpPr>
        <p:grpSpPr>
          <a:xfrm>
            <a:off x="38100" y="4114801"/>
            <a:ext cx="1371600" cy="685799"/>
            <a:chOff x="0" y="1103477"/>
            <a:chExt cx="1792674" cy="1271913"/>
          </a:xfrm>
          <a:scene3d>
            <a:camera prst="orthographicFront"/>
            <a:lightRig rig="chilly" dir="t"/>
          </a:scene3d>
        </p:grpSpPr>
        <p:sp>
          <p:nvSpPr>
            <p:cNvPr id="30" name="Oval 29"/>
            <p:cNvSpPr/>
            <p:nvPr/>
          </p:nvSpPr>
          <p:spPr>
            <a:xfrm>
              <a:off x="0" y="1103477"/>
              <a:ext cx="1792674" cy="1271913"/>
            </a:xfrm>
            <a:prstGeom prst="ellipse">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1" name="Oval 4"/>
            <p:cNvSpPr/>
            <p:nvPr/>
          </p:nvSpPr>
          <p:spPr>
            <a:xfrm>
              <a:off x="262531" y="1289744"/>
              <a:ext cx="1267612" cy="89937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algn="ctr" defTabSz="711200">
                <a:lnSpc>
                  <a:spcPct val="90000"/>
                </a:lnSpc>
                <a:spcBef>
                  <a:spcPct val="0"/>
                </a:spcBef>
                <a:spcAft>
                  <a:spcPct val="35000"/>
                </a:spcAft>
              </a:pPr>
              <a:r>
                <a:rPr lang="en-US" sz="1400" b="1" kern="1200" smtClean="0">
                  <a:solidFill>
                    <a:schemeClr val="tx1"/>
                  </a:solidFill>
                  <a:latin typeface="Times New Roman" pitchFamily="18" charset="0"/>
                  <a:cs typeface="Times New Roman" pitchFamily="18" charset="0"/>
                </a:rPr>
                <a:t>Sơn La </a:t>
              </a:r>
              <a:r>
                <a:rPr lang="en-US" sz="1400" b="1" smtClean="0">
                  <a:solidFill>
                    <a:schemeClr val="tx1"/>
                  </a:solidFill>
                  <a:latin typeface="Times New Roman" pitchFamily="18" charset="0"/>
                  <a:cs typeface="Times New Roman" pitchFamily="18" charset="0"/>
                </a:rPr>
                <a:t>1.149.000</a:t>
              </a:r>
              <a:endParaRPr lang="en-US" sz="1400" smtClean="0">
                <a:latin typeface="Times New Roman" pitchFamily="18" charset="0"/>
                <a:cs typeface="Times New Roman" pitchFamily="18" charset="0"/>
              </a:endParaRPr>
            </a:p>
          </p:txBody>
        </p:sp>
      </p:grpSp>
      <p:grpSp>
        <p:nvGrpSpPr>
          <p:cNvPr id="35" name="Group 34"/>
          <p:cNvGrpSpPr/>
          <p:nvPr/>
        </p:nvGrpSpPr>
        <p:grpSpPr>
          <a:xfrm>
            <a:off x="5410200" y="2514600"/>
            <a:ext cx="1280940" cy="838200"/>
            <a:chOff x="4114800" y="1027755"/>
            <a:chExt cx="1814340" cy="1271913"/>
          </a:xfrm>
          <a:scene3d>
            <a:camera prst="orthographicFront"/>
            <a:lightRig rig="chilly" dir="t"/>
          </a:scene3d>
        </p:grpSpPr>
        <p:sp>
          <p:nvSpPr>
            <p:cNvPr id="36" name="Oval 35"/>
            <p:cNvSpPr/>
            <p:nvPr/>
          </p:nvSpPr>
          <p:spPr>
            <a:xfrm>
              <a:off x="4114800" y="1027755"/>
              <a:ext cx="1814340" cy="1271913"/>
            </a:xfrm>
            <a:prstGeom prst="ellipse">
              <a:avLst/>
            </a:prstGeom>
            <a:sp3d prstMaterial="translucentPowder">
              <a:bevelT w="127000" h="25400" prst="softRound"/>
            </a:sp3d>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7" name="Oval 4"/>
            <p:cNvSpPr/>
            <p:nvPr/>
          </p:nvSpPr>
          <p:spPr>
            <a:xfrm>
              <a:off x="4380504" y="1214022"/>
              <a:ext cx="1282932" cy="89937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a:r>
                <a:rPr lang="en-US" sz="1400" b="1" kern="1200" smtClean="0">
                  <a:solidFill>
                    <a:schemeClr val="tx1"/>
                  </a:solidFill>
                  <a:latin typeface="Times New Roman" pitchFamily="18" charset="0"/>
                  <a:cs typeface="Times New Roman" pitchFamily="18" charset="0"/>
                </a:rPr>
                <a:t>Vĩnh Phúc </a:t>
              </a:r>
              <a:r>
                <a:rPr lang="en-US" sz="1400" b="1" smtClean="0">
                  <a:solidFill>
                    <a:schemeClr val="tx1"/>
                  </a:solidFill>
                  <a:latin typeface="Times New Roman" pitchFamily="18" charset="0"/>
                  <a:cs typeface="Times New Roman" pitchFamily="18" charset="0"/>
                </a:rPr>
                <a:t>1.021.000</a:t>
              </a:r>
              <a:endParaRPr lang="en-US" sz="1400">
                <a:latin typeface="Times New Roman" pitchFamily="18" charset="0"/>
                <a:cs typeface="Times New Roman" pitchFamily="18" charset="0"/>
              </a:endParaRPr>
            </a:p>
          </p:txBody>
        </p:sp>
      </p:grpSp>
      <p:grpSp>
        <p:nvGrpSpPr>
          <p:cNvPr id="38" name="Group 37"/>
          <p:cNvGrpSpPr/>
          <p:nvPr/>
        </p:nvGrpSpPr>
        <p:grpSpPr>
          <a:xfrm>
            <a:off x="4785447" y="4724401"/>
            <a:ext cx="1615353" cy="914399"/>
            <a:chOff x="3966312" y="2485089"/>
            <a:chExt cx="1996353" cy="1313891"/>
          </a:xfrm>
          <a:scene3d>
            <a:camera prst="orthographicFront"/>
            <a:lightRig rig="chilly" dir="t"/>
          </a:scene3d>
        </p:grpSpPr>
        <p:sp>
          <p:nvSpPr>
            <p:cNvPr id="39" name="Oval 38"/>
            <p:cNvSpPr/>
            <p:nvPr/>
          </p:nvSpPr>
          <p:spPr>
            <a:xfrm>
              <a:off x="3966312" y="2485089"/>
              <a:ext cx="1996353" cy="1313891"/>
            </a:xfrm>
            <a:prstGeom prst="ellipse">
              <a:avLst/>
            </a:prstGeom>
            <a:sp3d prstMaterial="translucentPowder">
              <a:bevelT w="127000" h="25400" prst="softRound"/>
            </a:sp3d>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40" name="Oval 4"/>
            <p:cNvSpPr/>
            <p:nvPr/>
          </p:nvSpPr>
          <p:spPr>
            <a:xfrm>
              <a:off x="4258671" y="2677504"/>
              <a:ext cx="1411635" cy="92906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spcBef>
                  <a:spcPct val="0"/>
                </a:spcBef>
              </a:pPr>
              <a:r>
                <a:rPr lang="en-US" sz="1400" b="1" kern="1200" smtClean="0">
                  <a:solidFill>
                    <a:schemeClr val="tx1"/>
                  </a:solidFill>
                  <a:latin typeface="Times New Roman" pitchFamily="18" charset="0"/>
                  <a:cs typeface="Times New Roman" pitchFamily="18" charset="0"/>
                </a:rPr>
                <a:t>Hà Nội</a:t>
              </a:r>
            </a:p>
            <a:p>
              <a:pPr algn="ctr" defTabSz="711200">
                <a:spcBef>
                  <a:spcPct val="0"/>
                </a:spcBef>
              </a:pPr>
              <a:r>
                <a:rPr lang="en-US" sz="1400" b="1" smtClean="0">
                  <a:solidFill>
                    <a:schemeClr val="tx1"/>
                  </a:solidFill>
                  <a:latin typeface="Times New Roman" pitchFamily="18" charset="0"/>
                  <a:cs typeface="Times New Roman" pitchFamily="18" charset="0"/>
                </a:rPr>
                <a:t>7.588.000</a:t>
              </a:r>
            </a:p>
          </p:txBody>
        </p:sp>
      </p:grpSp>
      <p:grpSp>
        <p:nvGrpSpPr>
          <p:cNvPr id="41" name="Group 40"/>
          <p:cNvGrpSpPr/>
          <p:nvPr/>
        </p:nvGrpSpPr>
        <p:grpSpPr>
          <a:xfrm>
            <a:off x="1816100" y="6191809"/>
            <a:ext cx="1524000" cy="640791"/>
            <a:chOff x="844147" y="3217162"/>
            <a:chExt cx="1946543" cy="1313891"/>
          </a:xfrm>
          <a:scene3d>
            <a:camera prst="orthographicFront"/>
            <a:lightRig rig="chilly" dir="t"/>
          </a:scene3d>
        </p:grpSpPr>
        <p:sp>
          <p:nvSpPr>
            <p:cNvPr id="42" name="Oval 41"/>
            <p:cNvSpPr/>
            <p:nvPr/>
          </p:nvSpPr>
          <p:spPr>
            <a:xfrm>
              <a:off x="844147" y="3217162"/>
              <a:ext cx="1946543" cy="1313891"/>
            </a:xfrm>
            <a:prstGeom prst="ellipse">
              <a:avLst/>
            </a:prstGeom>
            <a:sp3d prstMaterial="translucentPowder">
              <a:bevelT w="127000" h="25400" prst="softRound"/>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3" name="Oval 4"/>
            <p:cNvSpPr/>
            <p:nvPr/>
          </p:nvSpPr>
          <p:spPr>
            <a:xfrm>
              <a:off x="1129212" y="3409577"/>
              <a:ext cx="1376413" cy="92906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algn="ctr" defTabSz="711200">
                <a:lnSpc>
                  <a:spcPct val="90000"/>
                </a:lnSpc>
                <a:spcBef>
                  <a:spcPct val="0"/>
                </a:spcBef>
                <a:spcAft>
                  <a:spcPct val="35000"/>
                </a:spcAft>
              </a:pPr>
              <a:r>
                <a:rPr lang="en-US" sz="1400" b="1" kern="1200" smtClean="0">
                  <a:solidFill>
                    <a:schemeClr val="tx1"/>
                  </a:solidFill>
                  <a:latin typeface="Times New Roman" pitchFamily="18" charset="0"/>
                  <a:cs typeface="Times New Roman" pitchFamily="18" charset="0"/>
                </a:rPr>
                <a:t>Hòa Bình </a:t>
              </a:r>
              <a:r>
                <a:rPr lang="en-US" sz="1400" b="1" smtClean="0">
                  <a:solidFill>
                    <a:schemeClr val="tx1"/>
                  </a:solidFill>
                  <a:latin typeface="Times New Roman" pitchFamily="18" charset="0"/>
                  <a:cs typeface="Times New Roman" pitchFamily="18" charset="0"/>
                </a:rPr>
                <a:t>808.200</a:t>
              </a:r>
              <a:endParaRPr lang="en-US" sz="1400" smtClean="0">
                <a:latin typeface="Times New Roman" pitchFamily="18" charset="0"/>
                <a:cs typeface="Times New Roman" pitchFamily="18" charset="0"/>
              </a:endParaRPr>
            </a:p>
          </p:txBody>
        </p:sp>
      </p:grpSp>
      <p:sp>
        <p:nvSpPr>
          <p:cNvPr id="47" name="Oval 46"/>
          <p:cNvSpPr/>
          <p:nvPr/>
        </p:nvSpPr>
        <p:spPr>
          <a:xfrm>
            <a:off x="203200" y="850900"/>
            <a:ext cx="1447800" cy="609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lvl="0" algn="ctr"/>
            <a:r>
              <a:rPr lang="en-US" sz="1400" b="1" smtClean="0">
                <a:solidFill>
                  <a:schemeClr val="tx1"/>
                </a:solidFill>
                <a:latin typeface="Times New Roman" pitchFamily="18" charset="0"/>
                <a:cs typeface="Times New Roman" pitchFamily="18" charset="0"/>
              </a:rPr>
              <a:t>Yên Bái</a:t>
            </a:r>
          </a:p>
          <a:p>
            <a:pPr algn="ctr"/>
            <a:r>
              <a:rPr lang="en-US" sz="1400" b="1" smtClean="0">
                <a:solidFill>
                  <a:schemeClr val="tx1"/>
                </a:solidFill>
                <a:latin typeface="Times New Roman" pitchFamily="18" charset="0"/>
                <a:cs typeface="Times New Roman" pitchFamily="18" charset="0"/>
              </a:rPr>
              <a:t>771.600</a:t>
            </a:r>
          </a:p>
        </p:txBody>
      </p:sp>
      <p:sp>
        <p:nvSpPr>
          <p:cNvPr id="44" name="Title 1"/>
          <p:cNvSpPr>
            <a:spLocks noGrp="1"/>
          </p:cNvSpPr>
          <p:nvPr>
            <p:ph type="title" sz="quarter"/>
          </p:nvPr>
        </p:nvSpPr>
        <p:spPr>
          <a:xfrm>
            <a:off x="6981632" y="246745"/>
            <a:ext cx="1628968" cy="3029855"/>
          </a:xfrm>
          <a:ln>
            <a:solidFill>
              <a:schemeClr val="accent3"/>
            </a:solidFill>
          </a:ln>
          <a:extLst/>
        </p:spPr>
        <p:txBody>
          <a:bodyPr>
            <a:normAutofit fontScale="90000"/>
          </a:bodyPr>
          <a:lstStyle/>
          <a:p>
            <a:pPr eaLnBrk="1" hangingPunct="1">
              <a:defRPr/>
            </a:pPr>
            <a:r>
              <a:rPr lang="en-US" altLang="en-US" sz="2400" b="1" smtClean="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Times New Roman" pitchFamily="18" charset="0"/>
                <a:ea typeface="+mn-ea"/>
                <a:cs typeface="Times New Roman" pitchFamily="18" charset="0"/>
              </a:rPr>
              <a:t>DÂN SỐ XUNG QUANH KHU VỰC KHU CÔNG NGHIỆP CẨM KHÊ</a:t>
            </a:r>
            <a:endParaRPr lang="en-US" altLang="en-US" sz="2400" b="1">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Times New Roman" pitchFamily="18" charset="0"/>
              <a:ea typeface="+mn-ea"/>
              <a:cs typeface="Times New Roman" pitchFamily="18" charset="0"/>
            </a:endParaRPr>
          </a:p>
        </p:txBody>
      </p:sp>
      <p:sp>
        <p:nvSpPr>
          <p:cNvPr id="46" name="Flowchart: Connector 45"/>
          <p:cNvSpPr/>
          <p:nvPr/>
        </p:nvSpPr>
        <p:spPr>
          <a:xfrm>
            <a:off x="1295401" y="657225"/>
            <a:ext cx="3981450" cy="4019550"/>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Arrow Connector 48"/>
          <p:cNvCxnSpPr/>
          <p:nvPr/>
        </p:nvCxnSpPr>
        <p:spPr>
          <a:xfrm>
            <a:off x="3276600" y="2667000"/>
            <a:ext cx="1981200" cy="3810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51" name="Straight Arrow Connector 50"/>
          <p:cNvCxnSpPr/>
          <p:nvPr/>
        </p:nvCxnSpPr>
        <p:spPr>
          <a:xfrm rot="10800000">
            <a:off x="2362200" y="1828800"/>
            <a:ext cx="914400" cy="838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56" name="TextBox 15"/>
          <p:cNvSpPr txBox="1">
            <a:spLocks noChangeArrowheads="1"/>
          </p:cNvSpPr>
          <p:nvPr/>
        </p:nvSpPr>
        <p:spPr bwMode="auto">
          <a:xfrm>
            <a:off x="1752600" y="2348925"/>
            <a:ext cx="1143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altLang="en-US" sz="1600" b="1" smtClean="0">
                <a:latin typeface="Times New Roman" pitchFamily="18" charset="0"/>
                <a:cs typeface="Times New Roman" pitchFamily="18" charset="0"/>
              </a:rPr>
              <a:t>500,000 </a:t>
            </a:r>
            <a:r>
              <a:rPr lang="en-US" altLang="en-US" sz="1600" b="1">
                <a:latin typeface="Times New Roman" pitchFamily="18" charset="0"/>
                <a:cs typeface="Times New Roman" pitchFamily="18" charset="0"/>
              </a:rPr>
              <a:t>Peoples</a:t>
            </a:r>
          </a:p>
        </p:txBody>
      </p:sp>
      <p:sp>
        <p:nvSpPr>
          <p:cNvPr id="57" name="TextBox 6"/>
          <p:cNvSpPr txBox="1">
            <a:spLocks noChangeArrowheads="1"/>
          </p:cNvSpPr>
          <p:nvPr/>
        </p:nvSpPr>
        <p:spPr bwMode="auto">
          <a:xfrm>
            <a:off x="3829050" y="3120450"/>
            <a:ext cx="1143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altLang="en-US" sz="1600" b="1" smtClean="0">
                <a:latin typeface="Times New Roman" pitchFamily="18" charset="0"/>
                <a:cs typeface="Times New Roman" pitchFamily="18" charset="0"/>
              </a:rPr>
              <a:t>900.000 </a:t>
            </a:r>
            <a:r>
              <a:rPr lang="en-US" altLang="en-US" sz="1600" b="1">
                <a:latin typeface="Times New Roman" pitchFamily="18" charset="0"/>
                <a:cs typeface="Times New Roman" pitchFamily="18" charset="0"/>
              </a:rPr>
              <a:t>Peoples</a:t>
            </a:r>
          </a:p>
        </p:txBody>
      </p:sp>
      <p:sp>
        <p:nvSpPr>
          <p:cNvPr id="58" name="Rectangle 57"/>
          <p:cNvSpPr/>
          <p:nvPr/>
        </p:nvSpPr>
        <p:spPr>
          <a:xfrm rot="563971">
            <a:off x="3984625" y="2802970"/>
            <a:ext cx="1295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mtClean="0">
                <a:solidFill>
                  <a:schemeClr val="tx1"/>
                </a:solidFill>
                <a:latin typeface="Times New Roman" pitchFamily="18" charset="0"/>
                <a:cs typeface="Times New Roman" pitchFamily="18" charset="0"/>
              </a:rPr>
              <a:t>50 km</a:t>
            </a:r>
            <a:endParaRPr lang="en-US" sz="1600" b="1">
              <a:solidFill>
                <a:schemeClr val="tx1"/>
              </a:solidFill>
              <a:latin typeface="Times New Roman" pitchFamily="18" charset="0"/>
              <a:cs typeface="Times New Roman" pitchFamily="18" charset="0"/>
            </a:endParaRPr>
          </a:p>
        </p:txBody>
      </p:sp>
      <p:sp>
        <p:nvSpPr>
          <p:cNvPr id="59" name="Rectangle 58"/>
          <p:cNvSpPr/>
          <p:nvPr/>
        </p:nvSpPr>
        <p:spPr>
          <a:xfrm rot="2499706">
            <a:off x="2051819" y="2058544"/>
            <a:ext cx="1295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mtClean="0">
                <a:solidFill>
                  <a:schemeClr val="tx1"/>
                </a:solidFill>
                <a:latin typeface="Times New Roman" pitchFamily="18" charset="0"/>
                <a:cs typeface="Times New Roman" pitchFamily="18" charset="0"/>
              </a:rPr>
              <a:t>30 km</a:t>
            </a:r>
            <a:endParaRPr lang="en-US" sz="1600" b="1">
              <a:solidFill>
                <a:schemeClr val="tx1"/>
              </a:solidFill>
              <a:latin typeface="Times New Roman" pitchFamily="18" charset="0"/>
              <a:cs typeface="Times New Roman" pitchFamily="18" charset="0"/>
            </a:endParaRPr>
          </a:p>
        </p:txBody>
      </p:sp>
      <p:sp>
        <p:nvSpPr>
          <p:cNvPr id="45" name="Footer Placeholder 17"/>
          <p:cNvSpPr>
            <a:spLocks noGrp="1"/>
          </p:cNvSpPr>
          <p:nvPr>
            <p:ph type="ftr" sz="quarter" idx="11"/>
          </p:nvPr>
        </p:nvSpPr>
        <p:spPr>
          <a:xfrm>
            <a:off x="3276600" y="6477000"/>
            <a:ext cx="5791200" cy="365125"/>
          </a:xfrm>
        </p:spPr>
        <p:txBody>
          <a:bodyPr/>
          <a:lstStyle/>
          <a:p>
            <a:pPr algn="r">
              <a:defRPr/>
            </a:pPr>
            <a:r>
              <a:rPr lang="en-US" smtClean="0">
                <a:solidFill>
                  <a:srgbClr val="00B050"/>
                </a:solidFill>
                <a:latin typeface="Times New Roman" pitchFamily="18" charset="0"/>
                <a:cs typeface="Times New Roman" pitchFamily="18" charset="0"/>
              </a:rPr>
              <a:t>CAM KHE INDUSTRIAL ZONE, PHU THO PROVINCE</a:t>
            </a:r>
            <a:endParaRPr lang="en-US">
              <a:solidFill>
                <a:srgbClr val="00B050"/>
              </a:solidFill>
              <a:latin typeface="Times New Roman" pitchFamily="18" charset="0"/>
              <a:cs typeface="Times New Roman" pitchFamily="18" charset="0"/>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a:xfrm>
            <a:off x="138545" y="1143000"/>
            <a:ext cx="8915400" cy="4953000"/>
          </a:xfrm>
        </p:spPr>
        <p:txBody>
          <a:bodyPr>
            <a:noAutofit/>
          </a:bodyPr>
          <a:lstStyle/>
          <a:p>
            <a:pPr marL="285750" indent="-285750" algn="just">
              <a:spcBef>
                <a:spcPts val="300"/>
              </a:spcBef>
              <a:buFont typeface="Wingdings" pitchFamily="2" charset="2"/>
              <a:buChar char="Ø"/>
            </a:pPr>
            <a:r>
              <a:rPr lang="en-US" sz="2000" dirty="0" smtClean="0">
                <a:latin typeface="Times New Roman" pitchFamily="18" charset="0"/>
                <a:cs typeface="Times New Roman" pitchFamily="18" charset="0"/>
              </a:rPr>
              <a:t>Giới thiệu tư vấn lập quy </a:t>
            </a:r>
            <a:r>
              <a:rPr lang="en-US" sz="2000" dirty="0">
                <a:latin typeface="Times New Roman" pitchFamily="18" charset="0"/>
                <a:cs typeface="Times New Roman" pitchFamily="18" charset="0"/>
              </a:rPr>
              <a:t>hoạch tổng mặt bằng, phương án thiết kế sơ bộ kèm thuyết minh…  Công việc được thực hiện bởi Đơn vị tư vấn thiết kế có thương hiệu và uy tín.</a:t>
            </a:r>
          </a:p>
          <a:p>
            <a:pPr marL="285750" indent="-285750" algn="just">
              <a:spcBef>
                <a:spcPts val="300"/>
              </a:spcBef>
              <a:buFont typeface="Wingdings" pitchFamily="2" charset="2"/>
              <a:buChar char="Ø"/>
            </a:pPr>
            <a:r>
              <a:rPr lang="en-US" sz="2000" dirty="0">
                <a:latin typeface="Times New Roman" pitchFamily="18" charset="0"/>
                <a:cs typeface="Times New Roman" pitchFamily="18" charset="0"/>
              </a:rPr>
              <a:t>Hỗ trợ hoàn thiện các thủ tục, làm việc với cơ quan quản lý nhà nước liên quan đến cấp phép đầu tư, cấp phép xây dựng…</a:t>
            </a:r>
          </a:p>
          <a:p>
            <a:pPr marL="285750" indent="-285750" algn="just">
              <a:spcBef>
                <a:spcPts val="300"/>
              </a:spcBef>
              <a:buFont typeface="Wingdings" pitchFamily="2" charset="2"/>
              <a:buChar char="Ø"/>
            </a:pPr>
            <a:r>
              <a:rPr lang="en-US" sz="2000" dirty="0">
                <a:latin typeface="Times New Roman" pitchFamily="18" charset="0"/>
                <a:cs typeface="Times New Roman" pitchFamily="18" charset="0"/>
              </a:rPr>
              <a:t>G</a:t>
            </a:r>
            <a:r>
              <a:rPr lang="en-US" sz="2000" dirty="0" smtClean="0">
                <a:latin typeface="Times New Roman" pitchFamily="18" charset="0"/>
                <a:cs typeface="Times New Roman" pitchFamily="18" charset="0"/>
              </a:rPr>
              <a:t>iới thiệu hoặc trực tiếp thiết </a:t>
            </a:r>
            <a:r>
              <a:rPr lang="en-US" sz="2000" dirty="0">
                <a:latin typeface="Times New Roman" pitchFamily="18" charset="0"/>
                <a:cs typeface="Times New Roman" pitchFamily="18" charset="0"/>
              </a:rPr>
              <a:t>kế, thi công, cung cấp và lắp đặt máy móc thiết bị… đảm bảo chất lượng, đảm bảo tiến độ, giá thành cạnh tranh, có thương hiệu và uy tín</a:t>
            </a:r>
            <a:r>
              <a:rPr lang="en-US" sz="2000" dirty="0" smtClean="0">
                <a:latin typeface="Times New Roman" pitchFamily="18" charset="0"/>
                <a:cs typeface="Times New Roman" pitchFamily="18" charset="0"/>
              </a:rPr>
              <a:t>.</a:t>
            </a:r>
          </a:p>
          <a:p>
            <a:pPr marL="285750" indent="-285750" algn="just">
              <a:spcBef>
                <a:spcPts val="300"/>
              </a:spcBef>
              <a:buFont typeface="Wingdings" pitchFamily="2" charset="2"/>
              <a:buChar char="Ø"/>
            </a:pPr>
            <a:r>
              <a:rPr lang="en-US" sz="2000" dirty="0" smtClean="0">
                <a:latin typeface="Times New Roman" pitchFamily="18" charset="0"/>
                <a:cs typeface="Times New Roman" pitchFamily="18" charset="0"/>
              </a:rPr>
              <a:t>Nếu nhà đầu tư thuê chủ đầu tư thi công xây dựng nhà máy thì chủ đầu tư có các ưu </a:t>
            </a:r>
            <a:r>
              <a:rPr lang="en-US" sz="2000" smtClean="0">
                <a:latin typeface="Times New Roman" pitchFamily="18" charset="0"/>
                <a:cs typeface="Times New Roman" pitchFamily="18" charset="0"/>
              </a:rPr>
              <a:t>đãi sau: </a:t>
            </a:r>
            <a:endParaRPr lang="en-US" sz="2000" dirty="0" smtClean="0">
              <a:latin typeface="Times New Roman" pitchFamily="18" charset="0"/>
              <a:cs typeface="Times New Roman" pitchFamily="18" charset="0"/>
            </a:endParaRPr>
          </a:p>
          <a:p>
            <a:pPr marL="0" indent="0" algn="just">
              <a:spcBef>
                <a:spcPts val="0"/>
              </a:spcBef>
              <a:buNone/>
            </a:pPr>
            <a:r>
              <a:rPr lang="en-US" sz="2000" smtClean="0">
                <a:latin typeface="Times New Roman" pitchFamily="18" charset="0"/>
                <a:cs typeface="Times New Roman" pitchFamily="18" charset="0"/>
              </a:rPr>
              <a:t>	+ </a:t>
            </a:r>
            <a:r>
              <a:rPr lang="en-US" sz="2000" dirty="0" smtClean="0">
                <a:latin typeface="Times New Roman" pitchFamily="18" charset="0"/>
                <a:cs typeface="Times New Roman" pitchFamily="18" charset="0"/>
              </a:rPr>
              <a:t>Giảm 3% giá thuê cơ sở </a:t>
            </a:r>
            <a:r>
              <a:rPr lang="en-US" sz="2000" smtClean="0">
                <a:latin typeface="Times New Roman" pitchFamily="18" charset="0"/>
                <a:cs typeface="Times New Roman" pitchFamily="18" charset="0"/>
              </a:rPr>
              <a:t>hạ tầng.</a:t>
            </a:r>
            <a:endParaRPr lang="en-US" sz="2000" dirty="0" smtClean="0">
              <a:latin typeface="Times New Roman" pitchFamily="18" charset="0"/>
              <a:cs typeface="Times New Roman" pitchFamily="18" charset="0"/>
            </a:endParaRPr>
          </a:p>
          <a:p>
            <a:pPr marL="0" indent="0" algn="just">
              <a:spcBef>
                <a:spcPts val="0"/>
              </a:spcBef>
              <a:buNone/>
            </a:pPr>
            <a:r>
              <a:rPr lang="en-US" sz="2000" smtClean="0">
                <a:latin typeface="Times New Roman" pitchFamily="18" charset="0"/>
                <a:cs typeface="Times New Roman" pitchFamily="18" charset="0"/>
              </a:rPr>
              <a:t>	+ Giảm 10% </a:t>
            </a:r>
            <a:r>
              <a:rPr lang="en-US" sz="2000" dirty="0" smtClean="0">
                <a:latin typeface="Times New Roman" pitchFamily="18" charset="0"/>
                <a:cs typeface="Times New Roman" pitchFamily="18" charset="0"/>
              </a:rPr>
              <a:t>tiền thuê </a:t>
            </a:r>
            <a:r>
              <a:rPr lang="en-US" sz="2000" smtClean="0">
                <a:latin typeface="Times New Roman" pitchFamily="18" charset="0"/>
                <a:cs typeface="Times New Roman" pitchFamily="18" charset="0"/>
              </a:rPr>
              <a:t>lại đất.</a:t>
            </a:r>
            <a:endParaRPr lang="en-US" sz="2000" dirty="0" smtClean="0">
              <a:latin typeface="Times New Roman" pitchFamily="18" charset="0"/>
              <a:cs typeface="Times New Roman" pitchFamily="18" charset="0"/>
            </a:endParaRPr>
          </a:p>
          <a:p>
            <a:pPr marL="0" indent="0" algn="just">
              <a:spcBef>
                <a:spcPts val="0"/>
              </a:spcBef>
              <a:buNone/>
            </a:pPr>
            <a:r>
              <a:rPr lang="en-US" sz="2000" smtClean="0">
                <a:latin typeface="Times New Roman" pitchFamily="18" charset="0"/>
                <a:cs typeface="Times New Roman" pitchFamily="18" charset="0"/>
              </a:rPr>
              <a:t>	+ </a:t>
            </a:r>
            <a:r>
              <a:rPr lang="en-US" sz="2000" dirty="0" smtClean="0">
                <a:latin typeface="Times New Roman" pitchFamily="18" charset="0"/>
                <a:cs typeface="Times New Roman" pitchFamily="18" charset="0"/>
              </a:rPr>
              <a:t>Miễn 02 năm phí </a:t>
            </a:r>
            <a:r>
              <a:rPr lang="en-US" sz="2000" smtClean="0">
                <a:latin typeface="Times New Roman" pitchFamily="18" charset="0"/>
                <a:cs typeface="Times New Roman" pitchFamily="18" charset="0"/>
              </a:rPr>
              <a:t>quản lý.</a:t>
            </a:r>
            <a:endParaRPr lang="en-US" sz="2000" dirty="0">
              <a:latin typeface="Times New Roman" pitchFamily="18" charset="0"/>
              <a:cs typeface="Times New Roman" pitchFamily="18" charset="0"/>
            </a:endParaRPr>
          </a:p>
          <a:p>
            <a:pPr algn="just" eaLnBrk="1" hangingPunct="1">
              <a:spcBef>
                <a:spcPts val="300"/>
              </a:spcBef>
              <a:buFont typeface="Wingdings" pitchFamily="2" charset="2"/>
              <a:buChar char="Ø"/>
            </a:pPr>
            <a:r>
              <a:rPr lang="en-US" sz="2000" dirty="0">
                <a:latin typeface="Times New Roman" pitchFamily="18" charset="0"/>
                <a:cs typeface="Times New Roman" pitchFamily="18" charset="0"/>
              </a:rPr>
              <a:t>Bàn giao mặt bằng Khu đất trong thời hạn </a:t>
            </a:r>
            <a:r>
              <a:rPr lang="en-US" sz="2000" dirty="0" smtClean="0">
                <a:latin typeface="Times New Roman" pitchFamily="18" charset="0"/>
                <a:cs typeface="Times New Roman" pitchFamily="18" charset="0"/>
              </a:rPr>
              <a:t>03 ngày </a:t>
            </a:r>
            <a:r>
              <a:rPr lang="en-US" sz="2000" dirty="0">
                <a:latin typeface="Times New Roman" pitchFamily="18" charset="0"/>
                <a:cs typeface="Times New Roman" pitchFamily="18" charset="0"/>
              </a:rPr>
              <a:t>kể từ ngày Bên thuê </a:t>
            </a:r>
            <a:r>
              <a:rPr lang="en-US" sz="2000" dirty="0" smtClean="0">
                <a:latin typeface="Times New Roman" pitchFamily="18" charset="0"/>
                <a:cs typeface="Times New Roman" pitchFamily="18" charset="0"/>
              </a:rPr>
              <a:t>được cấp giấy chứng nhận đăng ký đầu tư.</a:t>
            </a:r>
            <a:endParaRPr lang="en-US" sz="2000" dirty="0">
              <a:latin typeface="Times New Roman" pitchFamily="18" charset="0"/>
              <a:cs typeface="Times New Roman" pitchFamily="18" charset="0"/>
            </a:endParaRPr>
          </a:p>
          <a:p>
            <a:pPr marL="0" indent="0" algn="just" eaLnBrk="1" hangingPunct="1">
              <a:lnSpc>
                <a:spcPct val="150000"/>
              </a:lnSpc>
              <a:spcBef>
                <a:spcPts val="0"/>
              </a:spcBef>
              <a:buNone/>
            </a:pPr>
            <a:endParaRPr lang="en-US" sz="2000" b="1" dirty="0" smtClean="0">
              <a:latin typeface="Times New Roman" pitchFamily="18" charset="0"/>
              <a:ea typeface="Tahoma" pitchFamily="34" charset="0"/>
              <a:cs typeface="Times New Roman" pitchFamily="18" charset="0"/>
            </a:endParaRPr>
          </a:p>
        </p:txBody>
      </p:sp>
      <p:sp>
        <p:nvSpPr>
          <p:cNvPr id="5" name="TextBox 4"/>
          <p:cNvSpPr txBox="1"/>
          <p:nvPr/>
        </p:nvSpPr>
        <p:spPr>
          <a:xfrm>
            <a:off x="-76200" y="361890"/>
            <a:ext cx="9144000" cy="461665"/>
          </a:xfrm>
          <a:prstGeom prst="rect">
            <a:avLst/>
          </a:prstGeom>
          <a:noFill/>
        </p:spPr>
        <p:txBody>
          <a:bodyPr wrap="square" rtlCol="0">
            <a:spAutoFit/>
          </a:bodyPr>
          <a:lstStyle/>
          <a:p>
            <a:pPr algn="ctr"/>
            <a:r>
              <a:rPr lang="en-US" sz="2400" b="1" smtClean="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HỖ TRỢ TỪ PHÍA CHỦ ĐẦU TƯ</a:t>
            </a:r>
            <a:endParaRPr lang="en-US" sz="2400" b="1">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endParaRPr>
          </a:p>
        </p:txBody>
      </p:sp>
      <p:sp>
        <p:nvSpPr>
          <p:cNvPr id="7" name="Footer Placeholder 17"/>
          <p:cNvSpPr>
            <a:spLocks noGrp="1"/>
          </p:cNvSpPr>
          <p:nvPr>
            <p:ph type="ftr" sz="quarter" idx="11"/>
          </p:nvPr>
        </p:nvSpPr>
        <p:spPr>
          <a:xfrm>
            <a:off x="3276600" y="6477000"/>
            <a:ext cx="5791200" cy="365125"/>
          </a:xfrm>
        </p:spPr>
        <p:txBody>
          <a:bodyPr/>
          <a:lstStyle/>
          <a:p>
            <a:pPr algn="r">
              <a:defRPr/>
            </a:pPr>
            <a:r>
              <a:rPr lang="en-US" smtClean="0">
                <a:solidFill>
                  <a:srgbClr val="00B050"/>
                </a:solidFill>
                <a:latin typeface="Times New Roman" pitchFamily="18" charset="0"/>
                <a:cs typeface="Times New Roman" pitchFamily="18" charset="0"/>
              </a:rPr>
              <a:t>CAM KHE INDUSTRIAL ZONE, PHU THO PROVINCE</a:t>
            </a:r>
            <a:endParaRPr lang="en-US">
              <a:solidFill>
                <a:srgbClr val="00B05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67781"/>
            <a:ext cx="9144000" cy="461665"/>
          </a:xfrm>
          <a:prstGeom prst="rect">
            <a:avLst/>
          </a:prstGeom>
          <a:noFill/>
        </p:spPr>
        <p:txBody>
          <a:bodyPr wrap="square" rtlCol="0">
            <a:spAutoFit/>
          </a:bodyPr>
          <a:lstStyle/>
          <a:p>
            <a:pPr algn="ctr"/>
            <a:r>
              <a:rPr lang="en-US" sz="2400" b="1" smtClean="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MỌI CHI TIẾT XIN VUI LÒNG LIÊN HỆ</a:t>
            </a:r>
            <a:endParaRPr lang="en-US" sz="2400" b="1">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endParaRPr>
          </a:p>
        </p:txBody>
      </p:sp>
      <p:sp>
        <p:nvSpPr>
          <p:cNvPr id="5" name="Rectangle 5"/>
          <p:cNvSpPr>
            <a:spLocks noChangeArrowheads="1"/>
          </p:cNvSpPr>
          <p:nvPr/>
        </p:nvSpPr>
        <p:spPr bwMode="auto">
          <a:xfrm>
            <a:off x="457200" y="1215307"/>
            <a:ext cx="8382000" cy="4302716"/>
          </a:xfrm>
          <a:prstGeom prst="rect">
            <a:avLst/>
          </a:prstGeom>
          <a:noFill/>
          <a:ln w="9525">
            <a:noFill/>
            <a:miter lim="800000"/>
            <a:headEnd/>
            <a:tailEnd/>
          </a:ln>
        </p:spPr>
        <p:txBody>
          <a:bodyPr wrap="square">
            <a:spAutoFit/>
          </a:bodyPr>
          <a:lstStyle/>
          <a:p>
            <a:pPr eaLnBrk="0" hangingPunct="0">
              <a:lnSpc>
                <a:spcPct val="120000"/>
              </a:lnSpc>
            </a:pPr>
            <a:r>
              <a:rPr lang="en-US" sz="2400" err="1" smtClean="0">
                <a:latin typeface="Times New Roman" pitchFamily="18" charset="0"/>
                <a:cs typeface="Times New Roman" pitchFamily="18" charset="0"/>
              </a:rPr>
              <a:t>Trụ</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sở</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chính</a:t>
            </a:r>
            <a:r>
              <a:rPr lang="en-US" sz="2400" smtClean="0">
                <a:latin typeface="Times New Roman" pitchFamily="18" charset="0"/>
                <a:cs typeface="Times New Roman" pitchFamily="18" charset="0"/>
              </a:rPr>
              <a:t>: Cụm công nghiệp Hợp Hải, xã Kinh Kệ, huyện Lâm Thao, tỉnh Phú Thọ.</a:t>
            </a:r>
          </a:p>
          <a:p>
            <a:r>
              <a:rPr lang="en-US" sz="2400" smtClean="0">
                <a:latin typeface="Times New Roman" pitchFamily="18" charset="0"/>
                <a:cs typeface="Times New Roman" pitchFamily="18" charset="0"/>
              </a:rPr>
              <a:t>Hotline</a:t>
            </a:r>
            <a:r>
              <a:rPr lang="en-US" sz="2400">
                <a:latin typeface="Times New Roman" pitchFamily="18" charset="0"/>
                <a:cs typeface="Times New Roman" pitchFamily="18" charset="0"/>
              </a:rPr>
              <a:t>: (+84) </a:t>
            </a:r>
            <a:r>
              <a:rPr lang="en-US" sz="2400" smtClean="0">
                <a:latin typeface="Times New Roman" pitchFamily="18" charset="0"/>
                <a:cs typeface="Times New Roman" pitchFamily="18" charset="0"/>
              </a:rPr>
              <a:t>915 165 999</a:t>
            </a:r>
            <a:endParaRPr lang="en-GB" sz="2400">
              <a:latin typeface="Times New Roman" pitchFamily="18" charset="0"/>
              <a:cs typeface="Times New Roman" pitchFamily="18" charset="0"/>
            </a:endParaRPr>
          </a:p>
          <a:p>
            <a:r>
              <a:rPr lang="en-GB" sz="2400">
                <a:latin typeface="Times New Roman" pitchFamily="18" charset="0"/>
                <a:cs typeface="Times New Roman" pitchFamily="18" charset="0"/>
              </a:rPr>
              <a:t>    </a:t>
            </a:r>
            <a:r>
              <a:rPr lang="en-GB" sz="2400" smtClean="0">
                <a:latin typeface="Times New Roman" pitchFamily="18" charset="0"/>
                <a:cs typeface="Times New Roman" pitchFamily="18" charset="0"/>
              </a:rPr>
              <a:t>          (+</a:t>
            </a:r>
            <a:r>
              <a:rPr lang="en-GB" sz="2400">
                <a:latin typeface="Times New Roman" pitchFamily="18" charset="0"/>
                <a:cs typeface="Times New Roman" pitchFamily="18" charset="0"/>
              </a:rPr>
              <a:t>84) </a:t>
            </a:r>
            <a:r>
              <a:rPr lang="en-GB" sz="2400" smtClean="0">
                <a:latin typeface="Times New Roman" pitchFamily="18" charset="0"/>
                <a:cs typeface="Times New Roman" pitchFamily="18" charset="0"/>
              </a:rPr>
              <a:t>942 686 689</a:t>
            </a:r>
          </a:p>
          <a:p>
            <a:r>
              <a:rPr lang="en-GB" sz="2400" smtClean="0">
                <a:latin typeface="Times New Roman" pitchFamily="18" charset="0"/>
                <a:cs typeface="Times New Roman" pitchFamily="18" charset="0"/>
              </a:rPr>
              <a:t>              (+84) 975 686 689</a:t>
            </a:r>
            <a:endParaRPr lang="en-US" sz="2400" smtClean="0">
              <a:latin typeface="Times New Roman" pitchFamily="18" charset="0"/>
              <a:cs typeface="Times New Roman" pitchFamily="18" charset="0"/>
            </a:endParaRPr>
          </a:p>
          <a:p>
            <a:pPr eaLnBrk="0" hangingPunct="0">
              <a:lnSpc>
                <a:spcPct val="120000"/>
              </a:lnSpc>
            </a:pPr>
            <a:r>
              <a:rPr lang="en-US" sz="2400" smtClean="0">
                <a:latin typeface="Times New Roman" pitchFamily="18" charset="0"/>
                <a:cs typeface="Times New Roman" pitchFamily="18" charset="0"/>
              </a:rPr>
              <a:t>Email: </a:t>
            </a:r>
            <a:r>
              <a:rPr lang="en-US" sz="2400" smtClean="0">
                <a:latin typeface="Times New Roman" pitchFamily="18" charset="0"/>
                <a:cs typeface="Times New Roman" pitchFamily="18" charset="0"/>
                <a:hlinkClick r:id="rId2"/>
              </a:rPr>
              <a:t>khucongnghiepcamkhe@gmail.com</a:t>
            </a:r>
            <a:r>
              <a:rPr lang="en-US" sz="2400" smtClean="0">
                <a:latin typeface="Times New Roman" pitchFamily="18" charset="0"/>
                <a:cs typeface="Times New Roman" pitchFamily="18" charset="0"/>
              </a:rPr>
              <a:t> </a:t>
            </a:r>
          </a:p>
          <a:p>
            <a:pPr eaLnBrk="0" hangingPunct="0">
              <a:lnSpc>
                <a:spcPct val="120000"/>
              </a:lnSpc>
            </a:pPr>
            <a:r>
              <a:rPr lang="en-GB" sz="2400" smtClean="0">
                <a:latin typeface="Times New Roman" pitchFamily="18" charset="0"/>
                <a:cs typeface="Times New Roman" pitchFamily="18" charset="0"/>
              </a:rPr>
              <a:t>Tel</a:t>
            </a:r>
            <a:r>
              <a:rPr lang="en-GB" sz="2400">
                <a:latin typeface="Times New Roman" pitchFamily="18" charset="0"/>
                <a:cs typeface="Times New Roman" pitchFamily="18" charset="0"/>
              </a:rPr>
              <a:t>: (+84) </a:t>
            </a:r>
            <a:r>
              <a:rPr lang="en-GB" sz="2400" smtClean="0">
                <a:latin typeface="Times New Roman" pitchFamily="18" charset="0"/>
                <a:cs typeface="Times New Roman" pitchFamily="18" charset="0"/>
              </a:rPr>
              <a:t>0210 3793 999    </a:t>
            </a:r>
          </a:p>
          <a:p>
            <a:pPr eaLnBrk="0" hangingPunct="0">
              <a:lnSpc>
                <a:spcPct val="120000"/>
              </a:lnSpc>
            </a:pPr>
            <a:r>
              <a:rPr lang="en-GB" sz="2400" smtClean="0">
                <a:latin typeface="Times New Roman" pitchFamily="18" charset="0"/>
                <a:cs typeface="Times New Roman" pitchFamily="18" charset="0"/>
              </a:rPr>
              <a:t>Website</a:t>
            </a:r>
            <a:r>
              <a:rPr lang="en-GB" sz="2400">
                <a:latin typeface="Times New Roman" pitchFamily="18" charset="0"/>
                <a:cs typeface="Times New Roman" pitchFamily="18" charset="0"/>
              </a:rPr>
              <a:t>: </a:t>
            </a:r>
            <a:r>
              <a:rPr lang="en-US" sz="2400" smtClean="0">
                <a:latin typeface="Times New Roman" pitchFamily="18" charset="0"/>
                <a:cs typeface="Times New Roman" pitchFamily="18" charset="0"/>
              </a:rPr>
              <a:t>Khucongnghiepcamkhe.com</a:t>
            </a:r>
          </a:p>
          <a:p>
            <a:pPr eaLnBrk="0" hangingPunct="0">
              <a:lnSpc>
                <a:spcPct val="120000"/>
              </a:lnSpc>
            </a:pPr>
            <a:r>
              <a:rPr lang="en-US" sz="2400" smtClean="0">
                <a:latin typeface="Times New Roman" pitchFamily="18" charset="0"/>
                <a:cs typeface="Times New Roman" pitchFamily="18" charset="0"/>
              </a:rPr>
              <a:t>               Khucongnghiepcamkhe.vn</a:t>
            </a:r>
            <a:endParaRPr lang="en-GB" sz="2400">
              <a:latin typeface="Times New Roman" pitchFamily="18" charset="0"/>
              <a:cs typeface="Times New Roman" pitchFamily="18" charset="0"/>
            </a:endParaRPr>
          </a:p>
          <a:p>
            <a:pPr eaLnBrk="0" hangingPunct="0">
              <a:lnSpc>
                <a:spcPct val="120000"/>
              </a:lnSpc>
            </a:pPr>
            <a:endParaRPr lang="en-US" sz="2400">
              <a:latin typeface="Times New Roman" pitchFamily="18" charset="0"/>
              <a:cs typeface="Times New Roman" pitchFamily="18" charset="0"/>
            </a:endParaRPr>
          </a:p>
        </p:txBody>
      </p:sp>
      <p:sp>
        <p:nvSpPr>
          <p:cNvPr id="7" name="Footer Placeholder 17"/>
          <p:cNvSpPr>
            <a:spLocks noGrp="1"/>
          </p:cNvSpPr>
          <p:nvPr>
            <p:ph type="ftr" sz="quarter" idx="11"/>
          </p:nvPr>
        </p:nvSpPr>
        <p:spPr>
          <a:xfrm>
            <a:off x="3276600" y="6477000"/>
            <a:ext cx="5791200" cy="365125"/>
          </a:xfrm>
        </p:spPr>
        <p:txBody>
          <a:bodyPr/>
          <a:lstStyle/>
          <a:p>
            <a:pPr algn="r">
              <a:defRPr/>
            </a:pPr>
            <a:r>
              <a:rPr lang="en-US" smtClean="0">
                <a:solidFill>
                  <a:srgbClr val="00B050"/>
                </a:solidFill>
                <a:latin typeface="Times New Roman" pitchFamily="18" charset="0"/>
                <a:cs typeface="Times New Roman" pitchFamily="18" charset="0"/>
              </a:rPr>
              <a:t>CAM KHE INDUSTRIAL ZONE, PHU THO PROVINCE</a:t>
            </a:r>
            <a:endParaRPr lang="en-US">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2331504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8" name="Text Box 4"/>
          <p:cNvSpPr txBox="1">
            <a:spLocks noChangeArrowheads="1"/>
          </p:cNvSpPr>
          <p:nvPr/>
        </p:nvSpPr>
        <p:spPr bwMode="auto">
          <a:xfrm>
            <a:off x="0" y="5638800"/>
            <a:ext cx="9144000" cy="584200"/>
          </a:xfrm>
          <a:prstGeom prst="rect">
            <a:avLst/>
          </a:prstGeom>
          <a:noFill/>
          <a:ln w="9525">
            <a:noFill/>
            <a:miter lim="800000"/>
            <a:headEnd/>
            <a:tailEnd/>
          </a:ln>
        </p:spPr>
        <p:txBody>
          <a:bodyPr wrap="square">
            <a:spAutoFit/>
          </a:bodyPr>
          <a:lstStyle/>
          <a:p>
            <a:pPr algn="ctr" eaLnBrk="0" hangingPunct="0">
              <a:spcBef>
                <a:spcPct val="50000"/>
              </a:spcBef>
            </a:pPr>
            <a:r>
              <a:rPr lang="en-US" sz="3200" b="1" smtClean="0">
                <a:solidFill>
                  <a:srgbClr val="FF0000"/>
                </a:solidFill>
                <a:latin typeface="Times New Roman" pitchFamily="18" charset="0"/>
                <a:cs typeface="Times New Roman" pitchFamily="18" charset="0"/>
              </a:rPr>
              <a:t>THANK YOU AND </a:t>
            </a:r>
            <a:r>
              <a:rPr lang="en-US" sz="3200" b="1">
                <a:solidFill>
                  <a:srgbClr val="FF0000"/>
                </a:solidFill>
                <a:latin typeface="Times New Roman" pitchFamily="18" charset="0"/>
                <a:cs typeface="Times New Roman" pitchFamily="18" charset="0"/>
              </a:rPr>
              <a:t>WELCOME!</a:t>
            </a:r>
          </a:p>
        </p:txBody>
      </p:sp>
      <p:pic>
        <p:nvPicPr>
          <p:cNvPr id="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04342"/>
            <a:ext cx="914400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E:\1. Công việc\12. LOGO Đức Anh\Logo\Image\Logo-05.png"/>
          <p:cNvPicPr>
            <a:picLocks noChangeAspect="1" noChangeArrowheads="1"/>
          </p:cNvPicPr>
          <p:nvPr/>
        </p:nvPicPr>
        <p:blipFill>
          <a:blip r:embed="rId4"/>
          <a:srcRect/>
          <a:stretch>
            <a:fillRect/>
          </a:stretch>
        </p:blipFill>
        <p:spPr bwMode="auto">
          <a:xfrm>
            <a:off x="2904672" y="349448"/>
            <a:ext cx="3238500" cy="165352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grpId="0" nodeType="clickEffect">
                                  <p:stCondLst>
                                    <p:cond delay="0"/>
                                  </p:stCondLst>
                                  <p:iterate type="lt">
                                    <p:tmPct val="0"/>
                                  </p:iterate>
                                  <p:childTnLst>
                                    <p:set>
                                      <p:cBhvr>
                                        <p:cTn id="6" dur="1" fill="hold">
                                          <p:stCondLst>
                                            <p:cond delay="0"/>
                                          </p:stCondLst>
                                        </p:cTn>
                                        <p:tgtEl>
                                          <p:spTgt spid="436228"/>
                                        </p:tgtEl>
                                        <p:attrNameLst>
                                          <p:attrName>style.visibility</p:attrName>
                                        </p:attrNameLst>
                                      </p:cBhvr>
                                      <p:to>
                                        <p:strVal val="visible"/>
                                      </p:to>
                                    </p:set>
                                    <p:anim calcmode="lin" valueType="num">
                                      <p:cBhvr>
                                        <p:cTn id="7" dur="15000" fill="hold"/>
                                        <p:tgtEl>
                                          <p:spTgt spid="436228"/>
                                        </p:tgtEl>
                                        <p:attrNameLst>
                                          <p:attrName>ppt_x</p:attrName>
                                        </p:attrNameLst>
                                      </p:cBhvr>
                                      <p:tavLst>
                                        <p:tav tm="0">
                                          <p:val>
                                            <p:strVal val="#ppt_x"/>
                                          </p:val>
                                        </p:tav>
                                        <p:tav tm="100000">
                                          <p:val>
                                            <p:strVal val="#ppt_x"/>
                                          </p:val>
                                        </p:tav>
                                      </p:tavLst>
                                    </p:anim>
                                    <p:anim calcmode="lin" valueType="num">
                                      <p:cBhvr>
                                        <p:cTn id="8" dur="15000" fill="hold"/>
                                        <p:tgtEl>
                                          <p:spTgt spid="436228"/>
                                        </p:tgtEl>
                                        <p:attrNameLst>
                                          <p:attrName>ppt_y</p:attrName>
                                        </p:attrNameLst>
                                      </p:cBhvr>
                                      <p:tavLst>
                                        <p:tav tm="0">
                                          <p:val>
                                            <p:strVal val="#ppt_y+1"/>
                                          </p:val>
                                        </p:tav>
                                        <p:tav tm="100000">
                                          <p:val>
                                            <p:strVal val="#ppt_y-1"/>
                                          </p:val>
                                        </p:tav>
                                      </p:tavLst>
                                    </p:anim>
                                  </p:childTnLst>
                                </p:cTn>
                              </p:par>
                            </p:childTnLst>
                          </p:cTn>
                        </p:par>
                      </p:childTnLst>
                    </p:cTn>
                  </p:par>
                  <p:par>
                    <p:cTn id="9" fill="hold">
                      <p:stCondLst>
                        <p:cond delay="indefinite"/>
                      </p:stCondLst>
                      <p:childTnLst>
                        <p:par>
                          <p:cTn id="10" fill="hold">
                            <p:stCondLst>
                              <p:cond delay="0"/>
                            </p:stCondLst>
                            <p:childTnLst>
                              <p:par>
                                <p:cTn id="11" presetID="31" presetClass="exit" presetSubtype="0" fill="hold" grpId="1" nodeType="clickEffect">
                                  <p:stCondLst>
                                    <p:cond delay="0"/>
                                  </p:stCondLst>
                                  <p:iterate type="lt">
                                    <p:tmPct val="5000"/>
                                  </p:iterate>
                                  <p:childTnLst>
                                    <p:anim calcmode="lin" valueType="num">
                                      <p:cBhvr>
                                        <p:cTn id="12" dur="1000"/>
                                        <p:tgtEl>
                                          <p:spTgt spid="436228"/>
                                        </p:tgtEl>
                                        <p:attrNameLst>
                                          <p:attrName>ppt_w</p:attrName>
                                        </p:attrNameLst>
                                      </p:cBhvr>
                                      <p:tavLst>
                                        <p:tav tm="0">
                                          <p:val>
                                            <p:strVal val="ppt_w"/>
                                          </p:val>
                                        </p:tav>
                                        <p:tav tm="100000">
                                          <p:val>
                                            <p:fltVal val="0"/>
                                          </p:val>
                                        </p:tav>
                                      </p:tavLst>
                                    </p:anim>
                                    <p:anim calcmode="lin" valueType="num">
                                      <p:cBhvr>
                                        <p:cTn id="13" dur="1000"/>
                                        <p:tgtEl>
                                          <p:spTgt spid="436228"/>
                                        </p:tgtEl>
                                        <p:attrNameLst>
                                          <p:attrName>ppt_h</p:attrName>
                                        </p:attrNameLst>
                                      </p:cBhvr>
                                      <p:tavLst>
                                        <p:tav tm="0">
                                          <p:val>
                                            <p:strVal val="ppt_h"/>
                                          </p:val>
                                        </p:tav>
                                        <p:tav tm="100000">
                                          <p:val>
                                            <p:fltVal val="0"/>
                                          </p:val>
                                        </p:tav>
                                      </p:tavLst>
                                    </p:anim>
                                    <p:anim calcmode="lin" valueType="num">
                                      <p:cBhvr>
                                        <p:cTn id="14" dur="1000"/>
                                        <p:tgtEl>
                                          <p:spTgt spid="436228"/>
                                        </p:tgtEl>
                                        <p:attrNameLst>
                                          <p:attrName>style.rotation</p:attrName>
                                        </p:attrNameLst>
                                      </p:cBhvr>
                                      <p:tavLst>
                                        <p:tav tm="0">
                                          <p:val>
                                            <p:fltVal val="0"/>
                                          </p:val>
                                        </p:tav>
                                        <p:tav tm="100000">
                                          <p:val>
                                            <p:fltVal val="90"/>
                                          </p:val>
                                        </p:tav>
                                      </p:tavLst>
                                    </p:anim>
                                    <p:animEffect transition="out" filter="fade">
                                      <p:cBhvr>
                                        <p:cTn id="15" dur="1000"/>
                                        <p:tgtEl>
                                          <p:spTgt spid="436228"/>
                                        </p:tgtEl>
                                      </p:cBhvr>
                                    </p:animEffect>
                                    <p:set>
                                      <p:cBhvr>
                                        <p:cTn id="16" dur="1" fill="hold">
                                          <p:stCondLst>
                                            <p:cond delay="999"/>
                                          </p:stCondLst>
                                        </p:cTn>
                                        <p:tgtEl>
                                          <p:spTgt spid="4362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228" grpId="0"/>
      <p:bldP spid="436228"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DongA.jpg"/>
          <p:cNvPicPr>
            <a:picLocks noChangeAspect="1" noChangeArrowheads="1"/>
          </p:cNvPicPr>
          <p:nvPr/>
        </p:nvPicPr>
        <p:blipFill>
          <a:blip r:embed="rId2" cstate="print"/>
          <a:srcRect/>
          <a:stretch>
            <a:fillRect/>
          </a:stretch>
        </p:blipFill>
        <p:spPr bwMode="auto">
          <a:xfrm>
            <a:off x="-5895" y="838200"/>
            <a:ext cx="9149895" cy="5946579"/>
          </a:xfrm>
          <a:prstGeom prst="rect">
            <a:avLst/>
          </a:prstGeom>
          <a:noFill/>
        </p:spPr>
      </p:pic>
      <p:sp>
        <p:nvSpPr>
          <p:cNvPr id="10" name="Flowchart: Alternate Process 9"/>
          <p:cNvSpPr/>
          <p:nvPr/>
        </p:nvSpPr>
        <p:spPr>
          <a:xfrm>
            <a:off x="6019800" y="4191000"/>
            <a:ext cx="2971800" cy="1143000"/>
          </a:xfrm>
          <a:prstGeom prst="flowChartAlternateProcess">
            <a:avLst/>
          </a:prstGeom>
          <a:solidFill>
            <a:schemeClr val="bg1"/>
          </a:solidFill>
          <a:ln>
            <a:solidFill>
              <a:schemeClr val="accent2">
                <a:lumMod val="40000"/>
                <a:lumOff val="6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400" b="1" err="1" smtClean="0">
                <a:solidFill>
                  <a:schemeClr val="accent2">
                    <a:lumMod val="75000"/>
                  </a:schemeClr>
                </a:solidFill>
              </a:rPr>
              <a:t>AKFTA</a:t>
            </a:r>
            <a:r>
              <a:rPr lang="en-US" sz="1400" smtClean="0">
                <a:solidFill>
                  <a:schemeClr val="tx1"/>
                </a:solidFill>
              </a:rPr>
              <a:t>:</a:t>
            </a:r>
          </a:p>
          <a:p>
            <a:r>
              <a:rPr lang="en-US" sz="1400" smtClean="0">
                <a:solidFill>
                  <a:schemeClr val="tx1"/>
                </a:solidFill>
              </a:rPr>
              <a:t>- </a:t>
            </a:r>
            <a:r>
              <a:rPr lang="en-US" sz="1400" err="1" smtClean="0">
                <a:solidFill>
                  <a:schemeClr val="tx1"/>
                </a:solidFill>
                <a:latin typeface="Arial" pitchFamily="34" charset="0"/>
                <a:cs typeface="Arial" pitchFamily="34" charset="0"/>
              </a:rPr>
              <a:t>Ký</a:t>
            </a:r>
            <a:r>
              <a:rPr lang="en-US" sz="1400" smtClean="0">
                <a:solidFill>
                  <a:schemeClr val="tx1"/>
                </a:solidFill>
                <a:latin typeface="Arial" pitchFamily="34" charset="0"/>
                <a:cs typeface="Arial" pitchFamily="34" charset="0"/>
              </a:rPr>
              <a:t> T8/2006</a:t>
            </a:r>
          </a:p>
          <a:p>
            <a:r>
              <a:rPr lang="en-US" sz="1400" smtClean="0">
                <a:solidFill>
                  <a:schemeClr val="tx1"/>
                </a:solidFill>
                <a:latin typeface="Arial" pitchFamily="34" charset="0"/>
                <a:cs typeface="Arial" pitchFamily="34" charset="0"/>
              </a:rPr>
              <a:t>- </a:t>
            </a:r>
            <a:r>
              <a:rPr lang="en-US" sz="1400" err="1" smtClean="0">
                <a:solidFill>
                  <a:schemeClr val="tx1"/>
                </a:solidFill>
                <a:latin typeface="Arial" pitchFamily="34" charset="0"/>
                <a:cs typeface="Arial" pitchFamily="34" charset="0"/>
              </a:rPr>
              <a:t>Đến</a:t>
            </a:r>
            <a:r>
              <a:rPr lang="en-US" sz="1400" smtClean="0">
                <a:solidFill>
                  <a:schemeClr val="tx1"/>
                </a:solidFill>
                <a:latin typeface="Arial" pitchFamily="34" charset="0"/>
                <a:cs typeface="Arial" pitchFamily="34" charset="0"/>
              </a:rPr>
              <a:t> 2016 </a:t>
            </a:r>
            <a:r>
              <a:rPr lang="en-US" sz="1400" err="1" smtClean="0">
                <a:solidFill>
                  <a:schemeClr val="tx1"/>
                </a:solidFill>
                <a:latin typeface="Arial" pitchFamily="34" charset="0"/>
                <a:cs typeface="Arial" pitchFamily="34" charset="0"/>
              </a:rPr>
              <a:t>giảm</a:t>
            </a:r>
            <a:r>
              <a:rPr lang="en-US" sz="1400" smtClean="0">
                <a:solidFill>
                  <a:schemeClr val="tx1"/>
                </a:solidFill>
                <a:latin typeface="Arial" pitchFamily="34" charset="0"/>
                <a:cs typeface="Arial" pitchFamily="34" charset="0"/>
              </a:rPr>
              <a:t> </a:t>
            </a:r>
            <a:r>
              <a:rPr lang="en-US" sz="1400" err="1" smtClean="0">
                <a:solidFill>
                  <a:schemeClr val="tx1"/>
                </a:solidFill>
                <a:latin typeface="Arial" pitchFamily="34" charset="0"/>
                <a:cs typeface="Arial" pitchFamily="34" charset="0"/>
              </a:rPr>
              <a:t>thuế</a:t>
            </a:r>
            <a:r>
              <a:rPr lang="en-US" sz="1400" smtClean="0">
                <a:solidFill>
                  <a:schemeClr val="tx1"/>
                </a:solidFill>
                <a:latin typeface="Arial" pitchFamily="34" charset="0"/>
                <a:cs typeface="Arial" pitchFamily="34" charset="0"/>
              </a:rPr>
              <a:t> </a:t>
            </a:r>
            <a:r>
              <a:rPr lang="en-US" sz="1400" err="1" smtClean="0">
                <a:solidFill>
                  <a:schemeClr val="tx1"/>
                </a:solidFill>
                <a:latin typeface="Arial" pitchFamily="34" charset="0"/>
                <a:cs typeface="Arial" pitchFamily="34" charset="0"/>
              </a:rPr>
              <a:t>xuống</a:t>
            </a:r>
            <a:r>
              <a:rPr lang="en-US" sz="1400" smtClean="0">
                <a:solidFill>
                  <a:schemeClr val="tx1"/>
                </a:solidFill>
                <a:latin typeface="Arial" pitchFamily="34" charset="0"/>
                <a:cs typeface="Arial" pitchFamily="34" charset="0"/>
              </a:rPr>
              <a:t> 0~5% </a:t>
            </a:r>
            <a:r>
              <a:rPr lang="en-US" sz="1400" err="1" smtClean="0">
                <a:solidFill>
                  <a:schemeClr val="tx1"/>
                </a:solidFill>
                <a:latin typeface="Arial" pitchFamily="34" charset="0"/>
                <a:cs typeface="Arial" pitchFamily="34" charset="0"/>
              </a:rPr>
              <a:t>của</a:t>
            </a:r>
            <a:r>
              <a:rPr lang="en-US" sz="1400" smtClean="0">
                <a:solidFill>
                  <a:schemeClr val="tx1"/>
                </a:solidFill>
                <a:latin typeface="Arial" pitchFamily="34" charset="0"/>
                <a:cs typeface="Arial" pitchFamily="34" charset="0"/>
              </a:rPr>
              <a:t> 90% </a:t>
            </a:r>
            <a:r>
              <a:rPr lang="en-US" sz="1400" err="1" smtClean="0">
                <a:solidFill>
                  <a:schemeClr val="tx1"/>
                </a:solidFill>
                <a:latin typeface="Arial" pitchFamily="34" charset="0"/>
                <a:cs typeface="Arial" pitchFamily="34" charset="0"/>
              </a:rPr>
              <a:t>hàng</a:t>
            </a:r>
            <a:r>
              <a:rPr lang="en-US" sz="1400" smtClean="0">
                <a:solidFill>
                  <a:schemeClr val="tx1"/>
                </a:solidFill>
                <a:latin typeface="Arial" pitchFamily="34" charset="0"/>
                <a:cs typeface="Arial" pitchFamily="34" charset="0"/>
              </a:rPr>
              <a:t> </a:t>
            </a:r>
            <a:r>
              <a:rPr lang="en-US" sz="1400" err="1" smtClean="0">
                <a:solidFill>
                  <a:schemeClr val="tx1"/>
                </a:solidFill>
                <a:latin typeface="Arial" pitchFamily="34" charset="0"/>
                <a:cs typeface="Arial" pitchFamily="34" charset="0"/>
              </a:rPr>
              <a:t>hóa</a:t>
            </a:r>
            <a:endParaRPr lang="en-US" sz="1400" smtClean="0">
              <a:solidFill>
                <a:schemeClr val="tx1"/>
              </a:solidFill>
              <a:latin typeface="Arial" pitchFamily="34" charset="0"/>
              <a:cs typeface="Arial" pitchFamily="34" charset="0"/>
            </a:endParaRPr>
          </a:p>
          <a:p>
            <a:r>
              <a:rPr lang="en-US" sz="1400" smtClean="0">
                <a:solidFill>
                  <a:schemeClr val="tx1"/>
                </a:solidFill>
                <a:latin typeface="Arial" pitchFamily="34" charset="0"/>
                <a:cs typeface="Arial" pitchFamily="34" charset="0"/>
              </a:rPr>
              <a:t>- </a:t>
            </a:r>
            <a:r>
              <a:rPr lang="en-US" sz="1400" err="1" smtClean="0">
                <a:solidFill>
                  <a:schemeClr val="tx1"/>
                </a:solidFill>
                <a:latin typeface="Arial" pitchFamily="34" charset="0"/>
                <a:cs typeface="Arial" pitchFamily="34" charset="0"/>
              </a:rPr>
              <a:t>Năm</a:t>
            </a:r>
            <a:r>
              <a:rPr lang="en-US" sz="1400" smtClean="0">
                <a:solidFill>
                  <a:schemeClr val="tx1"/>
                </a:solidFill>
                <a:latin typeface="Arial" pitchFamily="34" charset="0"/>
                <a:cs typeface="Arial" pitchFamily="34" charset="0"/>
              </a:rPr>
              <a:t> 2017 </a:t>
            </a:r>
            <a:r>
              <a:rPr lang="en-US" sz="1400" err="1" smtClean="0">
                <a:solidFill>
                  <a:schemeClr val="tx1"/>
                </a:solidFill>
                <a:latin typeface="Arial" pitchFamily="34" charset="0"/>
                <a:cs typeface="Arial" pitchFamily="34" charset="0"/>
              </a:rPr>
              <a:t>miễn</a:t>
            </a:r>
            <a:r>
              <a:rPr lang="en-US" sz="1400" smtClean="0">
                <a:solidFill>
                  <a:schemeClr val="tx1"/>
                </a:solidFill>
                <a:latin typeface="Arial" pitchFamily="34" charset="0"/>
                <a:cs typeface="Arial" pitchFamily="34" charset="0"/>
              </a:rPr>
              <a:t> </a:t>
            </a:r>
            <a:r>
              <a:rPr lang="en-US" sz="1400" err="1" smtClean="0">
                <a:solidFill>
                  <a:schemeClr val="tx1"/>
                </a:solidFill>
                <a:latin typeface="Arial" pitchFamily="34" charset="0"/>
                <a:cs typeface="Arial" pitchFamily="34" charset="0"/>
              </a:rPr>
              <a:t>thuế</a:t>
            </a:r>
            <a:r>
              <a:rPr lang="en-US" sz="1400" smtClean="0">
                <a:solidFill>
                  <a:schemeClr val="tx1"/>
                </a:solidFill>
                <a:latin typeface="Arial" pitchFamily="34" charset="0"/>
                <a:cs typeface="Arial" pitchFamily="34" charset="0"/>
              </a:rPr>
              <a:t> </a:t>
            </a:r>
            <a:r>
              <a:rPr lang="en-US" sz="1400" err="1" smtClean="0">
                <a:solidFill>
                  <a:schemeClr val="tx1"/>
                </a:solidFill>
                <a:latin typeface="Arial" pitchFamily="34" charset="0"/>
                <a:cs typeface="Arial" pitchFamily="34" charset="0"/>
              </a:rPr>
              <a:t>hoàn</a:t>
            </a:r>
            <a:r>
              <a:rPr lang="en-US" sz="1400" smtClean="0">
                <a:solidFill>
                  <a:schemeClr val="tx1"/>
                </a:solidFill>
                <a:latin typeface="Arial" pitchFamily="34" charset="0"/>
                <a:cs typeface="Arial" pitchFamily="34" charset="0"/>
              </a:rPr>
              <a:t> </a:t>
            </a:r>
            <a:r>
              <a:rPr lang="en-US" sz="1400" err="1" smtClean="0">
                <a:solidFill>
                  <a:schemeClr val="tx1"/>
                </a:solidFill>
                <a:latin typeface="Arial" pitchFamily="34" charset="0"/>
                <a:cs typeface="Arial" pitchFamily="34" charset="0"/>
              </a:rPr>
              <a:t>toàn</a:t>
            </a:r>
            <a:endParaRPr lang="en-US" sz="1400" smtClean="0">
              <a:solidFill>
                <a:schemeClr val="tx1"/>
              </a:solidFill>
              <a:latin typeface="Arial" pitchFamily="34" charset="0"/>
              <a:cs typeface="Arial" pitchFamily="34" charset="0"/>
            </a:endParaRPr>
          </a:p>
        </p:txBody>
      </p:sp>
      <p:sp>
        <p:nvSpPr>
          <p:cNvPr id="11" name="Rounded Rectangle 10"/>
          <p:cNvSpPr/>
          <p:nvPr/>
        </p:nvSpPr>
        <p:spPr>
          <a:xfrm>
            <a:off x="6553200" y="1676400"/>
            <a:ext cx="2286000" cy="990600"/>
          </a:xfrm>
          <a:prstGeom prst="roundRect">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b="1" err="1" smtClean="0">
                <a:solidFill>
                  <a:schemeClr val="accent2">
                    <a:lumMod val="75000"/>
                  </a:schemeClr>
                </a:solidFill>
              </a:rPr>
              <a:t>ACFTA</a:t>
            </a:r>
            <a:r>
              <a:rPr lang="en-US" sz="1600" smtClean="0"/>
              <a:t>:</a:t>
            </a:r>
          </a:p>
          <a:p>
            <a:r>
              <a:rPr lang="en-US" sz="1600" smtClean="0"/>
              <a:t>- </a:t>
            </a:r>
            <a:r>
              <a:rPr lang="en-US" sz="1400" err="1" smtClean="0">
                <a:latin typeface="Arial" pitchFamily="34" charset="0"/>
                <a:cs typeface="Arial" pitchFamily="34" charset="0"/>
              </a:rPr>
              <a:t>Ký</a:t>
            </a:r>
            <a:r>
              <a:rPr lang="en-US" sz="1400" smtClean="0">
                <a:latin typeface="Arial" pitchFamily="34" charset="0"/>
                <a:cs typeface="Arial" pitchFamily="34" charset="0"/>
              </a:rPr>
              <a:t> T11/2004</a:t>
            </a:r>
          </a:p>
          <a:p>
            <a:r>
              <a:rPr lang="en-US" sz="1400" smtClean="0">
                <a:latin typeface="Arial" pitchFamily="34" charset="0"/>
                <a:cs typeface="Arial" pitchFamily="34" charset="0"/>
              </a:rPr>
              <a:t>- </a:t>
            </a:r>
            <a:r>
              <a:rPr lang="en-US" sz="1400" err="1" smtClean="0">
                <a:latin typeface="Arial" pitchFamily="34" charset="0"/>
                <a:cs typeface="Arial" pitchFamily="34" charset="0"/>
              </a:rPr>
              <a:t>Khoảng</a:t>
            </a:r>
            <a:r>
              <a:rPr lang="en-US" sz="1400" smtClean="0">
                <a:latin typeface="Arial" pitchFamily="34" charset="0"/>
                <a:cs typeface="Arial" pitchFamily="34" charset="0"/>
              </a:rPr>
              <a:t> 90% </a:t>
            </a:r>
            <a:r>
              <a:rPr lang="en-US" sz="1400" err="1" smtClean="0">
                <a:latin typeface="Arial" pitchFamily="34" charset="0"/>
                <a:cs typeface="Arial" pitchFamily="34" charset="0"/>
              </a:rPr>
              <a:t>hàng</a:t>
            </a:r>
            <a:r>
              <a:rPr lang="en-US" sz="1400" smtClean="0">
                <a:latin typeface="Arial" pitchFamily="34" charset="0"/>
                <a:cs typeface="Arial" pitchFamily="34" charset="0"/>
              </a:rPr>
              <a:t> </a:t>
            </a:r>
            <a:r>
              <a:rPr lang="en-US" sz="1400" err="1" smtClean="0">
                <a:latin typeface="Arial" pitchFamily="34" charset="0"/>
                <a:cs typeface="Arial" pitchFamily="34" charset="0"/>
              </a:rPr>
              <a:t>hóa</a:t>
            </a:r>
            <a:r>
              <a:rPr lang="en-US" sz="1400" smtClean="0">
                <a:latin typeface="Arial" pitchFamily="34" charset="0"/>
                <a:cs typeface="Arial" pitchFamily="34" charset="0"/>
              </a:rPr>
              <a:t> </a:t>
            </a:r>
            <a:r>
              <a:rPr lang="en-US" sz="1400" err="1" smtClean="0">
                <a:latin typeface="Arial" pitchFamily="34" charset="0"/>
                <a:cs typeface="Arial" pitchFamily="34" charset="0"/>
              </a:rPr>
              <a:t>được</a:t>
            </a:r>
            <a:r>
              <a:rPr lang="en-US" sz="1400" smtClean="0">
                <a:latin typeface="Arial" pitchFamily="34" charset="0"/>
                <a:cs typeface="Arial" pitchFamily="34" charset="0"/>
              </a:rPr>
              <a:t> </a:t>
            </a:r>
            <a:r>
              <a:rPr lang="en-US" sz="1400" err="1" smtClean="0">
                <a:latin typeface="Arial" pitchFamily="34" charset="0"/>
                <a:cs typeface="Arial" pitchFamily="34" charset="0"/>
              </a:rPr>
              <a:t>miễn</a:t>
            </a:r>
            <a:r>
              <a:rPr lang="en-US" sz="1400" smtClean="0">
                <a:latin typeface="Arial" pitchFamily="34" charset="0"/>
                <a:cs typeface="Arial" pitchFamily="34" charset="0"/>
              </a:rPr>
              <a:t> </a:t>
            </a:r>
            <a:r>
              <a:rPr lang="en-US" sz="1400" err="1" smtClean="0">
                <a:latin typeface="Arial" pitchFamily="34" charset="0"/>
                <a:cs typeface="Arial" pitchFamily="34" charset="0"/>
              </a:rPr>
              <a:t>thuế</a:t>
            </a:r>
            <a:endParaRPr lang="en-US" sz="1400">
              <a:latin typeface="Arial" pitchFamily="34" charset="0"/>
              <a:cs typeface="Arial" pitchFamily="34" charset="0"/>
            </a:endParaRPr>
          </a:p>
        </p:txBody>
      </p:sp>
      <p:sp>
        <p:nvSpPr>
          <p:cNvPr id="18" name="Curved Up Arrow 17"/>
          <p:cNvSpPr/>
          <p:nvPr/>
        </p:nvSpPr>
        <p:spPr>
          <a:xfrm flipV="1">
            <a:off x="4038600" y="3581400"/>
            <a:ext cx="3230880" cy="685800"/>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21" name="Title 2"/>
          <p:cNvSpPr>
            <a:spLocks noGrp="1"/>
          </p:cNvSpPr>
          <p:nvPr>
            <p:ph type="title"/>
          </p:nvPr>
        </p:nvSpPr>
        <p:spPr>
          <a:xfrm>
            <a:off x="918" y="46038"/>
            <a:ext cx="9143082" cy="639762"/>
          </a:xfrm>
        </p:spPr>
        <p:txBody>
          <a:bodyPr>
            <a:noAutofit/>
          </a:bodyPr>
          <a:lstStyle/>
          <a:p>
            <a:r>
              <a:rPr lang="en-US" sz="2000" b="1" smtClean="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Times New Roman" pitchFamily="18" charset="0"/>
                <a:ea typeface="+mn-ea"/>
                <a:cs typeface="Times New Roman" pitchFamily="18" charset="0"/>
              </a:rPr>
              <a:t>CÁC HIỆP ĐỊNH THƯƠNG MẠI ĐÃ KÝ KẾT</a:t>
            </a:r>
            <a:endParaRPr lang="en-US" sz="4400"/>
          </a:p>
        </p:txBody>
      </p:sp>
      <p:sp>
        <p:nvSpPr>
          <p:cNvPr id="26" name="Flowchart: Alternate Process 25"/>
          <p:cNvSpPr/>
          <p:nvPr/>
        </p:nvSpPr>
        <p:spPr>
          <a:xfrm>
            <a:off x="304800" y="4724400"/>
            <a:ext cx="2895600" cy="1066800"/>
          </a:xfrm>
          <a:prstGeom prst="flowChartAlternateProcess">
            <a:avLst/>
          </a:prstGeom>
          <a:solidFill>
            <a:schemeClr val="bg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b="1" err="1" smtClean="0">
                <a:solidFill>
                  <a:schemeClr val="accent2">
                    <a:lumMod val="75000"/>
                  </a:schemeClr>
                </a:solidFill>
              </a:rPr>
              <a:t>FTA</a:t>
            </a:r>
            <a:r>
              <a:rPr lang="en-US" sz="1600" b="1" smtClean="0">
                <a:solidFill>
                  <a:schemeClr val="accent2">
                    <a:lumMod val="75000"/>
                  </a:schemeClr>
                </a:solidFill>
              </a:rPr>
              <a:t> </a:t>
            </a:r>
            <a:r>
              <a:rPr lang="en-US" sz="1600" b="1" err="1" smtClean="0">
                <a:solidFill>
                  <a:schemeClr val="accent2">
                    <a:lumMod val="75000"/>
                  </a:schemeClr>
                </a:solidFill>
              </a:rPr>
              <a:t>Việt</a:t>
            </a:r>
            <a:r>
              <a:rPr lang="en-US" sz="1600" b="1" smtClean="0">
                <a:solidFill>
                  <a:schemeClr val="accent2">
                    <a:lumMod val="75000"/>
                  </a:schemeClr>
                </a:solidFill>
              </a:rPr>
              <a:t> Nam – </a:t>
            </a:r>
            <a:r>
              <a:rPr lang="en-US" sz="1600" b="1" err="1" smtClean="0">
                <a:solidFill>
                  <a:schemeClr val="accent2">
                    <a:lumMod val="75000"/>
                  </a:schemeClr>
                </a:solidFill>
              </a:rPr>
              <a:t>Hàn</a:t>
            </a:r>
            <a:r>
              <a:rPr lang="en-US" sz="1600" b="1" smtClean="0">
                <a:solidFill>
                  <a:schemeClr val="accent2">
                    <a:lumMod val="75000"/>
                  </a:schemeClr>
                </a:solidFill>
              </a:rPr>
              <a:t> </a:t>
            </a:r>
            <a:r>
              <a:rPr lang="en-US" sz="1600" b="1" err="1" smtClean="0">
                <a:solidFill>
                  <a:schemeClr val="accent2">
                    <a:lumMod val="75000"/>
                  </a:schemeClr>
                </a:solidFill>
              </a:rPr>
              <a:t>Quốc</a:t>
            </a:r>
            <a:r>
              <a:rPr lang="en-US" sz="1400" smtClean="0">
                <a:solidFill>
                  <a:schemeClr val="tx1"/>
                </a:solidFill>
              </a:rPr>
              <a:t>:</a:t>
            </a:r>
          </a:p>
          <a:p>
            <a:r>
              <a:rPr lang="en-US" sz="1400" smtClean="0">
                <a:solidFill>
                  <a:schemeClr val="tx1"/>
                </a:solidFill>
              </a:rPr>
              <a:t>-</a:t>
            </a:r>
            <a:r>
              <a:rPr lang="en-US" sz="1400" smtClean="0">
                <a:solidFill>
                  <a:schemeClr val="tx1"/>
                </a:solidFill>
                <a:latin typeface="Arial" pitchFamily="34" charset="0"/>
                <a:cs typeface="Arial" pitchFamily="34" charset="0"/>
              </a:rPr>
              <a:t> </a:t>
            </a:r>
            <a:r>
              <a:rPr lang="en-US" sz="1400" err="1" smtClean="0">
                <a:solidFill>
                  <a:schemeClr val="tx1"/>
                </a:solidFill>
                <a:latin typeface="Arial" pitchFamily="34" charset="0"/>
                <a:cs typeface="Arial" pitchFamily="34" charset="0"/>
              </a:rPr>
              <a:t>Ký</a:t>
            </a:r>
            <a:r>
              <a:rPr lang="en-US" sz="1400" smtClean="0">
                <a:solidFill>
                  <a:schemeClr val="tx1"/>
                </a:solidFill>
                <a:latin typeface="Arial" pitchFamily="34" charset="0"/>
                <a:cs typeface="Arial" pitchFamily="34" charset="0"/>
              </a:rPr>
              <a:t> </a:t>
            </a:r>
            <a:r>
              <a:rPr lang="en-US" sz="1400" err="1" smtClean="0">
                <a:solidFill>
                  <a:schemeClr val="tx1"/>
                </a:solidFill>
                <a:latin typeface="Arial" pitchFamily="34" charset="0"/>
                <a:cs typeface="Arial" pitchFamily="34" charset="0"/>
              </a:rPr>
              <a:t>Tháng</a:t>
            </a:r>
            <a:r>
              <a:rPr lang="en-US" sz="1400" smtClean="0">
                <a:solidFill>
                  <a:schemeClr val="tx1"/>
                </a:solidFill>
                <a:latin typeface="Arial" pitchFamily="34" charset="0"/>
                <a:cs typeface="Arial" pitchFamily="34" charset="0"/>
              </a:rPr>
              <a:t> 12/2014.</a:t>
            </a:r>
          </a:p>
          <a:p>
            <a:r>
              <a:rPr lang="en-US" sz="1400" smtClean="0">
                <a:solidFill>
                  <a:schemeClr val="tx1"/>
                </a:solidFill>
                <a:latin typeface="Arial" pitchFamily="34" charset="0"/>
                <a:cs typeface="Arial" pitchFamily="34" charset="0"/>
              </a:rPr>
              <a:t>- </a:t>
            </a:r>
            <a:r>
              <a:rPr lang="en-US" sz="1400" err="1" smtClean="0">
                <a:solidFill>
                  <a:schemeClr val="tx1"/>
                </a:solidFill>
                <a:latin typeface="Arial" pitchFamily="34" charset="0"/>
                <a:cs typeface="Arial" pitchFamily="34" charset="0"/>
              </a:rPr>
              <a:t>Giảm</a:t>
            </a:r>
            <a:r>
              <a:rPr lang="en-US" sz="1400" smtClean="0">
                <a:solidFill>
                  <a:schemeClr val="tx1"/>
                </a:solidFill>
                <a:latin typeface="Arial" pitchFamily="34" charset="0"/>
                <a:cs typeface="Arial" pitchFamily="34" charset="0"/>
              </a:rPr>
              <a:t> </a:t>
            </a:r>
            <a:r>
              <a:rPr lang="en-US" sz="1400" err="1" smtClean="0">
                <a:solidFill>
                  <a:schemeClr val="tx1"/>
                </a:solidFill>
                <a:latin typeface="Arial" pitchFamily="34" charset="0"/>
                <a:cs typeface="Arial" pitchFamily="34" charset="0"/>
              </a:rPr>
              <a:t>thuế</a:t>
            </a:r>
            <a:r>
              <a:rPr lang="en-US" sz="1400" smtClean="0">
                <a:solidFill>
                  <a:schemeClr val="tx1"/>
                </a:solidFill>
                <a:latin typeface="Arial" pitchFamily="34" charset="0"/>
                <a:cs typeface="Arial" pitchFamily="34" charset="0"/>
              </a:rPr>
              <a:t> </a:t>
            </a:r>
            <a:r>
              <a:rPr lang="en-US" sz="1400" err="1" smtClean="0">
                <a:solidFill>
                  <a:schemeClr val="tx1"/>
                </a:solidFill>
                <a:latin typeface="Arial" pitchFamily="34" charset="0"/>
                <a:cs typeface="Arial" pitchFamily="34" charset="0"/>
              </a:rPr>
              <a:t>xuống</a:t>
            </a:r>
            <a:r>
              <a:rPr lang="en-US" sz="1400" smtClean="0">
                <a:solidFill>
                  <a:schemeClr val="tx1"/>
                </a:solidFill>
                <a:latin typeface="Arial" pitchFamily="34" charset="0"/>
                <a:cs typeface="Arial" pitchFamily="34" charset="0"/>
              </a:rPr>
              <a:t> 0~5% </a:t>
            </a:r>
            <a:r>
              <a:rPr lang="en-US" sz="1400" err="1" smtClean="0">
                <a:solidFill>
                  <a:schemeClr val="tx1"/>
                </a:solidFill>
                <a:latin typeface="Arial" pitchFamily="34" charset="0"/>
                <a:cs typeface="Arial" pitchFamily="34" charset="0"/>
              </a:rPr>
              <a:t>của</a:t>
            </a:r>
            <a:r>
              <a:rPr lang="en-US" sz="1400" smtClean="0">
                <a:solidFill>
                  <a:schemeClr val="tx1"/>
                </a:solidFill>
                <a:latin typeface="Arial" pitchFamily="34" charset="0"/>
                <a:cs typeface="Arial" pitchFamily="34" charset="0"/>
              </a:rPr>
              <a:t> 90% </a:t>
            </a:r>
            <a:r>
              <a:rPr lang="en-US" sz="1400" err="1" smtClean="0">
                <a:solidFill>
                  <a:schemeClr val="tx1"/>
                </a:solidFill>
                <a:latin typeface="Arial" pitchFamily="34" charset="0"/>
                <a:cs typeface="Arial" pitchFamily="34" charset="0"/>
              </a:rPr>
              <a:t>hàng</a:t>
            </a:r>
            <a:r>
              <a:rPr lang="en-US" sz="1400" smtClean="0">
                <a:solidFill>
                  <a:schemeClr val="tx1"/>
                </a:solidFill>
                <a:latin typeface="Arial" pitchFamily="34" charset="0"/>
                <a:cs typeface="Arial" pitchFamily="34" charset="0"/>
              </a:rPr>
              <a:t> </a:t>
            </a:r>
            <a:r>
              <a:rPr lang="en-US" sz="1400" err="1" smtClean="0">
                <a:solidFill>
                  <a:schemeClr val="tx1"/>
                </a:solidFill>
                <a:latin typeface="Arial" pitchFamily="34" charset="0"/>
                <a:cs typeface="Arial" pitchFamily="34" charset="0"/>
              </a:rPr>
              <a:t>hóa</a:t>
            </a:r>
            <a:endParaRPr lang="en-US" sz="1400" smtClean="0">
              <a:solidFill>
                <a:schemeClr val="tx1"/>
              </a:solidFill>
              <a:latin typeface="Arial" pitchFamily="34" charset="0"/>
              <a:cs typeface="Arial" pitchFamily="34" charset="0"/>
            </a:endParaRPr>
          </a:p>
        </p:txBody>
      </p:sp>
      <p:cxnSp>
        <p:nvCxnSpPr>
          <p:cNvPr id="31" name="Straight Arrow Connector 30"/>
          <p:cNvCxnSpPr/>
          <p:nvPr/>
        </p:nvCxnSpPr>
        <p:spPr>
          <a:xfrm flipV="1">
            <a:off x="3962400" y="2743200"/>
            <a:ext cx="3429000" cy="12192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33" name="Flowchart: Alternate Process 32"/>
          <p:cNvSpPr/>
          <p:nvPr/>
        </p:nvSpPr>
        <p:spPr>
          <a:xfrm>
            <a:off x="3733800" y="5486400"/>
            <a:ext cx="2895600" cy="1143000"/>
          </a:xfrm>
          <a:prstGeom prst="flowChartAlternateProcess">
            <a:avLst/>
          </a:prstGeom>
          <a:solidFill>
            <a:schemeClr val="bg1"/>
          </a:solidFill>
          <a:ln>
            <a:solidFill>
              <a:schemeClr val="accent2">
                <a:lumMod val="40000"/>
                <a:lumOff val="6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600" b="1" err="1" smtClean="0">
                <a:solidFill>
                  <a:schemeClr val="tx1"/>
                </a:solidFill>
              </a:rPr>
              <a:t>VNEUFTA</a:t>
            </a:r>
            <a:endParaRPr lang="en-US" sz="1600" b="1" smtClean="0">
              <a:solidFill>
                <a:schemeClr val="tx1"/>
              </a:solidFill>
            </a:endParaRPr>
          </a:p>
          <a:p>
            <a:r>
              <a:rPr lang="en-US" sz="1400" smtClean="0">
                <a:solidFill>
                  <a:schemeClr val="tx1"/>
                </a:solidFill>
                <a:latin typeface="Arial" pitchFamily="34" charset="0"/>
                <a:cs typeface="Arial" pitchFamily="34" charset="0"/>
              </a:rPr>
              <a:t>- </a:t>
            </a:r>
            <a:r>
              <a:rPr lang="en-US" sz="1400" err="1" smtClean="0">
                <a:solidFill>
                  <a:schemeClr val="tx1"/>
                </a:solidFill>
                <a:latin typeface="Arial" pitchFamily="34" charset="0"/>
                <a:cs typeface="Arial" pitchFamily="34" charset="0"/>
              </a:rPr>
              <a:t>Từ</a:t>
            </a:r>
            <a:r>
              <a:rPr lang="en-US" sz="1400" smtClean="0">
                <a:solidFill>
                  <a:schemeClr val="tx1"/>
                </a:solidFill>
                <a:latin typeface="Arial" pitchFamily="34" charset="0"/>
                <a:cs typeface="Arial" pitchFamily="34" charset="0"/>
              </a:rPr>
              <a:t> T6/2012 </a:t>
            </a:r>
            <a:r>
              <a:rPr lang="en-US" sz="1400" err="1" smtClean="0">
                <a:solidFill>
                  <a:schemeClr val="tx1"/>
                </a:solidFill>
                <a:latin typeface="Arial" pitchFamily="34" charset="0"/>
                <a:cs typeface="Arial" pitchFamily="34" charset="0"/>
              </a:rPr>
              <a:t>đến</a:t>
            </a:r>
            <a:r>
              <a:rPr lang="en-US" sz="1400" smtClean="0">
                <a:solidFill>
                  <a:schemeClr val="tx1"/>
                </a:solidFill>
                <a:latin typeface="Arial" pitchFamily="34" charset="0"/>
                <a:cs typeface="Arial" pitchFamily="34" charset="0"/>
              </a:rPr>
              <a:t> nay </a:t>
            </a:r>
            <a:r>
              <a:rPr lang="en-US" sz="1400" err="1" smtClean="0">
                <a:solidFill>
                  <a:schemeClr val="tx1"/>
                </a:solidFill>
                <a:latin typeface="Arial" pitchFamily="34" charset="0"/>
                <a:cs typeface="Arial" pitchFamily="34" charset="0"/>
              </a:rPr>
              <a:t>đang</a:t>
            </a:r>
            <a:r>
              <a:rPr lang="en-US" sz="1400" smtClean="0">
                <a:solidFill>
                  <a:schemeClr val="tx1"/>
                </a:solidFill>
                <a:latin typeface="Arial" pitchFamily="34" charset="0"/>
                <a:cs typeface="Arial" pitchFamily="34" charset="0"/>
              </a:rPr>
              <a:t> </a:t>
            </a:r>
            <a:r>
              <a:rPr lang="en-US" sz="1400" err="1" smtClean="0">
                <a:solidFill>
                  <a:schemeClr val="tx1"/>
                </a:solidFill>
                <a:latin typeface="Arial" pitchFamily="34" charset="0"/>
                <a:cs typeface="Arial" pitchFamily="34" charset="0"/>
              </a:rPr>
              <a:t>tiến</a:t>
            </a:r>
            <a:r>
              <a:rPr lang="en-US" sz="1400" smtClean="0">
                <a:solidFill>
                  <a:schemeClr val="tx1"/>
                </a:solidFill>
                <a:latin typeface="Arial" pitchFamily="34" charset="0"/>
                <a:cs typeface="Arial" pitchFamily="34" charset="0"/>
              </a:rPr>
              <a:t> </a:t>
            </a:r>
            <a:r>
              <a:rPr lang="en-US" sz="1400" err="1" smtClean="0">
                <a:solidFill>
                  <a:schemeClr val="tx1"/>
                </a:solidFill>
                <a:latin typeface="Arial" pitchFamily="34" charset="0"/>
                <a:cs typeface="Arial" pitchFamily="34" charset="0"/>
              </a:rPr>
              <a:t>hành</a:t>
            </a:r>
            <a:r>
              <a:rPr lang="en-US" sz="1400" smtClean="0">
                <a:solidFill>
                  <a:schemeClr val="tx1"/>
                </a:solidFill>
                <a:latin typeface="Arial" pitchFamily="34" charset="0"/>
                <a:cs typeface="Arial" pitchFamily="34" charset="0"/>
              </a:rPr>
              <a:t> </a:t>
            </a:r>
            <a:r>
              <a:rPr lang="en-US" sz="1400" err="1" smtClean="0">
                <a:solidFill>
                  <a:schemeClr val="tx1"/>
                </a:solidFill>
                <a:latin typeface="Arial" pitchFamily="34" charset="0"/>
                <a:cs typeface="Arial" pitchFamily="34" charset="0"/>
              </a:rPr>
              <a:t>đàm</a:t>
            </a:r>
            <a:r>
              <a:rPr lang="en-US" sz="1400" smtClean="0">
                <a:solidFill>
                  <a:schemeClr val="tx1"/>
                </a:solidFill>
                <a:latin typeface="Arial" pitchFamily="34" charset="0"/>
                <a:cs typeface="Arial" pitchFamily="34" charset="0"/>
              </a:rPr>
              <a:t> </a:t>
            </a:r>
            <a:r>
              <a:rPr lang="en-US" sz="1400" err="1" smtClean="0">
                <a:solidFill>
                  <a:schemeClr val="tx1"/>
                </a:solidFill>
                <a:latin typeface="Arial" pitchFamily="34" charset="0"/>
                <a:cs typeface="Arial" pitchFamily="34" charset="0"/>
              </a:rPr>
              <a:t>phán</a:t>
            </a:r>
            <a:r>
              <a:rPr lang="en-US" sz="1400" smtClean="0">
                <a:solidFill>
                  <a:schemeClr val="tx1"/>
                </a:solidFill>
                <a:latin typeface="Arial" pitchFamily="34" charset="0"/>
                <a:cs typeface="Arial" pitchFamily="34" charset="0"/>
              </a:rPr>
              <a:t>.</a:t>
            </a:r>
          </a:p>
          <a:p>
            <a:r>
              <a:rPr lang="en-US" sz="1400" smtClean="0">
                <a:solidFill>
                  <a:schemeClr val="tx1"/>
                </a:solidFill>
                <a:latin typeface="Arial" pitchFamily="34" charset="0"/>
                <a:cs typeface="Arial" pitchFamily="34" charset="0"/>
              </a:rPr>
              <a:t>- </a:t>
            </a:r>
            <a:r>
              <a:rPr lang="en-US" sz="1400" err="1" smtClean="0">
                <a:solidFill>
                  <a:schemeClr val="tx1"/>
                </a:solidFill>
                <a:latin typeface="Arial" pitchFamily="34" charset="0"/>
                <a:cs typeface="Arial" pitchFamily="34" charset="0"/>
              </a:rPr>
              <a:t>Đặc</a:t>
            </a:r>
            <a:r>
              <a:rPr lang="en-US" sz="1400" smtClean="0">
                <a:solidFill>
                  <a:schemeClr val="tx1"/>
                </a:solidFill>
                <a:latin typeface="Arial" pitchFamily="34" charset="0"/>
                <a:cs typeface="Arial" pitchFamily="34" charset="0"/>
              </a:rPr>
              <a:t> </a:t>
            </a:r>
            <a:r>
              <a:rPr lang="en-US" sz="1400" err="1" smtClean="0">
                <a:solidFill>
                  <a:schemeClr val="tx1"/>
                </a:solidFill>
                <a:latin typeface="Arial" pitchFamily="34" charset="0"/>
                <a:cs typeface="Arial" pitchFamily="34" charset="0"/>
              </a:rPr>
              <a:t>biệt</a:t>
            </a:r>
            <a:r>
              <a:rPr lang="en-US" sz="1400" smtClean="0">
                <a:solidFill>
                  <a:schemeClr val="tx1"/>
                </a:solidFill>
                <a:latin typeface="Arial" pitchFamily="34" charset="0"/>
                <a:cs typeface="Arial" pitchFamily="34" charset="0"/>
              </a:rPr>
              <a:t> </a:t>
            </a:r>
            <a:r>
              <a:rPr lang="en-US" sz="1400" err="1" smtClean="0">
                <a:solidFill>
                  <a:schemeClr val="tx1"/>
                </a:solidFill>
                <a:latin typeface="Arial" pitchFamily="34" charset="0"/>
                <a:cs typeface="Arial" pitchFamily="34" charset="0"/>
              </a:rPr>
              <a:t>giảm</a:t>
            </a:r>
            <a:r>
              <a:rPr lang="en-US" sz="1400" smtClean="0">
                <a:solidFill>
                  <a:schemeClr val="tx1"/>
                </a:solidFill>
                <a:latin typeface="Arial" pitchFamily="34" charset="0"/>
                <a:cs typeface="Arial" pitchFamily="34" charset="0"/>
              </a:rPr>
              <a:t> </a:t>
            </a:r>
            <a:r>
              <a:rPr lang="en-US" sz="1400" err="1" smtClean="0">
                <a:solidFill>
                  <a:schemeClr val="tx1"/>
                </a:solidFill>
                <a:latin typeface="Arial" pitchFamily="34" charset="0"/>
                <a:cs typeface="Arial" pitchFamily="34" charset="0"/>
              </a:rPr>
              <a:t>thuế</a:t>
            </a:r>
            <a:r>
              <a:rPr lang="en-US" sz="1400" smtClean="0">
                <a:solidFill>
                  <a:schemeClr val="tx1"/>
                </a:solidFill>
                <a:latin typeface="Arial" pitchFamily="34" charset="0"/>
                <a:cs typeface="Arial" pitchFamily="34" charset="0"/>
              </a:rPr>
              <a:t> </a:t>
            </a:r>
            <a:r>
              <a:rPr lang="en-US" sz="1400" err="1" smtClean="0">
                <a:solidFill>
                  <a:schemeClr val="tx1"/>
                </a:solidFill>
                <a:latin typeface="Arial" pitchFamily="34" charset="0"/>
                <a:cs typeface="Arial" pitchFamily="34" charset="0"/>
              </a:rPr>
              <a:t>đối</a:t>
            </a:r>
            <a:r>
              <a:rPr lang="en-US" sz="1400" smtClean="0">
                <a:solidFill>
                  <a:schemeClr val="tx1"/>
                </a:solidFill>
                <a:latin typeface="Arial" pitchFamily="34" charset="0"/>
                <a:cs typeface="Arial" pitchFamily="34" charset="0"/>
              </a:rPr>
              <a:t> </a:t>
            </a:r>
            <a:r>
              <a:rPr lang="en-US" sz="1400" err="1" smtClean="0">
                <a:solidFill>
                  <a:schemeClr val="tx1"/>
                </a:solidFill>
                <a:latin typeface="Arial" pitchFamily="34" charset="0"/>
                <a:cs typeface="Arial" pitchFamily="34" charset="0"/>
              </a:rPr>
              <a:t>với</a:t>
            </a:r>
            <a:r>
              <a:rPr lang="en-US" sz="1400" smtClean="0">
                <a:solidFill>
                  <a:schemeClr val="tx1"/>
                </a:solidFill>
                <a:latin typeface="Arial" pitchFamily="34" charset="0"/>
                <a:cs typeface="Arial" pitchFamily="34" charset="0"/>
              </a:rPr>
              <a:t> </a:t>
            </a:r>
            <a:r>
              <a:rPr lang="en-US" sz="1400" err="1" smtClean="0">
                <a:solidFill>
                  <a:schemeClr val="tx1"/>
                </a:solidFill>
                <a:latin typeface="Arial" pitchFamily="34" charset="0"/>
                <a:cs typeface="Arial" pitchFamily="34" charset="0"/>
              </a:rPr>
              <a:t>mặt</a:t>
            </a:r>
            <a:r>
              <a:rPr lang="en-US" sz="1400" smtClean="0">
                <a:solidFill>
                  <a:schemeClr val="tx1"/>
                </a:solidFill>
                <a:latin typeface="Arial" pitchFamily="34" charset="0"/>
                <a:cs typeface="Arial" pitchFamily="34" charset="0"/>
              </a:rPr>
              <a:t> </a:t>
            </a:r>
            <a:r>
              <a:rPr lang="en-US" sz="1400" err="1" smtClean="0">
                <a:solidFill>
                  <a:schemeClr val="tx1"/>
                </a:solidFill>
                <a:latin typeface="Arial" pitchFamily="34" charset="0"/>
                <a:cs typeface="Arial" pitchFamily="34" charset="0"/>
              </a:rPr>
              <a:t>hàng</a:t>
            </a:r>
            <a:r>
              <a:rPr lang="en-US" sz="1400" smtClean="0">
                <a:solidFill>
                  <a:schemeClr val="tx1"/>
                </a:solidFill>
                <a:latin typeface="Arial" pitchFamily="34" charset="0"/>
                <a:cs typeface="Arial" pitchFamily="34" charset="0"/>
              </a:rPr>
              <a:t> may </a:t>
            </a:r>
            <a:r>
              <a:rPr lang="en-US" sz="1400" err="1" smtClean="0">
                <a:solidFill>
                  <a:schemeClr val="tx1"/>
                </a:solidFill>
                <a:latin typeface="Arial" pitchFamily="34" charset="0"/>
                <a:cs typeface="Arial" pitchFamily="34" charset="0"/>
              </a:rPr>
              <a:t>mặc</a:t>
            </a:r>
            <a:r>
              <a:rPr lang="en-US" sz="1400" smtClean="0">
                <a:solidFill>
                  <a:schemeClr val="tx1"/>
                </a:solidFill>
                <a:latin typeface="Arial" pitchFamily="34" charset="0"/>
                <a:cs typeface="Arial" pitchFamily="34" charset="0"/>
              </a:rPr>
              <a:t> </a:t>
            </a:r>
            <a:r>
              <a:rPr lang="en-US" sz="1400" err="1" smtClean="0">
                <a:solidFill>
                  <a:schemeClr val="tx1"/>
                </a:solidFill>
                <a:latin typeface="Arial" pitchFamily="34" charset="0"/>
                <a:cs typeface="Arial" pitchFamily="34" charset="0"/>
              </a:rPr>
              <a:t>từ</a:t>
            </a:r>
            <a:r>
              <a:rPr lang="en-US" sz="1400" smtClean="0">
                <a:solidFill>
                  <a:schemeClr val="tx1"/>
                </a:solidFill>
                <a:latin typeface="Arial" pitchFamily="34" charset="0"/>
                <a:cs typeface="Arial" pitchFamily="34" charset="0"/>
              </a:rPr>
              <a:t> 11,6% </a:t>
            </a:r>
            <a:r>
              <a:rPr lang="en-US" sz="1400" err="1" smtClean="0">
                <a:solidFill>
                  <a:schemeClr val="tx1"/>
                </a:solidFill>
                <a:latin typeface="Arial" pitchFamily="34" charset="0"/>
                <a:cs typeface="Arial" pitchFamily="34" charset="0"/>
              </a:rPr>
              <a:t>còn</a:t>
            </a:r>
            <a:r>
              <a:rPr lang="en-US" sz="1400" smtClean="0">
                <a:solidFill>
                  <a:schemeClr val="tx1"/>
                </a:solidFill>
                <a:latin typeface="Arial" pitchFamily="34" charset="0"/>
                <a:cs typeface="Arial" pitchFamily="34" charset="0"/>
              </a:rPr>
              <a:t> 0%</a:t>
            </a:r>
            <a:endParaRPr lang="en-US" sz="1600">
              <a:solidFill>
                <a:schemeClr val="tx1"/>
              </a:solidFill>
              <a:latin typeface="Arial" pitchFamily="34" charset="0"/>
              <a:cs typeface="Arial" pitchFamily="34" charset="0"/>
            </a:endParaRPr>
          </a:p>
        </p:txBody>
      </p:sp>
      <p:sp>
        <p:nvSpPr>
          <p:cNvPr id="36" name="Curved Right Arrow 35"/>
          <p:cNvSpPr/>
          <p:nvPr/>
        </p:nvSpPr>
        <p:spPr>
          <a:xfrm>
            <a:off x="3200400" y="4191000"/>
            <a:ext cx="457200" cy="2057400"/>
          </a:xfrm>
          <a:prstGeom prst="curv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37" name="Flowchart: Alternate Process 36"/>
          <p:cNvSpPr/>
          <p:nvPr/>
        </p:nvSpPr>
        <p:spPr>
          <a:xfrm>
            <a:off x="381000" y="3124200"/>
            <a:ext cx="2362200" cy="1066800"/>
          </a:xfrm>
          <a:prstGeom prst="flowChartAlternateProcess">
            <a:avLst/>
          </a:prstGeom>
          <a:solidFill>
            <a:schemeClr val="bg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b="1" err="1" smtClean="0">
                <a:solidFill>
                  <a:schemeClr val="accent2">
                    <a:lumMod val="75000"/>
                  </a:schemeClr>
                </a:solidFill>
              </a:rPr>
              <a:t>AIFTA</a:t>
            </a:r>
            <a:r>
              <a:rPr lang="en-US" sz="1400" smtClean="0">
                <a:solidFill>
                  <a:schemeClr val="tx1"/>
                </a:solidFill>
              </a:rPr>
              <a:t>:</a:t>
            </a:r>
          </a:p>
          <a:p>
            <a:r>
              <a:rPr lang="en-US" sz="1400" smtClean="0">
                <a:solidFill>
                  <a:schemeClr val="tx1"/>
                </a:solidFill>
              </a:rPr>
              <a:t>- </a:t>
            </a:r>
            <a:r>
              <a:rPr lang="en-US" sz="1400" err="1" smtClean="0">
                <a:solidFill>
                  <a:schemeClr val="tx1"/>
                </a:solidFill>
                <a:latin typeface="Arial" pitchFamily="34" charset="0"/>
                <a:cs typeface="Arial" pitchFamily="34" charset="0"/>
              </a:rPr>
              <a:t>Ký</a:t>
            </a:r>
            <a:r>
              <a:rPr lang="en-US" sz="1400" smtClean="0">
                <a:solidFill>
                  <a:schemeClr val="tx1"/>
                </a:solidFill>
                <a:latin typeface="Arial" pitchFamily="34" charset="0"/>
                <a:cs typeface="Arial" pitchFamily="34" charset="0"/>
              </a:rPr>
              <a:t> </a:t>
            </a:r>
            <a:r>
              <a:rPr lang="en-US" sz="1400" err="1" smtClean="0">
                <a:solidFill>
                  <a:schemeClr val="tx1"/>
                </a:solidFill>
                <a:latin typeface="Arial" pitchFamily="34" charset="0"/>
                <a:cs typeface="Arial" pitchFamily="34" charset="0"/>
              </a:rPr>
              <a:t>tháng</a:t>
            </a:r>
            <a:r>
              <a:rPr lang="en-US" sz="1400" smtClean="0">
                <a:solidFill>
                  <a:schemeClr val="tx1"/>
                </a:solidFill>
                <a:latin typeface="Arial" pitchFamily="34" charset="0"/>
                <a:cs typeface="Arial" pitchFamily="34" charset="0"/>
              </a:rPr>
              <a:t> 8/2009</a:t>
            </a:r>
          </a:p>
          <a:p>
            <a:r>
              <a:rPr lang="en-US" sz="1400" smtClean="0">
                <a:solidFill>
                  <a:schemeClr val="tx1"/>
                </a:solidFill>
                <a:latin typeface="Arial" pitchFamily="34" charset="0"/>
                <a:cs typeface="Arial" pitchFamily="34" charset="0"/>
              </a:rPr>
              <a:t>- </a:t>
            </a:r>
            <a:r>
              <a:rPr lang="en-US" sz="1400" err="1" smtClean="0">
                <a:solidFill>
                  <a:schemeClr val="tx1"/>
                </a:solidFill>
                <a:latin typeface="Arial" pitchFamily="34" charset="0"/>
                <a:cs typeface="Arial" pitchFamily="34" charset="0"/>
              </a:rPr>
              <a:t>Từ</a:t>
            </a:r>
            <a:r>
              <a:rPr lang="en-US" sz="1400" smtClean="0">
                <a:solidFill>
                  <a:schemeClr val="tx1"/>
                </a:solidFill>
                <a:latin typeface="Arial" pitchFamily="34" charset="0"/>
                <a:cs typeface="Arial" pitchFamily="34" charset="0"/>
              </a:rPr>
              <a:t> 2016~2021: </a:t>
            </a:r>
            <a:r>
              <a:rPr lang="en-US" sz="1400" err="1" smtClean="0">
                <a:solidFill>
                  <a:schemeClr val="tx1"/>
                </a:solidFill>
                <a:latin typeface="Arial" pitchFamily="34" charset="0"/>
                <a:cs typeface="Arial" pitchFamily="34" charset="0"/>
              </a:rPr>
              <a:t>Giảm</a:t>
            </a:r>
            <a:r>
              <a:rPr lang="en-US" sz="1400" smtClean="0">
                <a:solidFill>
                  <a:schemeClr val="tx1"/>
                </a:solidFill>
                <a:latin typeface="Arial" pitchFamily="34" charset="0"/>
                <a:cs typeface="Arial" pitchFamily="34" charset="0"/>
              </a:rPr>
              <a:t> </a:t>
            </a:r>
            <a:r>
              <a:rPr lang="en-US" sz="1400" err="1" smtClean="0">
                <a:solidFill>
                  <a:schemeClr val="tx1"/>
                </a:solidFill>
                <a:latin typeface="Arial" pitchFamily="34" charset="0"/>
                <a:cs typeface="Arial" pitchFamily="34" charset="0"/>
              </a:rPr>
              <a:t>thuế</a:t>
            </a:r>
            <a:r>
              <a:rPr lang="en-US" sz="1400" smtClean="0">
                <a:solidFill>
                  <a:schemeClr val="tx1"/>
                </a:solidFill>
                <a:latin typeface="Arial" pitchFamily="34" charset="0"/>
                <a:cs typeface="Arial" pitchFamily="34" charset="0"/>
              </a:rPr>
              <a:t> </a:t>
            </a:r>
            <a:r>
              <a:rPr lang="en-US" sz="1400" err="1" smtClean="0">
                <a:solidFill>
                  <a:schemeClr val="tx1"/>
                </a:solidFill>
                <a:latin typeface="Arial" pitchFamily="34" charset="0"/>
                <a:cs typeface="Arial" pitchFamily="34" charset="0"/>
              </a:rPr>
              <a:t>hàng</a:t>
            </a:r>
            <a:r>
              <a:rPr lang="en-US" sz="1400" smtClean="0">
                <a:solidFill>
                  <a:schemeClr val="tx1"/>
                </a:solidFill>
                <a:latin typeface="Arial" pitchFamily="34" charset="0"/>
                <a:cs typeface="Arial" pitchFamily="34" charset="0"/>
              </a:rPr>
              <a:t> </a:t>
            </a:r>
            <a:r>
              <a:rPr lang="en-US" sz="1400" err="1" smtClean="0">
                <a:solidFill>
                  <a:schemeClr val="tx1"/>
                </a:solidFill>
                <a:latin typeface="Arial" pitchFamily="34" charset="0"/>
                <a:cs typeface="Arial" pitchFamily="34" charset="0"/>
              </a:rPr>
              <a:t>hóa</a:t>
            </a:r>
            <a:r>
              <a:rPr lang="en-US" sz="1400" smtClean="0">
                <a:solidFill>
                  <a:schemeClr val="tx1"/>
                </a:solidFill>
                <a:latin typeface="Arial" pitchFamily="34" charset="0"/>
                <a:cs typeface="Arial" pitchFamily="34" charset="0"/>
              </a:rPr>
              <a:t> </a:t>
            </a:r>
            <a:r>
              <a:rPr lang="en-US" sz="1400" err="1" smtClean="0">
                <a:solidFill>
                  <a:schemeClr val="tx1"/>
                </a:solidFill>
                <a:latin typeface="Arial" pitchFamily="34" charset="0"/>
                <a:cs typeface="Arial" pitchFamily="34" charset="0"/>
              </a:rPr>
              <a:t>xuống</a:t>
            </a:r>
            <a:r>
              <a:rPr lang="en-US" sz="1400" smtClean="0">
                <a:solidFill>
                  <a:schemeClr val="tx1"/>
                </a:solidFill>
                <a:latin typeface="Arial" pitchFamily="34" charset="0"/>
                <a:cs typeface="Arial" pitchFamily="34" charset="0"/>
              </a:rPr>
              <a:t> 0%</a:t>
            </a:r>
          </a:p>
        </p:txBody>
      </p:sp>
      <p:sp>
        <p:nvSpPr>
          <p:cNvPr id="38" name="Curved Left Arrow 37"/>
          <p:cNvSpPr/>
          <p:nvPr/>
        </p:nvSpPr>
        <p:spPr>
          <a:xfrm flipV="1">
            <a:off x="4191000" y="2362200"/>
            <a:ext cx="609600" cy="2057400"/>
          </a:xfrm>
          <a:prstGeom prst="curved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39" name="Flowchart: Alternate Process 38"/>
          <p:cNvSpPr/>
          <p:nvPr/>
        </p:nvSpPr>
        <p:spPr>
          <a:xfrm>
            <a:off x="3276600" y="1371600"/>
            <a:ext cx="2362200" cy="1066800"/>
          </a:xfrm>
          <a:prstGeom prst="flowChartAlternateProcess">
            <a:avLst/>
          </a:prstGeom>
          <a:solidFill>
            <a:schemeClr val="bg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b="1" err="1" smtClean="0">
                <a:solidFill>
                  <a:schemeClr val="accent2">
                    <a:lumMod val="75000"/>
                  </a:schemeClr>
                </a:solidFill>
              </a:rPr>
              <a:t>AFTA</a:t>
            </a:r>
            <a:r>
              <a:rPr lang="en-US" sz="1400" smtClean="0">
                <a:solidFill>
                  <a:schemeClr val="tx1"/>
                </a:solidFill>
              </a:rPr>
              <a:t>:</a:t>
            </a:r>
          </a:p>
          <a:p>
            <a:r>
              <a:rPr lang="en-US" sz="1400" smtClean="0">
                <a:solidFill>
                  <a:schemeClr val="tx1"/>
                </a:solidFill>
              </a:rPr>
              <a:t>- </a:t>
            </a:r>
            <a:r>
              <a:rPr lang="en-US" sz="1400" err="1" smtClean="0">
                <a:solidFill>
                  <a:schemeClr val="tx1"/>
                </a:solidFill>
                <a:latin typeface="Arial" pitchFamily="34" charset="0"/>
                <a:cs typeface="Arial" pitchFamily="34" charset="0"/>
              </a:rPr>
              <a:t>Ký</a:t>
            </a:r>
            <a:r>
              <a:rPr lang="en-US" sz="1400" smtClean="0">
                <a:solidFill>
                  <a:schemeClr val="tx1"/>
                </a:solidFill>
                <a:latin typeface="Arial" pitchFamily="34" charset="0"/>
                <a:cs typeface="Arial" pitchFamily="34" charset="0"/>
              </a:rPr>
              <a:t> </a:t>
            </a:r>
            <a:r>
              <a:rPr lang="en-US" sz="1400" err="1" smtClean="0">
                <a:solidFill>
                  <a:schemeClr val="tx1"/>
                </a:solidFill>
                <a:latin typeface="Arial" pitchFamily="34" charset="0"/>
                <a:cs typeface="Arial" pitchFamily="34" charset="0"/>
              </a:rPr>
              <a:t>tháng</a:t>
            </a:r>
            <a:r>
              <a:rPr lang="en-US" sz="1400" smtClean="0">
                <a:solidFill>
                  <a:schemeClr val="tx1"/>
                </a:solidFill>
                <a:latin typeface="Arial" pitchFamily="34" charset="0"/>
                <a:cs typeface="Arial" pitchFamily="34" charset="0"/>
              </a:rPr>
              <a:t> 12/1995</a:t>
            </a:r>
          </a:p>
          <a:p>
            <a:r>
              <a:rPr lang="en-US" sz="1400" smtClean="0">
                <a:solidFill>
                  <a:schemeClr val="tx1"/>
                </a:solidFill>
                <a:latin typeface="Arial" pitchFamily="34" charset="0"/>
                <a:cs typeface="Arial" pitchFamily="34" charset="0"/>
              </a:rPr>
              <a:t>- </a:t>
            </a:r>
            <a:r>
              <a:rPr lang="en-US" sz="1400" err="1" smtClean="0">
                <a:solidFill>
                  <a:schemeClr val="tx1"/>
                </a:solidFill>
                <a:latin typeface="Arial" pitchFamily="34" charset="0"/>
                <a:cs typeface="Arial" pitchFamily="34" charset="0"/>
              </a:rPr>
              <a:t>Đến</a:t>
            </a:r>
            <a:r>
              <a:rPr lang="en-US" sz="1400" smtClean="0">
                <a:solidFill>
                  <a:schemeClr val="tx1"/>
                </a:solidFill>
                <a:latin typeface="Arial" pitchFamily="34" charset="0"/>
                <a:cs typeface="Arial" pitchFamily="34" charset="0"/>
              </a:rPr>
              <a:t> 2018 </a:t>
            </a:r>
            <a:r>
              <a:rPr lang="en-US" sz="1400" err="1" smtClean="0">
                <a:solidFill>
                  <a:schemeClr val="tx1"/>
                </a:solidFill>
                <a:latin typeface="Arial" pitchFamily="34" charset="0"/>
                <a:cs typeface="Arial" pitchFamily="34" charset="0"/>
              </a:rPr>
              <a:t>giảm</a:t>
            </a:r>
            <a:r>
              <a:rPr lang="en-US" sz="1400" smtClean="0">
                <a:solidFill>
                  <a:schemeClr val="tx1"/>
                </a:solidFill>
                <a:latin typeface="Arial" pitchFamily="34" charset="0"/>
                <a:cs typeface="Arial" pitchFamily="34" charset="0"/>
              </a:rPr>
              <a:t> </a:t>
            </a:r>
            <a:r>
              <a:rPr lang="en-US" sz="1400" err="1" smtClean="0">
                <a:solidFill>
                  <a:schemeClr val="tx1"/>
                </a:solidFill>
                <a:latin typeface="Arial" pitchFamily="34" charset="0"/>
                <a:cs typeface="Arial" pitchFamily="34" charset="0"/>
              </a:rPr>
              <a:t>thuế</a:t>
            </a:r>
            <a:r>
              <a:rPr lang="en-US" sz="1400" smtClean="0">
                <a:solidFill>
                  <a:schemeClr val="tx1"/>
                </a:solidFill>
                <a:latin typeface="Arial" pitchFamily="34" charset="0"/>
                <a:cs typeface="Arial" pitchFamily="34" charset="0"/>
              </a:rPr>
              <a:t> </a:t>
            </a:r>
            <a:r>
              <a:rPr lang="en-US" sz="1400" err="1" smtClean="0">
                <a:solidFill>
                  <a:schemeClr val="tx1"/>
                </a:solidFill>
                <a:latin typeface="Arial" pitchFamily="34" charset="0"/>
                <a:cs typeface="Arial" pitchFamily="34" charset="0"/>
              </a:rPr>
              <a:t>còn</a:t>
            </a:r>
            <a:r>
              <a:rPr lang="en-US" sz="1400" smtClean="0">
                <a:solidFill>
                  <a:schemeClr val="tx1"/>
                </a:solidFill>
                <a:latin typeface="Arial" pitchFamily="34" charset="0"/>
                <a:cs typeface="Arial" pitchFamily="34" charset="0"/>
              </a:rPr>
              <a:t> 0% </a:t>
            </a:r>
            <a:r>
              <a:rPr lang="en-US" sz="1400" err="1" smtClean="0">
                <a:solidFill>
                  <a:schemeClr val="tx1"/>
                </a:solidFill>
                <a:latin typeface="Arial" pitchFamily="34" charset="0"/>
                <a:cs typeface="Arial" pitchFamily="34" charset="0"/>
              </a:rPr>
              <a:t>tất</a:t>
            </a:r>
            <a:r>
              <a:rPr lang="en-US" sz="1400" smtClean="0">
                <a:solidFill>
                  <a:schemeClr val="tx1"/>
                </a:solidFill>
                <a:latin typeface="Arial" pitchFamily="34" charset="0"/>
                <a:cs typeface="Arial" pitchFamily="34" charset="0"/>
              </a:rPr>
              <a:t> </a:t>
            </a:r>
            <a:r>
              <a:rPr lang="en-US" sz="1400" err="1" smtClean="0">
                <a:solidFill>
                  <a:schemeClr val="tx1"/>
                </a:solidFill>
                <a:latin typeface="Arial" pitchFamily="34" charset="0"/>
                <a:cs typeface="Arial" pitchFamily="34" charset="0"/>
              </a:rPr>
              <a:t>cả</a:t>
            </a:r>
            <a:r>
              <a:rPr lang="en-US" sz="1400" smtClean="0">
                <a:solidFill>
                  <a:schemeClr val="tx1"/>
                </a:solidFill>
                <a:latin typeface="Arial" pitchFamily="34" charset="0"/>
                <a:cs typeface="Arial" pitchFamily="34" charset="0"/>
              </a:rPr>
              <a:t> </a:t>
            </a:r>
            <a:r>
              <a:rPr lang="en-US" sz="1400" err="1" smtClean="0">
                <a:solidFill>
                  <a:schemeClr val="tx1"/>
                </a:solidFill>
                <a:latin typeface="Arial" pitchFamily="34" charset="0"/>
                <a:cs typeface="Arial" pitchFamily="34" charset="0"/>
              </a:rPr>
              <a:t>các</a:t>
            </a:r>
            <a:r>
              <a:rPr lang="en-US" sz="1400" smtClean="0">
                <a:solidFill>
                  <a:schemeClr val="tx1"/>
                </a:solidFill>
                <a:latin typeface="Arial" pitchFamily="34" charset="0"/>
                <a:cs typeface="Arial" pitchFamily="34" charset="0"/>
              </a:rPr>
              <a:t> </a:t>
            </a:r>
            <a:r>
              <a:rPr lang="en-US" sz="1400" err="1" smtClean="0">
                <a:solidFill>
                  <a:schemeClr val="tx1"/>
                </a:solidFill>
                <a:latin typeface="Arial" pitchFamily="34" charset="0"/>
                <a:cs typeface="Arial" pitchFamily="34" charset="0"/>
              </a:rPr>
              <a:t>mặt</a:t>
            </a:r>
            <a:r>
              <a:rPr lang="en-US" sz="1400" smtClean="0">
                <a:solidFill>
                  <a:schemeClr val="tx1"/>
                </a:solidFill>
                <a:latin typeface="Arial" pitchFamily="34" charset="0"/>
                <a:cs typeface="Arial" pitchFamily="34" charset="0"/>
              </a:rPr>
              <a:t> </a:t>
            </a:r>
            <a:r>
              <a:rPr lang="en-US" sz="1400" err="1" smtClean="0">
                <a:solidFill>
                  <a:schemeClr val="tx1"/>
                </a:solidFill>
                <a:latin typeface="Arial" pitchFamily="34" charset="0"/>
                <a:cs typeface="Arial" pitchFamily="34" charset="0"/>
              </a:rPr>
              <a:t>hàng</a:t>
            </a:r>
            <a:r>
              <a:rPr lang="en-US" sz="1400" smtClean="0">
                <a:solidFill>
                  <a:schemeClr val="tx1"/>
                </a:solidFill>
                <a:latin typeface="Arial" pitchFamily="34" charset="0"/>
                <a:cs typeface="Arial" pitchFamily="34" charset="0"/>
              </a:rPr>
              <a:t> </a:t>
            </a:r>
          </a:p>
        </p:txBody>
      </p:sp>
      <p:sp>
        <p:nvSpPr>
          <p:cNvPr id="16" name="Circular Arrow 15"/>
          <p:cNvSpPr/>
          <p:nvPr/>
        </p:nvSpPr>
        <p:spPr>
          <a:xfrm flipH="1" flipV="1">
            <a:off x="1371600" y="3962400"/>
            <a:ext cx="2438400" cy="685800"/>
          </a:xfrm>
          <a:prstGeom prst="circular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94808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274638"/>
            <a:ext cx="9067800" cy="792162"/>
          </a:xfrm>
        </p:spPr>
        <p:txBody>
          <a:bodyPr>
            <a:normAutofit/>
          </a:bodyPr>
          <a:lstStyle/>
          <a:p>
            <a:r>
              <a:rPr lang="en-US" sz="2400" b="1" err="1" smtClean="0">
                <a:solidFill>
                  <a:srgbClr val="C00000"/>
                </a:solidFill>
                <a:latin typeface="Times New Roman" pitchFamily="18" charset="0"/>
                <a:cs typeface="Times New Roman" pitchFamily="18" charset="0"/>
              </a:rPr>
              <a:t>Mức</a:t>
            </a:r>
            <a:r>
              <a:rPr lang="en-US" sz="2400" b="1" smtClean="0">
                <a:solidFill>
                  <a:srgbClr val="C00000"/>
                </a:solidFill>
                <a:latin typeface="Times New Roman" pitchFamily="18" charset="0"/>
                <a:cs typeface="Times New Roman" pitchFamily="18" charset="0"/>
              </a:rPr>
              <a:t> </a:t>
            </a:r>
            <a:r>
              <a:rPr lang="en-US" sz="2400" b="1" err="1" smtClean="0">
                <a:solidFill>
                  <a:srgbClr val="C00000"/>
                </a:solidFill>
                <a:latin typeface="Times New Roman" pitchFamily="18" charset="0"/>
                <a:cs typeface="Times New Roman" pitchFamily="18" charset="0"/>
              </a:rPr>
              <a:t>lương</a:t>
            </a:r>
            <a:r>
              <a:rPr lang="en-US" sz="2400" b="1" smtClean="0">
                <a:solidFill>
                  <a:srgbClr val="C00000"/>
                </a:solidFill>
                <a:latin typeface="Times New Roman" pitchFamily="18" charset="0"/>
                <a:cs typeface="Times New Roman" pitchFamily="18" charset="0"/>
              </a:rPr>
              <a:t> </a:t>
            </a:r>
            <a:r>
              <a:rPr lang="en-US" sz="2400" b="1" err="1" smtClean="0">
                <a:solidFill>
                  <a:srgbClr val="C00000"/>
                </a:solidFill>
                <a:latin typeface="Times New Roman" pitchFamily="18" charset="0"/>
                <a:cs typeface="Times New Roman" pitchFamily="18" charset="0"/>
              </a:rPr>
              <a:t>tối</a:t>
            </a:r>
            <a:r>
              <a:rPr lang="en-US" sz="2400" b="1" smtClean="0">
                <a:solidFill>
                  <a:srgbClr val="C00000"/>
                </a:solidFill>
                <a:latin typeface="Times New Roman" pitchFamily="18" charset="0"/>
                <a:cs typeface="Times New Roman" pitchFamily="18" charset="0"/>
              </a:rPr>
              <a:t> </a:t>
            </a:r>
            <a:r>
              <a:rPr lang="en-US" sz="2400" b="1" err="1" smtClean="0">
                <a:solidFill>
                  <a:srgbClr val="C00000"/>
                </a:solidFill>
                <a:latin typeface="Times New Roman" pitchFamily="18" charset="0"/>
                <a:cs typeface="Times New Roman" pitchFamily="18" charset="0"/>
              </a:rPr>
              <a:t>thiểu</a:t>
            </a:r>
            <a:r>
              <a:rPr lang="en-US" sz="2400" b="1" smtClean="0">
                <a:solidFill>
                  <a:srgbClr val="C00000"/>
                </a:solidFill>
                <a:latin typeface="Times New Roman" pitchFamily="18" charset="0"/>
                <a:cs typeface="Times New Roman" pitchFamily="18" charset="0"/>
              </a:rPr>
              <a:t> </a:t>
            </a:r>
            <a:r>
              <a:rPr lang="en-US" sz="2400" b="1" err="1" smtClean="0">
                <a:solidFill>
                  <a:srgbClr val="C00000"/>
                </a:solidFill>
                <a:latin typeface="Times New Roman" pitchFamily="18" charset="0"/>
                <a:cs typeface="Times New Roman" pitchFamily="18" charset="0"/>
              </a:rPr>
              <a:t>cạnh</a:t>
            </a:r>
            <a:r>
              <a:rPr lang="en-US" sz="2400" b="1" smtClean="0">
                <a:solidFill>
                  <a:srgbClr val="C00000"/>
                </a:solidFill>
                <a:latin typeface="Times New Roman" pitchFamily="18" charset="0"/>
                <a:cs typeface="Times New Roman" pitchFamily="18" charset="0"/>
              </a:rPr>
              <a:t> </a:t>
            </a:r>
            <a:r>
              <a:rPr lang="en-US" sz="2400" b="1" err="1" smtClean="0">
                <a:solidFill>
                  <a:srgbClr val="C00000"/>
                </a:solidFill>
                <a:latin typeface="Times New Roman" pitchFamily="18" charset="0"/>
                <a:cs typeface="Times New Roman" pitchFamily="18" charset="0"/>
              </a:rPr>
              <a:t>tranh</a:t>
            </a:r>
            <a:r>
              <a:rPr lang="en-US" sz="2400" b="1" smtClean="0">
                <a:solidFill>
                  <a:srgbClr val="C00000"/>
                </a:solidFill>
                <a:latin typeface="Times New Roman" pitchFamily="18" charset="0"/>
                <a:cs typeface="Times New Roman" pitchFamily="18" charset="0"/>
              </a:rPr>
              <a:t> so </a:t>
            </a:r>
            <a:r>
              <a:rPr lang="en-US" sz="2400" b="1" err="1" smtClean="0">
                <a:solidFill>
                  <a:srgbClr val="C00000"/>
                </a:solidFill>
                <a:latin typeface="Times New Roman" pitchFamily="18" charset="0"/>
                <a:cs typeface="Times New Roman" pitchFamily="18" charset="0"/>
              </a:rPr>
              <a:t>với</a:t>
            </a:r>
            <a:r>
              <a:rPr lang="en-US" sz="2400" b="1" smtClean="0">
                <a:solidFill>
                  <a:srgbClr val="C00000"/>
                </a:solidFill>
                <a:latin typeface="Times New Roman" pitchFamily="18" charset="0"/>
                <a:cs typeface="Times New Roman" pitchFamily="18" charset="0"/>
              </a:rPr>
              <a:t> </a:t>
            </a:r>
            <a:r>
              <a:rPr lang="en-US" sz="2400" b="1" err="1" smtClean="0">
                <a:solidFill>
                  <a:srgbClr val="C00000"/>
                </a:solidFill>
                <a:latin typeface="Times New Roman" pitchFamily="18" charset="0"/>
                <a:cs typeface="Times New Roman" pitchFamily="18" charset="0"/>
              </a:rPr>
              <a:t>các</a:t>
            </a:r>
            <a:r>
              <a:rPr lang="en-US" sz="2400" b="1" smtClean="0">
                <a:solidFill>
                  <a:srgbClr val="C00000"/>
                </a:solidFill>
                <a:latin typeface="Times New Roman" pitchFamily="18" charset="0"/>
                <a:cs typeface="Times New Roman" pitchFamily="18" charset="0"/>
              </a:rPr>
              <a:t> </a:t>
            </a:r>
            <a:r>
              <a:rPr lang="en-US" sz="2400" b="1" err="1" smtClean="0">
                <a:solidFill>
                  <a:srgbClr val="C00000"/>
                </a:solidFill>
                <a:latin typeface="Times New Roman" pitchFamily="18" charset="0"/>
                <a:cs typeface="Times New Roman" pitchFamily="18" charset="0"/>
              </a:rPr>
              <a:t>nước</a:t>
            </a:r>
            <a:r>
              <a:rPr lang="en-US" sz="2400" b="1" smtClean="0">
                <a:solidFill>
                  <a:srgbClr val="C00000"/>
                </a:solidFill>
                <a:latin typeface="Times New Roman" pitchFamily="18" charset="0"/>
                <a:cs typeface="Times New Roman" pitchFamily="18" charset="0"/>
              </a:rPr>
              <a:t> </a:t>
            </a:r>
            <a:r>
              <a:rPr lang="en-US" sz="2400" b="1" err="1" smtClean="0">
                <a:solidFill>
                  <a:srgbClr val="C00000"/>
                </a:solidFill>
                <a:latin typeface="Times New Roman" pitchFamily="18" charset="0"/>
                <a:cs typeface="Times New Roman" pitchFamily="18" charset="0"/>
              </a:rPr>
              <a:t>trong</a:t>
            </a:r>
            <a:r>
              <a:rPr lang="en-US" sz="2400" b="1" smtClean="0">
                <a:solidFill>
                  <a:srgbClr val="C00000"/>
                </a:solidFill>
                <a:latin typeface="Times New Roman" pitchFamily="18" charset="0"/>
                <a:cs typeface="Times New Roman" pitchFamily="18" charset="0"/>
              </a:rPr>
              <a:t> </a:t>
            </a:r>
            <a:r>
              <a:rPr lang="en-US" sz="2400" b="1" err="1" smtClean="0">
                <a:solidFill>
                  <a:srgbClr val="C00000"/>
                </a:solidFill>
                <a:latin typeface="Times New Roman" pitchFamily="18" charset="0"/>
                <a:cs typeface="Times New Roman" pitchFamily="18" charset="0"/>
              </a:rPr>
              <a:t>Khu</a:t>
            </a:r>
            <a:r>
              <a:rPr lang="en-US" sz="2400" b="1" smtClean="0">
                <a:solidFill>
                  <a:srgbClr val="C00000"/>
                </a:solidFill>
                <a:latin typeface="Times New Roman" pitchFamily="18" charset="0"/>
                <a:cs typeface="Times New Roman" pitchFamily="18" charset="0"/>
              </a:rPr>
              <a:t> </a:t>
            </a:r>
            <a:r>
              <a:rPr lang="en-US" sz="2400" b="1" err="1" smtClean="0">
                <a:solidFill>
                  <a:srgbClr val="C00000"/>
                </a:solidFill>
                <a:latin typeface="Times New Roman" pitchFamily="18" charset="0"/>
                <a:cs typeface="Times New Roman" pitchFamily="18" charset="0"/>
              </a:rPr>
              <a:t>vực</a:t>
            </a:r>
            <a:endParaRPr lang="en-US" sz="2400" b="1">
              <a:solidFill>
                <a:srgbClr val="C00000"/>
              </a:solidFill>
              <a:latin typeface="Times New Roman" pitchFamily="18" charset="0"/>
              <a:cs typeface="Times New Roman" pitchFamily="18" charset="0"/>
            </a:endParaRPr>
          </a:p>
        </p:txBody>
      </p:sp>
      <p:sp>
        <p:nvSpPr>
          <p:cNvPr id="8" name="Text Box 4"/>
          <p:cNvSpPr txBox="1">
            <a:spLocks noChangeArrowheads="1"/>
          </p:cNvSpPr>
          <p:nvPr/>
        </p:nvSpPr>
        <p:spPr bwMode="auto">
          <a:xfrm>
            <a:off x="2895600" y="4064675"/>
            <a:ext cx="6172200" cy="2246769"/>
          </a:xfrm>
          <a:prstGeom prst="rect">
            <a:avLst/>
          </a:prstGeom>
          <a:noFill/>
          <a:ln w="9525">
            <a:noFill/>
            <a:miter lim="800000"/>
            <a:headEnd/>
            <a:tailEnd/>
          </a:ln>
        </p:spPr>
        <p:txBody>
          <a:bodyPr wrap="square">
            <a:spAutoFit/>
          </a:bodyPr>
          <a:lstStyle/>
          <a:p>
            <a:pPr marL="457200" indent="-457200" eaLnBrk="0" hangingPunct="0">
              <a:spcBef>
                <a:spcPct val="50000"/>
              </a:spcBef>
              <a:buFont typeface="+mj-lt"/>
              <a:buAutoNum type="arabicPeriod"/>
            </a:pPr>
            <a:r>
              <a:rPr lang="en-US" sz="2000" b="1" err="1" smtClean="0">
                <a:latin typeface="Times New Roman" pitchFamily="18" charset="0"/>
                <a:cs typeface="Times New Roman" pitchFamily="18" charset="0"/>
              </a:rPr>
              <a:t>Mức</a:t>
            </a:r>
            <a:r>
              <a:rPr lang="en-US" sz="2000" b="1" smtClean="0">
                <a:latin typeface="Times New Roman" pitchFamily="18" charset="0"/>
                <a:cs typeface="Times New Roman" pitchFamily="18" charset="0"/>
              </a:rPr>
              <a:t> </a:t>
            </a:r>
            <a:r>
              <a:rPr lang="en-US" sz="2000" b="1" err="1" smtClean="0">
                <a:latin typeface="Times New Roman" pitchFamily="18" charset="0"/>
                <a:cs typeface="Times New Roman" pitchFamily="18" charset="0"/>
              </a:rPr>
              <a:t>đóng</a:t>
            </a:r>
            <a:r>
              <a:rPr lang="en-US" sz="2000" b="1" smtClean="0">
                <a:latin typeface="Times New Roman" pitchFamily="18" charset="0"/>
                <a:cs typeface="Times New Roman" pitchFamily="18" charset="0"/>
              </a:rPr>
              <a:t> </a:t>
            </a:r>
            <a:r>
              <a:rPr lang="en-US" sz="2000" b="1" err="1" smtClean="0">
                <a:latin typeface="Times New Roman" pitchFamily="18" charset="0"/>
                <a:cs typeface="Times New Roman" pitchFamily="18" charset="0"/>
              </a:rPr>
              <a:t>bảo</a:t>
            </a:r>
            <a:r>
              <a:rPr lang="en-US" sz="2000" b="1" smtClean="0">
                <a:latin typeface="Times New Roman" pitchFamily="18" charset="0"/>
                <a:cs typeface="Times New Roman" pitchFamily="18" charset="0"/>
              </a:rPr>
              <a:t> </a:t>
            </a:r>
            <a:r>
              <a:rPr lang="en-US" sz="2000" b="1" err="1" smtClean="0">
                <a:latin typeface="Times New Roman" pitchFamily="18" charset="0"/>
                <a:cs typeface="Times New Roman" pitchFamily="18" charset="0"/>
              </a:rPr>
              <a:t>hiểm</a:t>
            </a:r>
            <a:r>
              <a:rPr lang="en-US" sz="2000" b="1" smtClean="0">
                <a:latin typeface="Times New Roman" pitchFamily="18" charset="0"/>
                <a:cs typeface="Times New Roman" pitchFamily="18" charset="0"/>
              </a:rPr>
              <a:t> </a:t>
            </a:r>
            <a:r>
              <a:rPr lang="en-US" sz="2000" b="1" err="1" smtClean="0">
                <a:latin typeface="Times New Roman" pitchFamily="18" charset="0"/>
                <a:cs typeface="Times New Roman" pitchFamily="18" charset="0"/>
              </a:rPr>
              <a:t>xã</a:t>
            </a:r>
            <a:r>
              <a:rPr lang="en-US" sz="2000" b="1" smtClean="0">
                <a:latin typeface="Times New Roman" pitchFamily="18" charset="0"/>
                <a:cs typeface="Times New Roman" pitchFamily="18" charset="0"/>
              </a:rPr>
              <a:t> </a:t>
            </a:r>
            <a:r>
              <a:rPr lang="en-US" sz="2000" b="1" err="1" smtClean="0">
                <a:latin typeface="Times New Roman" pitchFamily="18" charset="0"/>
                <a:cs typeface="Times New Roman" pitchFamily="18" charset="0"/>
              </a:rPr>
              <a:t>hội</a:t>
            </a:r>
            <a:r>
              <a:rPr lang="en-US" sz="2000" b="1" smtClean="0">
                <a:latin typeface="Times New Roman" pitchFamily="18" charset="0"/>
                <a:cs typeface="Times New Roman" pitchFamily="18" charset="0"/>
              </a:rPr>
              <a:t>: </a:t>
            </a:r>
            <a:r>
              <a:rPr lang="en-US" sz="2000" smtClean="0">
                <a:latin typeface="Times New Roman" pitchFamily="18" charset="0"/>
                <a:cs typeface="Times New Roman" pitchFamily="18" charset="0"/>
              </a:rPr>
              <a:t>32% (21,5% do </a:t>
            </a:r>
            <a:r>
              <a:rPr lang="en-US" sz="2000" err="1" smtClean="0">
                <a:latin typeface="Times New Roman" pitchFamily="18" charset="0"/>
                <a:cs typeface="Times New Roman" pitchFamily="18" charset="0"/>
              </a:rPr>
              <a:t>doanh</a:t>
            </a:r>
            <a:r>
              <a:rPr lang="en-US" sz="2000" smtClean="0">
                <a:latin typeface="Times New Roman" pitchFamily="18" charset="0"/>
                <a:cs typeface="Times New Roman" pitchFamily="18" charset="0"/>
              </a:rPr>
              <a:t> </a:t>
            </a:r>
            <a:r>
              <a:rPr lang="en-US" sz="2000" err="1" smtClean="0">
                <a:latin typeface="Times New Roman" pitchFamily="18" charset="0"/>
                <a:cs typeface="Times New Roman" pitchFamily="18" charset="0"/>
              </a:rPr>
              <a:t>nghiệp</a:t>
            </a:r>
            <a:r>
              <a:rPr lang="en-US" sz="2000" smtClean="0">
                <a:latin typeface="Times New Roman" pitchFamily="18" charset="0"/>
                <a:cs typeface="Times New Roman" pitchFamily="18" charset="0"/>
              </a:rPr>
              <a:t> </a:t>
            </a:r>
            <a:r>
              <a:rPr lang="en-US" sz="2000" err="1" smtClean="0">
                <a:latin typeface="Times New Roman" pitchFamily="18" charset="0"/>
                <a:cs typeface="Times New Roman" pitchFamily="18" charset="0"/>
              </a:rPr>
              <a:t>đóng</a:t>
            </a:r>
            <a:r>
              <a:rPr lang="en-US" sz="2000" smtClean="0">
                <a:latin typeface="Times New Roman" pitchFamily="18" charset="0"/>
                <a:cs typeface="Times New Roman" pitchFamily="18" charset="0"/>
              </a:rPr>
              <a:t>, 10,5% do </a:t>
            </a:r>
            <a:r>
              <a:rPr lang="en-US" sz="2000" err="1" smtClean="0">
                <a:latin typeface="Times New Roman" pitchFamily="18" charset="0"/>
                <a:cs typeface="Times New Roman" pitchFamily="18" charset="0"/>
              </a:rPr>
              <a:t>người</a:t>
            </a:r>
            <a:r>
              <a:rPr lang="en-US" sz="2000" smtClean="0">
                <a:latin typeface="Times New Roman" pitchFamily="18" charset="0"/>
                <a:cs typeface="Times New Roman" pitchFamily="18" charset="0"/>
              </a:rPr>
              <a:t> </a:t>
            </a:r>
            <a:r>
              <a:rPr lang="en-US" sz="2000" err="1" smtClean="0">
                <a:latin typeface="Times New Roman" pitchFamily="18" charset="0"/>
                <a:cs typeface="Times New Roman" pitchFamily="18" charset="0"/>
              </a:rPr>
              <a:t>lao</a:t>
            </a:r>
            <a:r>
              <a:rPr lang="en-US" sz="2000" smtClean="0">
                <a:latin typeface="Times New Roman" pitchFamily="18" charset="0"/>
                <a:cs typeface="Times New Roman" pitchFamily="18" charset="0"/>
              </a:rPr>
              <a:t> </a:t>
            </a:r>
            <a:r>
              <a:rPr lang="en-US" sz="2000" err="1" smtClean="0">
                <a:latin typeface="Times New Roman" pitchFamily="18" charset="0"/>
                <a:cs typeface="Times New Roman" pitchFamily="18" charset="0"/>
              </a:rPr>
              <a:t>động</a:t>
            </a:r>
            <a:r>
              <a:rPr lang="en-US" sz="2000" smtClean="0">
                <a:latin typeface="Times New Roman" pitchFamily="18" charset="0"/>
                <a:cs typeface="Times New Roman" pitchFamily="18" charset="0"/>
              </a:rPr>
              <a:t> </a:t>
            </a:r>
            <a:r>
              <a:rPr lang="en-US" sz="2000" err="1" smtClean="0">
                <a:latin typeface="Times New Roman" pitchFamily="18" charset="0"/>
                <a:cs typeface="Times New Roman" pitchFamily="18" charset="0"/>
              </a:rPr>
              <a:t>đóng</a:t>
            </a:r>
            <a:r>
              <a:rPr lang="en-US" sz="2000" smtClean="0">
                <a:latin typeface="Times New Roman" pitchFamily="18" charset="0"/>
                <a:cs typeface="Times New Roman" pitchFamily="18" charset="0"/>
              </a:rPr>
              <a:t>)</a:t>
            </a:r>
          </a:p>
          <a:p>
            <a:pPr marL="457200" indent="-457200" eaLnBrk="0" hangingPunct="0">
              <a:spcBef>
                <a:spcPct val="50000"/>
              </a:spcBef>
              <a:buFont typeface="+mj-lt"/>
              <a:buAutoNum type="arabicPeriod"/>
            </a:pPr>
            <a:r>
              <a:rPr lang="en-US" sz="2000" b="1" err="1" smtClean="0">
                <a:latin typeface="Times New Roman" pitchFamily="18" charset="0"/>
                <a:cs typeface="Times New Roman" pitchFamily="18" charset="0"/>
              </a:rPr>
              <a:t>Thời</a:t>
            </a:r>
            <a:r>
              <a:rPr lang="en-US" sz="2000" b="1" smtClean="0">
                <a:latin typeface="Times New Roman" pitchFamily="18" charset="0"/>
                <a:cs typeface="Times New Roman" pitchFamily="18" charset="0"/>
              </a:rPr>
              <a:t> </a:t>
            </a:r>
            <a:r>
              <a:rPr lang="en-US" sz="2000" b="1" err="1" smtClean="0">
                <a:latin typeface="Times New Roman" pitchFamily="18" charset="0"/>
                <a:cs typeface="Times New Roman" pitchFamily="18" charset="0"/>
              </a:rPr>
              <a:t>gian</a:t>
            </a:r>
            <a:r>
              <a:rPr lang="en-US" sz="2000" b="1" smtClean="0">
                <a:latin typeface="Times New Roman" pitchFamily="18" charset="0"/>
                <a:cs typeface="Times New Roman" pitchFamily="18" charset="0"/>
              </a:rPr>
              <a:t> </a:t>
            </a:r>
            <a:r>
              <a:rPr lang="en-US" sz="2000" b="1" err="1" smtClean="0">
                <a:latin typeface="Times New Roman" pitchFamily="18" charset="0"/>
                <a:cs typeface="Times New Roman" pitchFamily="18" charset="0"/>
              </a:rPr>
              <a:t>làm</a:t>
            </a:r>
            <a:r>
              <a:rPr lang="en-US" sz="2000" b="1" smtClean="0">
                <a:latin typeface="Times New Roman" pitchFamily="18" charset="0"/>
                <a:cs typeface="Times New Roman" pitchFamily="18" charset="0"/>
              </a:rPr>
              <a:t> </a:t>
            </a:r>
            <a:r>
              <a:rPr lang="en-US" sz="2000" b="1" err="1" smtClean="0">
                <a:latin typeface="Times New Roman" pitchFamily="18" charset="0"/>
                <a:cs typeface="Times New Roman" pitchFamily="18" charset="0"/>
              </a:rPr>
              <a:t>việc</a:t>
            </a:r>
            <a:r>
              <a:rPr lang="en-US" sz="2000" smtClean="0">
                <a:latin typeface="Times New Roman" pitchFamily="18" charset="0"/>
                <a:cs typeface="Times New Roman" pitchFamily="18" charset="0"/>
              </a:rPr>
              <a:t>: 08 </a:t>
            </a:r>
            <a:r>
              <a:rPr lang="en-US" sz="2000" err="1" smtClean="0">
                <a:latin typeface="Times New Roman" pitchFamily="18" charset="0"/>
                <a:cs typeface="Times New Roman" pitchFamily="18" charset="0"/>
              </a:rPr>
              <a:t>giờ</a:t>
            </a:r>
            <a:r>
              <a:rPr lang="en-US" sz="2000" smtClean="0">
                <a:latin typeface="Times New Roman" pitchFamily="18" charset="0"/>
                <a:cs typeface="Times New Roman" pitchFamily="18" charset="0"/>
              </a:rPr>
              <a:t>/</a:t>
            </a:r>
            <a:r>
              <a:rPr lang="en-US" sz="2000" err="1" smtClean="0">
                <a:latin typeface="Times New Roman" pitchFamily="18" charset="0"/>
                <a:cs typeface="Times New Roman" pitchFamily="18" charset="0"/>
              </a:rPr>
              <a:t>ngày</a:t>
            </a:r>
            <a:r>
              <a:rPr lang="en-US" sz="2000" smtClean="0">
                <a:latin typeface="Times New Roman" pitchFamily="18" charset="0"/>
                <a:cs typeface="Times New Roman" pitchFamily="18" charset="0"/>
              </a:rPr>
              <a:t>/Ca (</a:t>
            </a:r>
            <a:r>
              <a:rPr lang="en-US" sz="2000" err="1" smtClean="0">
                <a:latin typeface="Times New Roman" pitchFamily="18" charset="0"/>
                <a:cs typeface="Times New Roman" pitchFamily="18" charset="0"/>
              </a:rPr>
              <a:t>SME</a:t>
            </a:r>
            <a:r>
              <a:rPr lang="en-US" sz="2000" smtClean="0">
                <a:latin typeface="Times New Roman" pitchFamily="18" charset="0"/>
                <a:cs typeface="Times New Roman" pitchFamily="18" charset="0"/>
              </a:rPr>
              <a:t> </a:t>
            </a:r>
            <a:r>
              <a:rPr lang="en-US" sz="2000" err="1" smtClean="0">
                <a:latin typeface="Times New Roman" pitchFamily="18" charset="0"/>
                <a:cs typeface="Times New Roman" pitchFamily="18" charset="0"/>
              </a:rPr>
              <a:t>có</a:t>
            </a:r>
            <a:r>
              <a:rPr lang="en-US" sz="2000" smtClean="0">
                <a:latin typeface="Times New Roman" pitchFamily="18" charset="0"/>
                <a:cs typeface="Times New Roman" pitchFamily="18" charset="0"/>
              </a:rPr>
              <a:t> </a:t>
            </a:r>
            <a:r>
              <a:rPr lang="en-US" sz="2000" err="1" smtClean="0">
                <a:latin typeface="Times New Roman" pitchFamily="18" charset="0"/>
                <a:cs typeface="Times New Roman" pitchFamily="18" charset="0"/>
              </a:rPr>
              <a:t>thể</a:t>
            </a:r>
            <a:r>
              <a:rPr lang="en-US" sz="2000" smtClean="0">
                <a:latin typeface="Times New Roman" pitchFamily="18" charset="0"/>
                <a:cs typeface="Times New Roman" pitchFamily="18" charset="0"/>
              </a:rPr>
              <a:t> </a:t>
            </a:r>
            <a:r>
              <a:rPr lang="en-US" sz="2000" err="1" smtClean="0">
                <a:latin typeface="Times New Roman" pitchFamily="18" charset="0"/>
                <a:cs typeface="Times New Roman" pitchFamily="18" charset="0"/>
              </a:rPr>
              <a:t>bố</a:t>
            </a:r>
            <a:r>
              <a:rPr lang="en-US" sz="2000" smtClean="0">
                <a:latin typeface="Times New Roman" pitchFamily="18" charset="0"/>
                <a:cs typeface="Times New Roman" pitchFamily="18" charset="0"/>
              </a:rPr>
              <a:t> </a:t>
            </a:r>
            <a:r>
              <a:rPr lang="en-US" sz="2000" err="1" smtClean="0">
                <a:latin typeface="Times New Roman" pitchFamily="18" charset="0"/>
                <a:cs typeface="Times New Roman" pitchFamily="18" charset="0"/>
              </a:rPr>
              <a:t>trí</a:t>
            </a:r>
            <a:r>
              <a:rPr lang="en-US" sz="2000" smtClean="0">
                <a:latin typeface="Times New Roman" pitchFamily="18" charset="0"/>
                <a:cs typeface="Times New Roman" pitchFamily="18" charset="0"/>
              </a:rPr>
              <a:t> 3 Ca/</a:t>
            </a:r>
            <a:r>
              <a:rPr lang="en-US" sz="2000" err="1" smtClean="0">
                <a:latin typeface="Times New Roman" pitchFamily="18" charset="0"/>
                <a:cs typeface="Times New Roman" pitchFamily="18" charset="0"/>
              </a:rPr>
              <a:t>ngày</a:t>
            </a:r>
            <a:r>
              <a:rPr lang="en-US" sz="2000" smtClean="0">
                <a:latin typeface="Times New Roman" pitchFamily="18" charset="0"/>
                <a:cs typeface="Times New Roman" pitchFamily="18" charset="0"/>
              </a:rPr>
              <a:t>)</a:t>
            </a:r>
          </a:p>
          <a:p>
            <a:pPr marL="457200" indent="-457200" eaLnBrk="0" hangingPunct="0">
              <a:spcBef>
                <a:spcPct val="50000"/>
              </a:spcBef>
              <a:buFont typeface="+mj-lt"/>
              <a:buAutoNum type="arabicPeriod"/>
            </a:pPr>
            <a:r>
              <a:rPr lang="en-US" sz="2000" b="1" err="1" smtClean="0">
                <a:latin typeface="Times New Roman" pitchFamily="18" charset="0"/>
                <a:cs typeface="Times New Roman" pitchFamily="18" charset="0"/>
              </a:rPr>
              <a:t>Thời</a:t>
            </a:r>
            <a:r>
              <a:rPr lang="en-US" sz="2000" b="1" smtClean="0">
                <a:latin typeface="Times New Roman" pitchFamily="18" charset="0"/>
                <a:cs typeface="Times New Roman" pitchFamily="18" charset="0"/>
              </a:rPr>
              <a:t> </a:t>
            </a:r>
            <a:r>
              <a:rPr lang="en-US" sz="2000" b="1" err="1" smtClean="0">
                <a:latin typeface="Times New Roman" pitchFamily="18" charset="0"/>
                <a:cs typeface="Times New Roman" pitchFamily="18" charset="0"/>
              </a:rPr>
              <a:t>gian</a:t>
            </a:r>
            <a:r>
              <a:rPr lang="en-US" sz="2000" b="1" smtClean="0">
                <a:latin typeface="Times New Roman" pitchFamily="18" charset="0"/>
                <a:cs typeface="Times New Roman" pitchFamily="18" charset="0"/>
              </a:rPr>
              <a:t> </a:t>
            </a:r>
            <a:r>
              <a:rPr lang="en-US" sz="2000" b="1" err="1" smtClean="0">
                <a:latin typeface="Times New Roman" pitchFamily="18" charset="0"/>
                <a:cs typeface="Times New Roman" pitchFamily="18" charset="0"/>
              </a:rPr>
              <a:t>tăng</a:t>
            </a:r>
            <a:r>
              <a:rPr lang="en-US" sz="2000" b="1" smtClean="0">
                <a:latin typeface="Times New Roman" pitchFamily="18" charset="0"/>
                <a:cs typeface="Times New Roman" pitchFamily="18" charset="0"/>
              </a:rPr>
              <a:t> ca: </a:t>
            </a:r>
            <a:r>
              <a:rPr lang="en-US" sz="2000" smtClean="0">
                <a:latin typeface="Times New Roman" pitchFamily="18" charset="0"/>
                <a:cs typeface="Times New Roman" pitchFamily="18" charset="0"/>
              </a:rPr>
              <a:t>04 </a:t>
            </a:r>
            <a:r>
              <a:rPr lang="en-US" sz="2000" err="1" smtClean="0">
                <a:latin typeface="Times New Roman" pitchFamily="18" charset="0"/>
                <a:cs typeface="Times New Roman" pitchFamily="18" charset="0"/>
              </a:rPr>
              <a:t>giờ</a:t>
            </a:r>
            <a:r>
              <a:rPr lang="en-US" sz="2000" smtClean="0">
                <a:latin typeface="Times New Roman" pitchFamily="18" charset="0"/>
                <a:cs typeface="Times New Roman" pitchFamily="18" charset="0"/>
              </a:rPr>
              <a:t>/</a:t>
            </a:r>
            <a:r>
              <a:rPr lang="en-US" sz="2000" err="1" smtClean="0">
                <a:latin typeface="Times New Roman" pitchFamily="18" charset="0"/>
                <a:cs typeface="Times New Roman" pitchFamily="18" charset="0"/>
              </a:rPr>
              <a:t>ngày</a:t>
            </a:r>
            <a:r>
              <a:rPr lang="en-US" sz="2000" smtClean="0">
                <a:latin typeface="Times New Roman" pitchFamily="18" charset="0"/>
                <a:cs typeface="Times New Roman" pitchFamily="18" charset="0"/>
              </a:rPr>
              <a:t> (</a:t>
            </a:r>
            <a:r>
              <a:rPr lang="en-US" sz="2000" err="1" smtClean="0">
                <a:latin typeface="Times New Roman" pitchFamily="18" charset="0"/>
                <a:cs typeface="Times New Roman" pitchFamily="18" charset="0"/>
              </a:rPr>
              <a:t>Không</a:t>
            </a:r>
            <a:r>
              <a:rPr lang="en-US" sz="2000" smtClean="0">
                <a:latin typeface="Times New Roman" pitchFamily="18" charset="0"/>
                <a:cs typeface="Times New Roman" pitchFamily="18" charset="0"/>
              </a:rPr>
              <a:t> </a:t>
            </a:r>
            <a:r>
              <a:rPr lang="en-US" sz="2000" err="1" smtClean="0">
                <a:latin typeface="Times New Roman" pitchFamily="18" charset="0"/>
                <a:cs typeface="Times New Roman" pitchFamily="18" charset="0"/>
              </a:rPr>
              <a:t>được</a:t>
            </a:r>
            <a:r>
              <a:rPr lang="en-US" sz="2000" smtClean="0">
                <a:latin typeface="Times New Roman" pitchFamily="18" charset="0"/>
                <a:cs typeface="Times New Roman" pitchFamily="18" charset="0"/>
              </a:rPr>
              <a:t> </a:t>
            </a:r>
            <a:r>
              <a:rPr lang="en-US" sz="2000" err="1" smtClean="0">
                <a:latin typeface="Times New Roman" pitchFamily="18" charset="0"/>
                <a:cs typeface="Times New Roman" pitchFamily="18" charset="0"/>
              </a:rPr>
              <a:t>vượt</a:t>
            </a:r>
            <a:r>
              <a:rPr lang="en-US" sz="2000" smtClean="0">
                <a:latin typeface="Times New Roman" pitchFamily="18" charset="0"/>
                <a:cs typeface="Times New Roman" pitchFamily="18" charset="0"/>
              </a:rPr>
              <a:t> </a:t>
            </a:r>
            <a:r>
              <a:rPr lang="en-US" sz="2000" err="1" smtClean="0">
                <a:latin typeface="Times New Roman" pitchFamily="18" charset="0"/>
                <a:cs typeface="Times New Roman" pitchFamily="18" charset="0"/>
              </a:rPr>
              <a:t>quá</a:t>
            </a:r>
            <a:r>
              <a:rPr lang="en-US" sz="2000" smtClean="0">
                <a:latin typeface="Times New Roman" pitchFamily="18" charset="0"/>
                <a:cs typeface="Times New Roman" pitchFamily="18" charset="0"/>
              </a:rPr>
              <a:t> 200 </a:t>
            </a:r>
            <a:r>
              <a:rPr lang="en-US" sz="2000" err="1" smtClean="0">
                <a:latin typeface="Times New Roman" pitchFamily="18" charset="0"/>
                <a:cs typeface="Times New Roman" pitchFamily="18" charset="0"/>
              </a:rPr>
              <a:t>giờ</a:t>
            </a:r>
            <a:r>
              <a:rPr lang="en-US" sz="2000" smtClean="0">
                <a:latin typeface="Times New Roman" pitchFamily="18" charset="0"/>
                <a:cs typeface="Times New Roman" pitchFamily="18" charset="0"/>
              </a:rPr>
              <a:t>/</a:t>
            </a:r>
            <a:r>
              <a:rPr lang="en-US" sz="2000" err="1" smtClean="0">
                <a:latin typeface="Times New Roman" pitchFamily="18" charset="0"/>
                <a:cs typeface="Times New Roman" pitchFamily="18" charset="0"/>
              </a:rPr>
              <a:t>năm</a:t>
            </a:r>
            <a:r>
              <a:rPr lang="en-US" sz="2000" smtClean="0">
                <a:latin typeface="Times New Roman" pitchFamily="18" charset="0"/>
                <a:cs typeface="Times New Roman" pitchFamily="18" charset="0"/>
              </a:rPr>
              <a:t>)</a:t>
            </a:r>
            <a:r>
              <a:rPr lang="en-US" sz="2000" b="1" smtClean="0">
                <a:latin typeface="Times New Roman" pitchFamily="18" charset="0"/>
                <a:cs typeface="Times New Roman" pitchFamily="18" charset="0"/>
              </a:rPr>
              <a:t>	</a:t>
            </a:r>
            <a:endParaRPr lang="en-US" sz="2000">
              <a:latin typeface="Times New Roman" pitchFamily="18" charset="0"/>
              <a:cs typeface="Times New Roman"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343223782"/>
              </p:ext>
            </p:extLst>
          </p:nvPr>
        </p:nvGraphicFramePr>
        <p:xfrm>
          <a:off x="3207724" y="1172970"/>
          <a:ext cx="5912830" cy="2369703"/>
        </p:xfrm>
        <a:graphic>
          <a:graphicData uri="http://schemas.openxmlformats.org/drawingml/2006/table">
            <a:tbl>
              <a:tblPr firstRow="1" bandRow="1">
                <a:tableStyleId>{5C22544A-7EE6-4342-B048-85BDC9FD1C3A}</a:tableStyleId>
              </a:tblPr>
              <a:tblGrid>
                <a:gridCol w="1182566">
                  <a:extLst>
                    <a:ext uri="{9D8B030D-6E8A-4147-A177-3AD203B41FA5}">
                      <a16:colId xmlns:a16="http://schemas.microsoft.com/office/drawing/2014/main" xmlns="" val="20000"/>
                    </a:ext>
                  </a:extLst>
                </a:gridCol>
                <a:gridCol w="1182566">
                  <a:extLst>
                    <a:ext uri="{9D8B030D-6E8A-4147-A177-3AD203B41FA5}">
                      <a16:colId xmlns:a16="http://schemas.microsoft.com/office/drawing/2014/main" xmlns="" val="20001"/>
                    </a:ext>
                  </a:extLst>
                </a:gridCol>
                <a:gridCol w="1182566">
                  <a:extLst>
                    <a:ext uri="{9D8B030D-6E8A-4147-A177-3AD203B41FA5}">
                      <a16:colId xmlns:a16="http://schemas.microsoft.com/office/drawing/2014/main" xmlns="" val="20002"/>
                    </a:ext>
                  </a:extLst>
                </a:gridCol>
                <a:gridCol w="1182566">
                  <a:extLst>
                    <a:ext uri="{9D8B030D-6E8A-4147-A177-3AD203B41FA5}">
                      <a16:colId xmlns:a16="http://schemas.microsoft.com/office/drawing/2014/main" xmlns="" val="20003"/>
                    </a:ext>
                  </a:extLst>
                </a:gridCol>
                <a:gridCol w="1182566">
                  <a:extLst>
                    <a:ext uri="{9D8B030D-6E8A-4147-A177-3AD203B41FA5}">
                      <a16:colId xmlns:a16="http://schemas.microsoft.com/office/drawing/2014/main" xmlns="" val="20004"/>
                    </a:ext>
                  </a:extLst>
                </a:gridCol>
              </a:tblGrid>
              <a:tr h="690625">
                <a:tc>
                  <a:txBody>
                    <a:bodyPr/>
                    <a:lstStyle/>
                    <a:p>
                      <a:pPr algn="ctr"/>
                      <a:endParaRPr lang="en-US" sz="2000" b="0">
                        <a:latin typeface="Times New Roman" pitchFamily="18" charset="0"/>
                        <a:cs typeface="Times New Roman" pitchFamily="18" charset="0"/>
                      </a:endParaRPr>
                    </a:p>
                  </a:txBody>
                  <a:tcPr marL="84406" marR="84406" marT="42203" marB="42203" anchor="ctr"/>
                </a:tc>
                <a:tc gridSpan="4">
                  <a:txBody>
                    <a:bodyPr/>
                    <a:lstStyle/>
                    <a:p>
                      <a:pPr algn="ctr"/>
                      <a:r>
                        <a:rPr lang="vi-VN" sz="2000" baseline="0" smtClean="0">
                          <a:latin typeface="Times New Roman" pitchFamily="18" charset="0"/>
                          <a:cs typeface="Times New Roman" pitchFamily="18" charset="0"/>
                        </a:rPr>
                        <a:t>Lương</a:t>
                      </a:r>
                      <a:r>
                        <a:rPr lang="en-US" sz="2000" baseline="0" smtClean="0">
                          <a:latin typeface="Times New Roman" pitchFamily="18" charset="0"/>
                          <a:cs typeface="Times New Roman" pitchFamily="18" charset="0"/>
                        </a:rPr>
                        <a:t> </a:t>
                      </a:r>
                      <a:r>
                        <a:rPr lang="en-US" sz="2000" baseline="0" err="1" smtClean="0">
                          <a:latin typeface="Times New Roman" pitchFamily="18" charset="0"/>
                          <a:cs typeface="Times New Roman" pitchFamily="18" charset="0"/>
                        </a:rPr>
                        <a:t>cơ</a:t>
                      </a:r>
                      <a:r>
                        <a:rPr lang="en-US" sz="2000" baseline="0" smtClean="0">
                          <a:latin typeface="Times New Roman" pitchFamily="18" charset="0"/>
                          <a:cs typeface="Times New Roman" pitchFamily="18" charset="0"/>
                        </a:rPr>
                        <a:t> </a:t>
                      </a:r>
                      <a:r>
                        <a:rPr lang="en-US" sz="2000" baseline="0" err="1" smtClean="0">
                          <a:latin typeface="Times New Roman" pitchFamily="18" charset="0"/>
                          <a:cs typeface="Times New Roman" pitchFamily="18" charset="0"/>
                        </a:rPr>
                        <a:t>bản</a:t>
                      </a:r>
                      <a:endParaRPr lang="en-US" sz="2000" baseline="0" smtClean="0">
                        <a:latin typeface="Times New Roman" pitchFamily="18" charset="0"/>
                        <a:cs typeface="Times New Roman" pitchFamily="18" charset="0"/>
                      </a:endParaRPr>
                    </a:p>
                    <a:p>
                      <a:pPr algn="ctr"/>
                      <a:r>
                        <a:rPr lang="en-US" sz="2000" baseline="0" smtClean="0">
                          <a:latin typeface="Times New Roman" pitchFamily="18" charset="0"/>
                          <a:cs typeface="Times New Roman" pitchFamily="18" charset="0"/>
                        </a:rPr>
                        <a:t>(</a:t>
                      </a:r>
                      <a:r>
                        <a:rPr lang="en-US" sz="2000" baseline="0" err="1" smtClean="0">
                          <a:latin typeface="Times New Roman" pitchFamily="18" charset="0"/>
                          <a:cs typeface="Times New Roman" pitchFamily="18" charset="0"/>
                        </a:rPr>
                        <a:t>Đơn</a:t>
                      </a:r>
                      <a:r>
                        <a:rPr lang="en-US" sz="2000" baseline="0" smtClean="0">
                          <a:latin typeface="Times New Roman" pitchFamily="18" charset="0"/>
                          <a:cs typeface="Times New Roman" pitchFamily="18" charset="0"/>
                        </a:rPr>
                        <a:t> </a:t>
                      </a:r>
                      <a:r>
                        <a:rPr lang="en-US" sz="2000" baseline="0" err="1" smtClean="0">
                          <a:latin typeface="Times New Roman" pitchFamily="18" charset="0"/>
                          <a:cs typeface="Times New Roman" pitchFamily="18" charset="0"/>
                        </a:rPr>
                        <a:t>vị</a:t>
                      </a:r>
                      <a:r>
                        <a:rPr lang="en-US" sz="2000" baseline="0" smtClean="0">
                          <a:latin typeface="Times New Roman" pitchFamily="18" charset="0"/>
                          <a:cs typeface="Times New Roman" pitchFamily="18" charset="0"/>
                        </a:rPr>
                        <a:t> </a:t>
                      </a:r>
                      <a:r>
                        <a:rPr lang="en-US" sz="2000" baseline="0" err="1" smtClean="0">
                          <a:latin typeface="Times New Roman" pitchFamily="18" charset="0"/>
                          <a:cs typeface="Times New Roman" pitchFamily="18" charset="0"/>
                        </a:rPr>
                        <a:t>tính</a:t>
                      </a:r>
                      <a:r>
                        <a:rPr lang="en-US" sz="2000" baseline="0" smtClean="0">
                          <a:latin typeface="Times New Roman" pitchFamily="18" charset="0"/>
                          <a:cs typeface="Times New Roman" pitchFamily="18" charset="0"/>
                        </a:rPr>
                        <a:t>: VND/month)</a:t>
                      </a:r>
                      <a:endParaRPr lang="en-US" sz="2000" b="0">
                        <a:latin typeface="Times New Roman" pitchFamily="18" charset="0"/>
                        <a:cs typeface="Times New Roman" pitchFamily="18" charset="0"/>
                      </a:endParaRPr>
                    </a:p>
                  </a:txBody>
                  <a:tcPr marL="84406" marR="84406" marT="42203" marB="42203" anchor="ctr"/>
                </a:tc>
                <a:tc hMerge="1">
                  <a:txBody>
                    <a:bodyPr/>
                    <a:lstStyle/>
                    <a:p>
                      <a:endParaRPr lang="en-US" dirty="0"/>
                    </a:p>
                  </a:txBody>
                  <a:tcPr anchor="ctr"/>
                </a:tc>
                <a:tc hMerge="1">
                  <a:txBody>
                    <a:bodyPr/>
                    <a:lstStyle/>
                    <a:p>
                      <a:endParaRPr lang="en-US" dirty="0"/>
                    </a:p>
                  </a:txBody>
                  <a:tcPr anchor="ctr"/>
                </a:tc>
                <a:tc hMerge="1">
                  <a:txBody>
                    <a:bodyPr/>
                    <a:lstStyle/>
                    <a:p>
                      <a:endParaRPr lang="en-US" dirty="0"/>
                    </a:p>
                  </a:txBody>
                  <a:tcPr anchor="ctr"/>
                </a:tc>
                <a:extLst>
                  <a:ext uri="{0D108BD9-81ED-4DB2-BD59-A6C34878D82A}">
                    <a16:rowId xmlns:a16="http://schemas.microsoft.com/office/drawing/2014/main" xmlns="" val="10000"/>
                  </a:ext>
                </a:extLst>
              </a:tr>
              <a:tr h="390353">
                <a:tc>
                  <a:txBody>
                    <a:bodyPr/>
                    <a:lstStyle/>
                    <a:p>
                      <a:pPr algn="ctr"/>
                      <a:r>
                        <a:rPr lang="en-US" sz="2000" b="1" err="1" smtClean="0">
                          <a:latin typeface="Times New Roman" pitchFamily="18" charset="0"/>
                          <a:cs typeface="Times New Roman" pitchFamily="18" charset="0"/>
                        </a:rPr>
                        <a:t>Vùng</a:t>
                      </a:r>
                      <a:endParaRPr lang="en-US" sz="2000" b="1">
                        <a:latin typeface="Times New Roman" pitchFamily="18" charset="0"/>
                        <a:cs typeface="Times New Roman" pitchFamily="18" charset="0"/>
                      </a:endParaRPr>
                    </a:p>
                  </a:txBody>
                  <a:tcPr marL="84406" marR="84406" marT="42203" marB="42203"/>
                </a:tc>
                <a:tc>
                  <a:txBody>
                    <a:bodyPr/>
                    <a:lstStyle/>
                    <a:p>
                      <a:pPr algn="ctr"/>
                      <a:r>
                        <a:rPr lang="en-US" sz="1800" b="1" baseline="0" err="1" smtClean="0">
                          <a:latin typeface="Times New Roman" pitchFamily="18" charset="0"/>
                          <a:cs typeface="Times New Roman" pitchFamily="18" charset="0"/>
                        </a:rPr>
                        <a:t>Vùng</a:t>
                      </a:r>
                      <a:r>
                        <a:rPr lang="en-US" sz="1800" b="1" baseline="0" smtClean="0">
                          <a:latin typeface="Times New Roman" pitchFamily="18" charset="0"/>
                          <a:cs typeface="Times New Roman" pitchFamily="18" charset="0"/>
                        </a:rPr>
                        <a:t> 1</a:t>
                      </a:r>
                      <a:endParaRPr lang="en-US" sz="1800" b="1">
                        <a:latin typeface="Times New Roman" pitchFamily="18" charset="0"/>
                        <a:cs typeface="Times New Roman" pitchFamily="18" charset="0"/>
                      </a:endParaRPr>
                    </a:p>
                  </a:txBody>
                  <a:tcPr marL="84406" marR="84406" marT="42203" marB="42203"/>
                </a:tc>
                <a:tc>
                  <a:txBody>
                    <a:bodyPr/>
                    <a:lstStyle/>
                    <a:p>
                      <a:pPr algn="ctr"/>
                      <a:r>
                        <a:rPr lang="en-US" sz="1800" b="1" baseline="0" err="1" smtClean="0">
                          <a:latin typeface="Times New Roman" pitchFamily="18" charset="0"/>
                          <a:cs typeface="Times New Roman" pitchFamily="18" charset="0"/>
                        </a:rPr>
                        <a:t>Vùng</a:t>
                      </a:r>
                      <a:r>
                        <a:rPr lang="en-US" sz="1800" b="1" baseline="0" smtClean="0">
                          <a:latin typeface="Times New Roman" pitchFamily="18" charset="0"/>
                          <a:cs typeface="Times New Roman" pitchFamily="18" charset="0"/>
                        </a:rPr>
                        <a:t> </a:t>
                      </a:r>
                      <a:r>
                        <a:rPr lang="en-US" sz="1800" b="1" smtClean="0">
                          <a:latin typeface="Times New Roman" pitchFamily="18" charset="0"/>
                          <a:cs typeface="Times New Roman" pitchFamily="18" charset="0"/>
                        </a:rPr>
                        <a:t> 2</a:t>
                      </a:r>
                      <a:endParaRPr lang="en-US" sz="1800" b="1">
                        <a:latin typeface="Times New Roman" pitchFamily="18" charset="0"/>
                        <a:cs typeface="Times New Roman" pitchFamily="18" charset="0"/>
                      </a:endParaRPr>
                    </a:p>
                  </a:txBody>
                  <a:tcPr marL="84406" marR="84406" marT="42203" marB="42203"/>
                </a:tc>
                <a:tc>
                  <a:txBody>
                    <a:bodyPr/>
                    <a:lstStyle/>
                    <a:p>
                      <a:pPr algn="ctr"/>
                      <a:r>
                        <a:rPr lang="en-US" sz="1800" b="1" baseline="0" err="1" smtClean="0">
                          <a:latin typeface="Times New Roman" pitchFamily="18" charset="0"/>
                          <a:cs typeface="Times New Roman" pitchFamily="18" charset="0"/>
                        </a:rPr>
                        <a:t>Vùng</a:t>
                      </a:r>
                      <a:r>
                        <a:rPr lang="en-US" sz="1800" b="1" baseline="0" smtClean="0">
                          <a:latin typeface="Times New Roman" pitchFamily="18" charset="0"/>
                          <a:cs typeface="Times New Roman" pitchFamily="18" charset="0"/>
                        </a:rPr>
                        <a:t> </a:t>
                      </a:r>
                      <a:r>
                        <a:rPr lang="en-US" sz="1800" b="1" smtClean="0">
                          <a:latin typeface="Times New Roman" pitchFamily="18" charset="0"/>
                          <a:cs typeface="Times New Roman" pitchFamily="18" charset="0"/>
                        </a:rPr>
                        <a:t> 3</a:t>
                      </a:r>
                      <a:endParaRPr lang="en-US" sz="1800" b="1">
                        <a:latin typeface="Times New Roman" pitchFamily="18" charset="0"/>
                        <a:cs typeface="Times New Roman" pitchFamily="18" charset="0"/>
                      </a:endParaRPr>
                    </a:p>
                  </a:txBody>
                  <a:tcPr marL="84406" marR="84406" marT="42203" marB="42203"/>
                </a:tc>
                <a:tc>
                  <a:txBody>
                    <a:bodyPr/>
                    <a:lstStyle/>
                    <a:p>
                      <a:pPr algn="ctr"/>
                      <a:r>
                        <a:rPr lang="en-US" sz="1800" b="1" baseline="0" err="1" smtClean="0">
                          <a:latin typeface="Times New Roman" pitchFamily="18" charset="0"/>
                          <a:cs typeface="Times New Roman" pitchFamily="18" charset="0"/>
                        </a:rPr>
                        <a:t>Vùng</a:t>
                      </a:r>
                      <a:r>
                        <a:rPr lang="en-US" sz="1800" b="1" baseline="0" smtClean="0">
                          <a:latin typeface="Times New Roman" pitchFamily="18" charset="0"/>
                          <a:cs typeface="Times New Roman" pitchFamily="18" charset="0"/>
                        </a:rPr>
                        <a:t> </a:t>
                      </a:r>
                      <a:r>
                        <a:rPr lang="en-US" sz="1800" b="1" smtClean="0">
                          <a:latin typeface="Times New Roman" pitchFamily="18" charset="0"/>
                          <a:cs typeface="Times New Roman" pitchFamily="18" charset="0"/>
                        </a:rPr>
                        <a:t> 4</a:t>
                      </a:r>
                      <a:endParaRPr lang="en-US" sz="1800" b="1">
                        <a:latin typeface="Times New Roman" pitchFamily="18" charset="0"/>
                        <a:cs typeface="Times New Roman" pitchFamily="18" charset="0"/>
                      </a:endParaRPr>
                    </a:p>
                  </a:txBody>
                  <a:tcPr marL="84406" marR="84406" marT="42203" marB="42203"/>
                </a:tc>
                <a:extLst>
                  <a:ext uri="{0D108BD9-81ED-4DB2-BD59-A6C34878D82A}">
                    <a16:rowId xmlns:a16="http://schemas.microsoft.com/office/drawing/2014/main" xmlns="" val="10001"/>
                  </a:ext>
                </a:extLst>
              </a:tr>
              <a:tr h="643082">
                <a:tc>
                  <a:txBody>
                    <a:bodyPr/>
                    <a:lstStyle/>
                    <a:p>
                      <a:pPr algn="ctr"/>
                      <a:r>
                        <a:rPr lang="en-US" sz="2000" err="1" smtClean="0">
                          <a:latin typeface="Times New Roman" pitchFamily="18" charset="0"/>
                          <a:cs typeface="Times New Roman" pitchFamily="18" charset="0"/>
                        </a:rPr>
                        <a:t>Mức</a:t>
                      </a:r>
                      <a:r>
                        <a:rPr lang="en-US" sz="2000" baseline="0" smtClean="0">
                          <a:latin typeface="Times New Roman" pitchFamily="18" charset="0"/>
                          <a:cs typeface="Times New Roman" pitchFamily="18" charset="0"/>
                        </a:rPr>
                        <a:t> </a:t>
                      </a:r>
                      <a:r>
                        <a:rPr lang="en-US" sz="2000" baseline="0" err="1" smtClean="0">
                          <a:latin typeface="Times New Roman" pitchFamily="18" charset="0"/>
                          <a:cs typeface="Times New Roman" pitchFamily="18" charset="0"/>
                        </a:rPr>
                        <a:t>lương</a:t>
                      </a:r>
                      <a:endParaRPr lang="en-US" sz="2000" b="1">
                        <a:latin typeface="Times New Roman" pitchFamily="18" charset="0"/>
                        <a:cs typeface="Times New Roman" pitchFamily="18" charset="0"/>
                      </a:endParaRPr>
                    </a:p>
                  </a:txBody>
                  <a:tcPr marL="84406" marR="84406" marT="42203" marB="42203"/>
                </a:tc>
                <a:tc>
                  <a:txBody>
                    <a:bodyPr/>
                    <a:lstStyle/>
                    <a:p>
                      <a:pPr algn="ctr"/>
                      <a:r>
                        <a:rPr lang="en-US" sz="1700" b="1" smtClean="0">
                          <a:latin typeface="Times New Roman" pitchFamily="18" charset="0"/>
                          <a:cs typeface="Times New Roman" pitchFamily="18" charset="0"/>
                        </a:rPr>
                        <a:t>3.980.000 VND</a:t>
                      </a:r>
                      <a:endParaRPr lang="en-US" sz="1700" b="1">
                        <a:latin typeface="Times New Roman" pitchFamily="18" charset="0"/>
                        <a:cs typeface="Times New Roman" pitchFamily="18" charset="0"/>
                      </a:endParaRPr>
                    </a:p>
                  </a:txBody>
                  <a:tcPr marL="84406" marR="84406" marT="42203" marB="42203"/>
                </a:tc>
                <a:tc>
                  <a:txBody>
                    <a:bodyPr/>
                    <a:lstStyle/>
                    <a:p>
                      <a:pPr algn="ctr"/>
                      <a:r>
                        <a:rPr lang="en-US" sz="1700" b="1" smtClean="0">
                          <a:solidFill>
                            <a:schemeClr val="tx1"/>
                          </a:solidFill>
                          <a:latin typeface="Times New Roman" pitchFamily="18" charset="0"/>
                          <a:cs typeface="Times New Roman" pitchFamily="18" charset="0"/>
                        </a:rPr>
                        <a:t>3.530.000 VND</a:t>
                      </a:r>
                      <a:endParaRPr lang="en-US" sz="1700" b="1">
                        <a:solidFill>
                          <a:schemeClr val="tx1"/>
                        </a:solidFill>
                        <a:latin typeface="Times New Roman" pitchFamily="18" charset="0"/>
                        <a:cs typeface="Times New Roman" pitchFamily="18" charset="0"/>
                      </a:endParaRPr>
                    </a:p>
                  </a:txBody>
                  <a:tcPr marL="84406" marR="84406" marT="42203" marB="42203"/>
                </a:tc>
                <a:tc>
                  <a:txBody>
                    <a:bodyPr/>
                    <a:lstStyle/>
                    <a:p>
                      <a:pPr algn="ctr"/>
                      <a:r>
                        <a:rPr lang="en-US" sz="1700" b="1" smtClean="0">
                          <a:solidFill>
                            <a:schemeClr val="tx1"/>
                          </a:solidFill>
                          <a:latin typeface="Times New Roman" pitchFamily="18" charset="0"/>
                          <a:cs typeface="Times New Roman" pitchFamily="18" charset="0"/>
                        </a:rPr>
                        <a:t>3.090.000 VND</a:t>
                      </a:r>
                      <a:endParaRPr lang="en-US" sz="1700" b="1">
                        <a:solidFill>
                          <a:schemeClr val="tx1"/>
                        </a:solidFill>
                        <a:latin typeface="Times New Roman" pitchFamily="18" charset="0"/>
                        <a:cs typeface="Times New Roman" pitchFamily="18" charset="0"/>
                      </a:endParaRPr>
                    </a:p>
                  </a:txBody>
                  <a:tcPr marL="84406" marR="84406" marT="42203" marB="42203"/>
                </a:tc>
                <a:tc>
                  <a:txBody>
                    <a:bodyPr/>
                    <a:lstStyle/>
                    <a:p>
                      <a:pPr algn="ctr"/>
                      <a:r>
                        <a:rPr lang="en-US" sz="1700" b="1" smtClean="0">
                          <a:solidFill>
                            <a:srgbClr val="FF0000"/>
                          </a:solidFill>
                          <a:latin typeface="Times New Roman" pitchFamily="18" charset="0"/>
                          <a:cs typeface="Times New Roman" pitchFamily="18" charset="0"/>
                        </a:rPr>
                        <a:t>2.760.000 VND</a:t>
                      </a:r>
                      <a:endParaRPr lang="en-US" sz="1700" b="1">
                        <a:solidFill>
                          <a:srgbClr val="FF0000"/>
                        </a:solidFill>
                        <a:latin typeface="Times New Roman" pitchFamily="18" charset="0"/>
                        <a:cs typeface="Times New Roman" pitchFamily="18" charset="0"/>
                      </a:endParaRPr>
                    </a:p>
                  </a:txBody>
                  <a:tcPr marL="84406" marR="84406" marT="42203" marB="42203"/>
                </a:tc>
                <a:extLst>
                  <a:ext uri="{0D108BD9-81ED-4DB2-BD59-A6C34878D82A}">
                    <a16:rowId xmlns:a16="http://schemas.microsoft.com/office/drawing/2014/main" xmlns="" val="10002"/>
                  </a:ext>
                </a:extLst>
              </a:tr>
              <a:tr h="591338">
                <a:tc>
                  <a:txBody>
                    <a:bodyPr/>
                    <a:lstStyle/>
                    <a:p>
                      <a:pPr algn="ctr"/>
                      <a:r>
                        <a:rPr lang="en-US" sz="2000" smtClean="0">
                          <a:latin typeface="Times New Roman" pitchFamily="18" charset="0"/>
                          <a:cs typeface="Times New Roman" pitchFamily="18" charset="0"/>
                        </a:rPr>
                        <a:t>USD</a:t>
                      </a:r>
                      <a:endParaRPr lang="en-US" sz="2000" b="1">
                        <a:latin typeface="Times New Roman" pitchFamily="18" charset="0"/>
                        <a:cs typeface="Times New Roman" pitchFamily="18" charset="0"/>
                      </a:endParaRPr>
                    </a:p>
                  </a:txBody>
                  <a:tcPr marL="84406" marR="84406" marT="42203" marB="42203"/>
                </a:tc>
                <a:tc>
                  <a:txBody>
                    <a:bodyPr/>
                    <a:lstStyle/>
                    <a:p>
                      <a:pPr algn="ctr"/>
                      <a:r>
                        <a:rPr lang="en-US" sz="1700" b="1" smtClean="0">
                          <a:latin typeface="Times New Roman" pitchFamily="18" charset="0"/>
                          <a:cs typeface="Times New Roman" pitchFamily="18" charset="0"/>
                        </a:rPr>
                        <a:t>176</a:t>
                      </a:r>
                      <a:endParaRPr lang="en-US" sz="1700" b="1">
                        <a:latin typeface="Times New Roman" pitchFamily="18" charset="0"/>
                        <a:cs typeface="Times New Roman" pitchFamily="18" charset="0"/>
                      </a:endParaRPr>
                    </a:p>
                  </a:txBody>
                  <a:tcPr marL="84406" marR="84406" marT="42203" marB="42203"/>
                </a:tc>
                <a:tc>
                  <a:txBody>
                    <a:bodyPr/>
                    <a:lstStyle/>
                    <a:p>
                      <a:pPr algn="ctr"/>
                      <a:r>
                        <a:rPr lang="en-US" sz="1700" b="1" smtClean="0">
                          <a:solidFill>
                            <a:schemeClr val="tx1"/>
                          </a:solidFill>
                          <a:latin typeface="Times New Roman" pitchFamily="18" charset="0"/>
                          <a:cs typeface="Times New Roman" pitchFamily="18" charset="0"/>
                        </a:rPr>
                        <a:t>156</a:t>
                      </a:r>
                      <a:endParaRPr lang="en-US" sz="1700" b="1">
                        <a:solidFill>
                          <a:schemeClr val="tx1"/>
                        </a:solidFill>
                        <a:latin typeface="Times New Roman" pitchFamily="18" charset="0"/>
                        <a:cs typeface="Times New Roman" pitchFamily="18" charset="0"/>
                      </a:endParaRPr>
                    </a:p>
                  </a:txBody>
                  <a:tcPr marL="84406" marR="84406" marT="42203" marB="42203"/>
                </a:tc>
                <a:tc>
                  <a:txBody>
                    <a:bodyPr/>
                    <a:lstStyle/>
                    <a:p>
                      <a:pPr algn="ctr"/>
                      <a:r>
                        <a:rPr lang="en-US" sz="1700" b="1" smtClean="0">
                          <a:solidFill>
                            <a:schemeClr val="tx1"/>
                          </a:solidFill>
                          <a:latin typeface="Times New Roman" pitchFamily="18" charset="0"/>
                          <a:cs typeface="Times New Roman" pitchFamily="18" charset="0"/>
                        </a:rPr>
                        <a:t>136</a:t>
                      </a:r>
                      <a:endParaRPr lang="en-US" sz="1700" b="1">
                        <a:solidFill>
                          <a:schemeClr val="tx1"/>
                        </a:solidFill>
                        <a:latin typeface="Times New Roman" pitchFamily="18" charset="0"/>
                        <a:cs typeface="Times New Roman" pitchFamily="18" charset="0"/>
                      </a:endParaRPr>
                    </a:p>
                  </a:txBody>
                  <a:tcPr marL="84406" marR="84406" marT="42203" marB="42203"/>
                </a:tc>
                <a:tc>
                  <a:txBody>
                    <a:bodyPr/>
                    <a:lstStyle/>
                    <a:p>
                      <a:pPr algn="ctr"/>
                      <a:r>
                        <a:rPr lang="en-US" sz="1700" b="1" smtClean="0">
                          <a:solidFill>
                            <a:srgbClr val="FF0000"/>
                          </a:solidFill>
                          <a:latin typeface="Times New Roman" pitchFamily="18" charset="0"/>
                          <a:cs typeface="Times New Roman" pitchFamily="18" charset="0"/>
                        </a:rPr>
                        <a:t>122</a:t>
                      </a:r>
                      <a:endParaRPr lang="en-US" sz="1700" b="1">
                        <a:solidFill>
                          <a:srgbClr val="FF0000"/>
                        </a:solidFill>
                        <a:latin typeface="Times New Roman" pitchFamily="18" charset="0"/>
                        <a:cs typeface="Times New Roman" pitchFamily="18" charset="0"/>
                      </a:endParaRPr>
                    </a:p>
                  </a:txBody>
                  <a:tcPr marL="84406" marR="84406" marT="42203" marB="42203"/>
                </a:tc>
                <a:extLst>
                  <a:ext uri="{0D108BD9-81ED-4DB2-BD59-A6C34878D82A}">
                    <a16:rowId xmlns:a16="http://schemas.microsoft.com/office/drawing/2014/main" xmlns="" val="10003"/>
                  </a:ext>
                </a:extLst>
              </a:tr>
            </a:tbl>
          </a:graphicData>
        </a:graphic>
      </p:graphicFrame>
      <p:sp>
        <p:nvSpPr>
          <p:cNvPr id="12" name="Explosion 1 11"/>
          <p:cNvSpPr/>
          <p:nvPr/>
        </p:nvSpPr>
        <p:spPr>
          <a:xfrm>
            <a:off x="-8238" y="1295400"/>
            <a:ext cx="3437238" cy="3733800"/>
          </a:xfrm>
          <a:prstGeom prst="irregularSeal1">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err="1" smtClean="0">
                <a:solidFill>
                  <a:srgbClr val="C00000"/>
                </a:solidFill>
                <a:latin typeface="Times New Roman" pitchFamily="18" charset="0"/>
                <a:cs typeface="Times New Roman" pitchFamily="18" charset="0"/>
              </a:rPr>
              <a:t>Thời</a:t>
            </a:r>
            <a:r>
              <a:rPr lang="en-US" sz="2000" b="1" smtClean="0">
                <a:solidFill>
                  <a:srgbClr val="C00000"/>
                </a:solidFill>
                <a:latin typeface="Times New Roman" pitchFamily="18" charset="0"/>
                <a:cs typeface="Times New Roman" pitchFamily="18" charset="0"/>
              </a:rPr>
              <a:t> </a:t>
            </a:r>
            <a:r>
              <a:rPr lang="en-US" sz="2000" b="1" err="1" smtClean="0">
                <a:solidFill>
                  <a:srgbClr val="C00000"/>
                </a:solidFill>
                <a:latin typeface="Times New Roman" pitchFamily="18" charset="0"/>
                <a:cs typeface="Times New Roman" pitchFamily="18" charset="0"/>
              </a:rPr>
              <a:t>gian</a:t>
            </a:r>
            <a:r>
              <a:rPr lang="en-US" sz="2000" b="1" smtClean="0">
                <a:solidFill>
                  <a:srgbClr val="C00000"/>
                </a:solidFill>
                <a:latin typeface="Times New Roman" pitchFamily="18" charset="0"/>
                <a:cs typeface="Times New Roman" pitchFamily="18" charset="0"/>
              </a:rPr>
              <a:t> </a:t>
            </a:r>
            <a:r>
              <a:rPr lang="en-US" sz="2000" b="1" err="1" smtClean="0">
                <a:solidFill>
                  <a:srgbClr val="C00000"/>
                </a:solidFill>
                <a:latin typeface="Times New Roman" pitchFamily="18" charset="0"/>
                <a:cs typeface="Times New Roman" pitchFamily="18" charset="0"/>
              </a:rPr>
              <a:t>làm</a:t>
            </a:r>
            <a:r>
              <a:rPr lang="en-US" sz="2000" b="1" smtClean="0">
                <a:solidFill>
                  <a:srgbClr val="C00000"/>
                </a:solidFill>
                <a:latin typeface="Times New Roman" pitchFamily="18" charset="0"/>
                <a:cs typeface="Times New Roman" pitchFamily="18" charset="0"/>
              </a:rPr>
              <a:t> </a:t>
            </a:r>
            <a:r>
              <a:rPr lang="en-US" sz="2000" b="1" err="1" smtClean="0">
                <a:solidFill>
                  <a:srgbClr val="C00000"/>
                </a:solidFill>
                <a:latin typeface="Times New Roman" pitchFamily="18" charset="0"/>
                <a:cs typeface="Times New Roman" pitchFamily="18" charset="0"/>
              </a:rPr>
              <a:t>việc</a:t>
            </a:r>
            <a:r>
              <a:rPr lang="en-US" sz="2000" b="1" smtClean="0">
                <a:solidFill>
                  <a:srgbClr val="C00000"/>
                </a:solidFill>
                <a:latin typeface="Times New Roman" pitchFamily="18" charset="0"/>
                <a:cs typeface="Times New Roman" pitchFamily="18" charset="0"/>
              </a:rPr>
              <a:t> </a:t>
            </a:r>
            <a:r>
              <a:rPr lang="en-US" sz="2000" b="1" err="1" smtClean="0">
                <a:solidFill>
                  <a:srgbClr val="C00000"/>
                </a:solidFill>
                <a:latin typeface="Times New Roman" pitchFamily="18" charset="0"/>
                <a:cs typeface="Times New Roman" pitchFamily="18" charset="0"/>
              </a:rPr>
              <a:t>trên</a:t>
            </a:r>
            <a:r>
              <a:rPr lang="en-US" sz="2000" b="1" smtClean="0">
                <a:solidFill>
                  <a:srgbClr val="C00000"/>
                </a:solidFill>
                <a:latin typeface="Times New Roman" pitchFamily="18" charset="0"/>
                <a:cs typeface="Times New Roman" pitchFamily="18" charset="0"/>
              </a:rPr>
              <a:t> 300 </a:t>
            </a:r>
            <a:r>
              <a:rPr lang="en-US" sz="2000" b="1" err="1" smtClean="0">
                <a:solidFill>
                  <a:srgbClr val="C00000"/>
                </a:solidFill>
                <a:latin typeface="Times New Roman" pitchFamily="18" charset="0"/>
                <a:cs typeface="Times New Roman" pitchFamily="18" charset="0"/>
              </a:rPr>
              <a:t>ngày</a:t>
            </a:r>
            <a:r>
              <a:rPr lang="en-US" sz="2000" b="1" smtClean="0">
                <a:solidFill>
                  <a:srgbClr val="C00000"/>
                </a:solidFill>
                <a:latin typeface="Times New Roman" pitchFamily="18" charset="0"/>
                <a:cs typeface="Times New Roman" pitchFamily="18" charset="0"/>
              </a:rPr>
              <a:t>/</a:t>
            </a:r>
            <a:r>
              <a:rPr lang="en-US" sz="2000" b="1" err="1" smtClean="0">
                <a:solidFill>
                  <a:srgbClr val="C00000"/>
                </a:solidFill>
                <a:latin typeface="Times New Roman" pitchFamily="18" charset="0"/>
                <a:cs typeface="Times New Roman" pitchFamily="18" charset="0"/>
              </a:rPr>
              <a:t>năm</a:t>
            </a:r>
            <a:r>
              <a:rPr lang="en-US" sz="2000" b="1" smtClean="0">
                <a:solidFill>
                  <a:srgbClr val="C00000"/>
                </a:solidFill>
                <a:latin typeface="Times New Roman" pitchFamily="18" charset="0"/>
                <a:cs typeface="Times New Roman" pitchFamily="18" charset="0"/>
              </a:rPr>
              <a:t> (48 </a:t>
            </a:r>
            <a:r>
              <a:rPr lang="en-US" sz="2000" b="1" err="1" smtClean="0">
                <a:solidFill>
                  <a:srgbClr val="C00000"/>
                </a:solidFill>
                <a:latin typeface="Times New Roman" pitchFamily="18" charset="0"/>
                <a:cs typeface="Times New Roman" pitchFamily="18" charset="0"/>
              </a:rPr>
              <a:t>tiếng</a:t>
            </a:r>
            <a:r>
              <a:rPr lang="en-US" sz="2000" b="1" smtClean="0">
                <a:solidFill>
                  <a:srgbClr val="C00000"/>
                </a:solidFill>
                <a:latin typeface="Times New Roman" pitchFamily="18" charset="0"/>
                <a:cs typeface="Times New Roman" pitchFamily="18" charset="0"/>
              </a:rPr>
              <a:t>/ </a:t>
            </a:r>
            <a:r>
              <a:rPr lang="en-US" sz="2000" b="1" err="1" smtClean="0">
                <a:solidFill>
                  <a:srgbClr val="C00000"/>
                </a:solidFill>
                <a:latin typeface="Times New Roman" pitchFamily="18" charset="0"/>
                <a:cs typeface="Times New Roman" pitchFamily="18" charset="0"/>
              </a:rPr>
              <a:t>tuần</a:t>
            </a:r>
            <a:r>
              <a:rPr lang="en-US" sz="2000" b="1" smtClean="0">
                <a:solidFill>
                  <a:srgbClr val="C00000"/>
                </a:solidFill>
                <a:latin typeface="Times New Roman" pitchFamily="18" charset="0"/>
                <a:cs typeface="Times New Roman" pitchFamily="18" charset="0"/>
              </a:rPr>
              <a:t>)</a:t>
            </a:r>
            <a:endParaRPr lang="en-US" b="1">
              <a:solidFill>
                <a:srgbClr val="C00000"/>
              </a:solidFill>
              <a:latin typeface="Times New Roman" pitchFamily="18" charset="0"/>
              <a:cs typeface="Times New Roman" pitchFamily="18" charset="0"/>
            </a:endParaRPr>
          </a:p>
        </p:txBody>
      </p:sp>
      <p:sp>
        <p:nvSpPr>
          <p:cNvPr id="7" name="Footer Placeholder 17"/>
          <p:cNvSpPr>
            <a:spLocks noGrp="1"/>
          </p:cNvSpPr>
          <p:nvPr>
            <p:ph type="ftr" sz="quarter" idx="11"/>
          </p:nvPr>
        </p:nvSpPr>
        <p:spPr>
          <a:xfrm>
            <a:off x="3276600" y="6477000"/>
            <a:ext cx="5791200" cy="365125"/>
          </a:xfrm>
        </p:spPr>
        <p:txBody>
          <a:bodyPr/>
          <a:lstStyle/>
          <a:p>
            <a:pPr algn="r">
              <a:defRPr/>
            </a:pPr>
            <a:r>
              <a:rPr lang="en-US" smtClean="0">
                <a:solidFill>
                  <a:srgbClr val="00B050"/>
                </a:solidFill>
                <a:latin typeface="Times New Roman" pitchFamily="18" charset="0"/>
                <a:cs typeface="Times New Roman" pitchFamily="18" charset="0"/>
              </a:rPr>
              <a:t>CAM KHE INDUSTRIAL ZONE, PHU THO PROVINCE</a:t>
            </a:r>
            <a:endParaRPr lang="en-US">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17184407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ChangeArrowheads="1"/>
          </p:cNvSpPr>
          <p:nvPr/>
        </p:nvSpPr>
        <p:spPr bwMode="auto">
          <a:xfrm>
            <a:off x="2957513" y="3217863"/>
            <a:ext cx="9144000" cy="0"/>
          </a:xfrm>
          <a:prstGeom prst="rect">
            <a:avLst/>
          </a:prstGeom>
          <a:noFill/>
          <a:ln w="9525">
            <a:noFill/>
            <a:miter lim="800000"/>
            <a:headEnd/>
            <a:tailEnd/>
          </a:ln>
        </p:spPr>
        <p:txBody>
          <a:bodyPr>
            <a:spAutoFit/>
          </a:bodyPr>
          <a:lstStyle/>
          <a:p>
            <a:pPr eaLnBrk="0" hangingPunct="0"/>
            <a:endParaRPr lang="en-US"/>
          </a:p>
        </p:txBody>
      </p:sp>
      <p:sp>
        <p:nvSpPr>
          <p:cNvPr id="3077" name="Text Box 9"/>
          <p:cNvSpPr txBox="1">
            <a:spLocks noChangeArrowheads="1"/>
          </p:cNvSpPr>
          <p:nvPr/>
        </p:nvSpPr>
        <p:spPr bwMode="auto">
          <a:xfrm>
            <a:off x="0" y="2641085"/>
            <a:ext cx="9144000" cy="3139321"/>
          </a:xfrm>
          <a:prstGeom prst="rect">
            <a:avLst/>
          </a:prstGeom>
          <a:noFill/>
          <a:ln w="9525">
            <a:noFill/>
            <a:miter lim="800000"/>
            <a:headEnd/>
            <a:tailEnd/>
          </a:ln>
        </p:spPr>
        <p:txBody>
          <a:bodyPr wrap="square">
            <a:spAutoFit/>
          </a:bodyPr>
          <a:lstStyle/>
          <a:p>
            <a:pPr algn="ctr" eaLnBrk="0" hangingPunct="0">
              <a:spcBef>
                <a:spcPct val="50000"/>
              </a:spcBef>
              <a:defRPr/>
            </a:pPr>
            <a:r>
              <a:rPr lang="en-US" sz="6600" smtClean="0">
                <a:solidFill>
                  <a:srgbClr val="00B050"/>
                </a:solidFill>
                <a:latin typeface="Times New Roman" pitchFamily="18" charset="0"/>
                <a:cs typeface="Times New Roman" pitchFamily="18" charset="0"/>
              </a:rPr>
              <a:t>THE INDUSTRIAL PARKS OF PHU THO PROVINCE</a:t>
            </a:r>
            <a:endParaRPr lang="en-US" sz="6600" b="1">
              <a:solidFill>
                <a:srgbClr val="00B050"/>
              </a:solidFill>
              <a:latin typeface="Times New Roman" pitchFamily="18" charset="0"/>
              <a:cs typeface="Times New Roman" pitchFamily="18" charset="0"/>
            </a:endParaRPr>
          </a:p>
        </p:txBody>
      </p:sp>
      <p:pic>
        <p:nvPicPr>
          <p:cNvPr id="2050" name="Picture 2" descr="E:\1. Công việc\12. LOGO Đức Anh\Logo\Image\Logo-05.png"/>
          <p:cNvPicPr>
            <a:picLocks noChangeAspect="1" noChangeArrowheads="1"/>
          </p:cNvPicPr>
          <p:nvPr/>
        </p:nvPicPr>
        <p:blipFill>
          <a:blip r:embed="rId3" cstate="print"/>
          <a:srcRect/>
          <a:stretch>
            <a:fillRect/>
          </a:stretch>
        </p:blipFill>
        <p:spPr bwMode="auto">
          <a:xfrm>
            <a:off x="3032076" y="457200"/>
            <a:ext cx="2848024" cy="1454150"/>
          </a:xfrm>
          <a:prstGeom prst="rect">
            <a:avLst/>
          </a:prstGeo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361890"/>
            <a:ext cx="9144000" cy="400110"/>
          </a:xfrm>
          <a:prstGeom prst="rect">
            <a:avLst/>
          </a:prstGeom>
          <a:noFill/>
        </p:spPr>
        <p:txBody>
          <a:bodyPr wrap="square" rtlCol="0">
            <a:spAutoFit/>
          </a:bodyPr>
          <a:lstStyle/>
          <a:p>
            <a:pPr algn="ctr"/>
            <a:r>
              <a:rPr lang="en-US" sz="2000" b="1">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TỔNG QUAN VỀ ĐIỀU KIỆN </a:t>
            </a:r>
            <a:r>
              <a:rPr lang="en-US" sz="2000" b="1" smtClean="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ĐẦU TƯ PHÁT </a:t>
            </a:r>
            <a:r>
              <a:rPr lang="en-US" sz="2000" b="1">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TRIỂN </a:t>
            </a:r>
            <a:r>
              <a:rPr lang="en-US" sz="2000" b="1" smtClean="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TẠI PHÚ THỌ</a:t>
            </a:r>
            <a:endParaRPr lang="en-US" sz="2000" b="1">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endParaRPr>
          </a:p>
        </p:txBody>
      </p:sp>
      <p:sp>
        <p:nvSpPr>
          <p:cNvPr id="5" name="TextBox 4"/>
          <p:cNvSpPr txBox="1"/>
          <p:nvPr/>
        </p:nvSpPr>
        <p:spPr>
          <a:xfrm>
            <a:off x="0" y="914400"/>
            <a:ext cx="9144000" cy="3453253"/>
          </a:xfrm>
          <a:prstGeom prst="rect">
            <a:avLst/>
          </a:prstGeom>
          <a:noFill/>
        </p:spPr>
        <p:txBody>
          <a:bodyPr wrap="square" rtlCol="0">
            <a:spAutoFit/>
          </a:bodyPr>
          <a:lstStyle/>
          <a:p>
            <a:pPr marL="109537" indent="0">
              <a:lnSpc>
                <a:spcPct val="80000"/>
              </a:lnSpc>
              <a:buNone/>
              <a:defRPr/>
            </a:pPr>
            <a:r>
              <a:rPr lang="en-US" b="1">
                <a:solidFill>
                  <a:srgbClr val="C00000"/>
                </a:solidFill>
                <a:latin typeface="Times New Roman" pitchFamily="18" charset="0"/>
                <a:cs typeface="Times New Roman" pitchFamily="18" charset="0"/>
              </a:rPr>
              <a:t>1. </a:t>
            </a:r>
            <a:r>
              <a:rPr lang="en-US" b="1" err="1">
                <a:solidFill>
                  <a:srgbClr val="C00000"/>
                </a:solidFill>
                <a:latin typeface="Times New Roman" pitchFamily="18" charset="0"/>
                <a:cs typeface="Times New Roman" pitchFamily="18" charset="0"/>
              </a:rPr>
              <a:t>Vị</a:t>
            </a:r>
            <a:r>
              <a:rPr lang="en-US" b="1">
                <a:solidFill>
                  <a:srgbClr val="C00000"/>
                </a:solidFill>
                <a:latin typeface="Times New Roman" pitchFamily="18" charset="0"/>
                <a:cs typeface="Times New Roman" pitchFamily="18" charset="0"/>
              </a:rPr>
              <a:t> </a:t>
            </a:r>
            <a:r>
              <a:rPr lang="en-US" b="1" err="1">
                <a:solidFill>
                  <a:srgbClr val="C00000"/>
                </a:solidFill>
                <a:latin typeface="Times New Roman" pitchFamily="18" charset="0"/>
                <a:cs typeface="Times New Roman" pitchFamily="18" charset="0"/>
              </a:rPr>
              <a:t>trí</a:t>
            </a:r>
            <a:r>
              <a:rPr lang="en-US" b="1">
                <a:solidFill>
                  <a:srgbClr val="C00000"/>
                </a:solidFill>
                <a:latin typeface="Times New Roman" pitchFamily="18" charset="0"/>
                <a:cs typeface="Times New Roman" pitchFamily="18" charset="0"/>
              </a:rPr>
              <a:t> </a:t>
            </a:r>
            <a:r>
              <a:rPr lang="en-US" b="1" err="1">
                <a:solidFill>
                  <a:srgbClr val="C00000"/>
                </a:solidFill>
                <a:latin typeface="Times New Roman" pitchFamily="18" charset="0"/>
                <a:cs typeface="Times New Roman" pitchFamily="18" charset="0"/>
              </a:rPr>
              <a:t>địa</a:t>
            </a:r>
            <a:r>
              <a:rPr lang="en-US" b="1">
                <a:solidFill>
                  <a:srgbClr val="C00000"/>
                </a:solidFill>
                <a:latin typeface="Times New Roman" pitchFamily="18" charset="0"/>
                <a:cs typeface="Times New Roman" pitchFamily="18" charset="0"/>
              </a:rPr>
              <a:t> </a:t>
            </a:r>
            <a:r>
              <a:rPr lang="en-US" b="1" err="1">
                <a:solidFill>
                  <a:srgbClr val="C00000"/>
                </a:solidFill>
                <a:latin typeface="Times New Roman" pitchFamily="18" charset="0"/>
                <a:cs typeface="Times New Roman" pitchFamily="18" charset="0"/>
              </a:rPr>
              <a:t>lý</a:t>
            </a:r>
            <a:endParaRPr lang="en-US" b="1">
              <a:solidFill>
                <a:srgbClr val="C00000"/>
              </a:solidFill>
              <a:latin typeface="Times New Roman" pitchFamily="18" charset="0"/>
              <a:cs typeface="Times New Roman" pitchFamily="18" charset="0"/>
            </a:endParaRPr>
          </a:p>
          <a:p>
            <a:pPr marL="109537" indent="0" algn="just">
              <a:lnSpc>
                <a:spcPct val="150000"/>
              </a:lnSpc>
              <a:buNone/>
              <a:defRPr/>
            </a:pPr>
            <a:r>
              <a:rPr lang="en-US" sz="1400" b="1" smtClean="0">
                <a:solidFill>
                  <a:srgbClr val="00B050"/>
                </a:solidFill>
                <a:latin typeface="Times New Roman" pitchFamily="18" charset="0"/>
                <a:cs typeface="Times New Roman" pitchFamily="18" charset="0"/>
              </a:rPr>
              <a:t>	</a:t>
            </a:r>
            <a:r>
              <a:rPr lang="en-US" sz="1700" err="1" smtClean="0">
                <a:latin typeface="Times New Roman" pitchFamily="18" charset="0"/>
                <a:cs typeface="Times New Roman" pitchFamily="18" charset="0"/>
              </a:rPr>
              <a:t>Phú</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Thọ</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là</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một</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tỉnh</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Trung</a:t>
            </a:r>
            <a:r>
              <a:rPr lang="en-US" sz="1700" smtClean="0">
                <a:latin typeface="Times New Roman" pitchFamily="18" charset="0"/>
                <a:cs typeface="Times New Roman" pitchFamily="18" charset="0"/>
              </a:rPr>
              <a:t> du </a:t>
            </a:r>
            <a:r>
              <a:rPr lang="en-US" sz="1700" err="1" smtClean="0">
                <a:latin typeface="Times New Roman" pitchFamily="18" charset="0"/>
                <a:cs typeface="Times New Roman" pitchFamily="18" charset="0"/>
              </a:rPr>
              <a:t>miền</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núi</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phía</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Bắc</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của</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Việt</a:t>
            </a:r>
            <a:r>
              <a:rPr lang="en-US" sz="1700" smtClean="0">
                <a:latin typeface="Times New Roman" pitchFamily="18" charset="0"/>
                <a:cs typeface="Times New Roman" pitchFamily="18" charset="0"/>
              </a:rPr>
              <a:t> Nam, </a:t>
            </a:r>
            <a:r>
              <a:rPr lang="en-US" sz="1700" err="1" smtClean="0">
                <a:latin typeface="Times New Roman" pitchFamily="18" charset="0"/>
                <a:cs typeface="Times New Roman" pitchFamily="18" charset="0"/>
              </a:rPr>
              <a:t>có</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vị</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trí</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trung</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tâm</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vùng</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và</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là</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cửa</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ngõ</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phía</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Tây</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Bắc</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của</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Thủ</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đô</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Hà</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Nội</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với</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diện</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tích</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đất</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tự</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nhiên</a:t>
            </a:r>
            <a:r>
              <a:rPr lang="en-US" sz="1700" smtClean="0">
                <a:latin typeface="Times New Roman" pitchFamily="18" charset="0"/>
                <a:cs typeface="Times New Roman" pitchFamily="18" charset="0"/>
              </a:rPr>
              <a:t> 3.532 </a:t>
            </a:r>
            <a:r>
              <a:rPr lang="en-US" sz="1700" err="1" smtClean="0">
                <a:latin typeface="Times New Roman" pitchFamily="18" charset="0"/>
                <a:cs typeface="Times New Roman" pitchFamily="18" charset="0"/>
              </a:rPr>
              <a:t>km2</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Tỉnh</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Phú</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Thọ</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nằm</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trên</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trục</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hành</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lang</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kinh</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tế</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Hải</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Phòng</a:t>
            </a:r>
            <a:r>
              <a:rPr lang="en-US" sz="1700" smtClean="0">
                <a:latin typeface="Times New Roman" pitchFamily="18" charset="0"/>
                <a:cs typeface="Times New Roman" pitchFamily="18" charset="0"/>
              </a:rPr>
              <a:t> – </a:t>
            </a:r>
            <a:r>
              <a:rPr lang="en-US" sz="1700" err="1" smtClean="0">
                <a:latin typeface="Times New Roman" pitchFamily="18" charset="0"/>
                <a:cs typeface="Times New Roman" pitchFamily="18" charset="0"/>
              </a:rPr>
              <a:t>Hà</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Nội</a:t>
            </a:r>
            <a:r>
              <a:rPr lang="en-US" sz="1700" smtClean="0">
                <a:latin typeface="Times New Roman" pitchFamily="18" charset="0"/>
                <a:cs typeface="Times New Roman" pitchFamily="18" charset="0"/>
              </a:rPr>
              <a:t> – </a:t>
            </a:r>
            <a:r>
              <a:rPr lang="en-US" sz="1700" err="1" smtClean="0">
                <a:latin typeface="Times New Roman" pitchFamily="18" charset="0"/>
                <a:cs typeface="Times New Roman" pitchFamily="18" charset="0"/>
              </a:rPr>
              <a:t>Côn</a:t>
            </a:r>
            <a:r>
              <a:rPr lang="en-US" sz="1700" smtClean="0">
                <a:latin typeface="Times New Roman" pitchFamily="18" charset="0"/>
                <a:cs typeface="Times New Roman" pitchFamily="18" charset="0"/>
              </a:rPr>
              <a:t> Minh (</a:t>
            </a:r>
            <a:r>
              <a:rPr lang="en-US" sz="1700" err="1" smtClean="0">
                <a:latin typeface="Times New Roman" pitchFamily="18" charset="0"/>
                <a:cs typeface="Times New Roman" pitchFamily="18" charset="0"/>
              </a:rPr>
              <a:t>Trung</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Quốc</a:t>
            </a:r>
            <a:r>
              <a:rPr lang="en-US" sz="1700" smtClean="0">
                <a:latin typeface="Times New Roman" pitchFamily="18" charset="0"/>
                <a:cs typeface="Times New Roman" pitchFamily="18" charset="0"/>
              </a:rPr>
              <a:t>), </a:t>
            </a:r>
            <a:r>
              <a:rPr lang="en-US" sz="1700" err="1" smtClean="0">
                <a:solidFill>
                  <a:srgbClr val="FF0000"/>
                </a:solidFill>
                <a:latin typeface="Times New Roman" pitchFamily="18" charset="0"/>
                <a:cs typeface="Times New Roman" pitchFamily="18" charset="0"/>
              </a:rPr>
              <a:t>phía</a:t>
            </a:r>
            <a:r>
              <a:rPr lang="en-US" sz="1700" smtClean="0">
                <a:solidFill>
                  <a:srgbClr val="FF0000"/>
                </a:solidFill>
                <a:latin typeface="Times New Roman" pitchFamily="18" charset="0"/>
                <a:cs typeface="Times New Roman" pitchFamily="18" charset="0"/>
              </a:rPr>
              <a:t> </a:t>
            </a:r>
            <a:r>
              <a:rPr lang="en-US" sz="1700" err="1" smtClean="0">
                <a:solidFill>
                  <a:srgbClr val="FF0000"/>
                </a:solidFill>
                <a:latin typeface="Times New Roman" pitchFamily="18" charset="0"/>
                <a:cs typeface="Times New Roman" pitchFamily="18" charset="0"/>
              </a:rPr>
              <a:t>Đông</a:t>
            </a:r>
            <a:r>
              <a:rPr lang="en-US" sz="1700" smtClean="0">
                <a:solidFill>
                  <a:srgbClr val="FF0000"/>
                </a:solidFill>
                <a:latin typeface="Times New Roman" pitchFamily="18" charset="0"/>
                <a:cs typeface="Times New Roman" pitchFamily="18" charset="0"/>
              </a:rPr>
              <a:t> </a:t>
            </a:r>
            <a:r>
              <a:rPr lang="en-US" sz="1700" err="1" smtClean="0">
                <a:solidFill>
                  <a:srgbClr val="FF0000"/>
                </a:solidFill>
                <a:latin typeface="Times New Roman" pitchFamily="18" charset="0"/>
                <a:cs typeface="Times New Roman" pitchFamily="18" charset="0"/>
              </a:rPr>
              <a:t>giáp</a:t>
            </a:r>
            <a:r>
              <a:rPr lang="en-US" sz="1700" smtClean="0">
                <a:solidFill>
                  <a:srgbClr val="FF0000"/>
                </a:solidFill>
                <a:latin typeface="Times New Roman" pitchFamily="18" charset="0"/>
                <a:cs typeface="Times New Roman" pitchFamily="18" charset="0"/>
              </a:rPr>
              <a:t> </a:t>
            </a:r>
            <a:r>
              <a:rPr lang="en-US" sz="1700" err="1" smtClean="0">
                <a:solidFill>
                  <a:srgbClr val="FF0000"/>
                </a:solidFill>
                <a:latin typeface="Times New Roman" pitchFamily="18" charset="0"/>
                <a:cs typeface="Times New Roman" pitchFamily="18" charset="0"/>
              </a:rPr>
              <a:t>tỉnh</a:t>
            </a:r>
            <a:r>
              <a:rPr lang="en-US" sz="1700" smtClean="0">
                <a:solidFill>
                  <a:srgbClr val="FF0000"/>
                </a:solidFill>
                <a:latin typeface="Times New Roman" pitchFamily="18" charset="0"/>
                <a:cs typeface="Times New Roman" pitchFamily="18" charset="0"/>
              </a:rPr>
              <a:t> </a:t>
            </a:r>
            <a:r>
              <a:rPr lang="en-US" sz="1700" err="1" smtClean="0">
                <a:solidFill>
                  <a:srgbClr val="FF0000"/>
                </a:solidFill>
                <a:latin typeface="Times New Roman" pitchFamily="18" charset="0"/>
                <a:cs typeface="Times New Roman" pitchFamily="18" charset="0"/>
              </a:rPr>
              <a:t>Vĩnh</a:t>
            </a:r>
            <a:r>
              <a:rPr lang="en-US" sz="1700" smtClean="0">
                <a:solidFill>
                  <a:srgbClr val="FF0000"/>
                </a:solidFill>
                <a:latin typeface="Times New Roman" pitchFamily="18" charset="0"/>
                <a:cs typeface="Times New Roman" pitchFamily="18" charset="0"/>
              </a:rPr>
              <a:t> Phúc và thành phố Hà Nội</a:t>
            </a:r>
            <a:r>
              <a:rPr lang="en-US" sz="1700" smtClean="0">
                <a:latin typeface="Times New Roman" pitchFamily="18" charset="0"/>
                <a:cs typeface="Times New Roman" pitchFamily="18" charset="0"/>
              </a:rPr>
              <a:t>, </a:t>
            </a:r>
            <a:r>
              <a:rPr lang="en-US" sz="1700" err="1" smtClean="0">
                <a:solidFill>
                  <a:srgbClr val="FF0000"/>
                </a:solidFill>
                <a:latin typeface="Times New Roman" pitchFamily="18" charset="0"/>
                <a:cs typeface="Times New Roman" pitchFamily="18" charset="0"/>
              </a:rPr>
              <a:t>phía</a:t>
            </a:r>
            <a:r>
              <a:rPr lang="en-US" sz="1700" smtClean="0">
                <a:solidFill>
                  <a:srgbClr val="FF0000"/>
                </a:solidFill>
                <a:latin typeface="Times New Roman" pitchFamily="18" charset="0"/>
                <a:cs typeface="Times New Roman" pitchFamily="18" charset="0"/>
              </a:rPr>
              <a:t> Tây </a:t>
            </a:r>
            <a:r>
              <a:rPr lang="en-US" sz="1700" err="1" smtClean="0">
                <a:solidFill>
                  <a:srgbClr val="FF0000"/>
                </a:solidFill>
                <a:latin typeface="Times New Roman" pitchFamily="18" charset="0"/>
                <a:cs typeface="Times New Roman" pitchFamily="18" charset="0"/>
              </a:rPr>
              <a:t>giáp</a:t>
            </a:r>
            <a:r>
              <a:rPr lang="en-US" sz="1700" smtClean="0">
                <a:solidFill>
                  <a:srgbClr val="FF0000"/>
                </a:solidFill>
                <a:latin typeface="Times New Roman" pitchFamily="18" charset="0"/>
                <a:cs typeface="Times New Roman" pitchFamily="18" charset="0"/>
              </a:rPr>
              <a:t> tỉnh Sơn La</a:t>
            </a:r>
            <a:r>
              <a:rPr lang="en-US" sz="1700" smtClean="0">
                <a:latin typeface="Times New Roman" pitchFamily="18" charset="0"/>
                <a:cs typeface="Times New Roman" pitchFamily="18" charset="0"/>
              </a:rPr>
              <a:t>, </a:t>
            </a:r>
            <a:r>
              <a:rPr lang="en-US" sz="1700" err="1" smtClean="0">
                <a:solidFill>
                  <a:srgbClr val="FF0000"/>
                </a:solidFill>
                <a:latin typeface="Times New Roman" pitchFamily="18" charset="0"/>
                <a:cs typeface="Times New Roman" pitchFamily="18" charset="0"/>
              </a:rPr>
              <a:t>phía</a:t>
            </a:r>
            <a:r>
              <a:rPr lang="en-US" sz="1700" smtClean="0">
                <a:solidFill>
                  <a:srgbClr val="FF0000"/>
                </a:solidFill>
                <a:latin typeface="Times New Roman" pitchFamily="18" charset="0"/>
                <a:cs typeface="Times New Roman" pitchFamily="18" charset="0"/>
              </a:rPr>
              <a:t> Nam </a:t>
            </a:r>
            <a:r>
              <a:rPr lang="en-US" sz="1700" err="1" smtClean="0">
                <a:solidFill>
                  <a:srgbClr val="FF0000"/>
                </a:solidFill>
                <a:latin typeface="Times New Roman" pitchFamily="18" charset="0"/>
                <a:cs typeface="Times New Roman" pitchFamily="18" charset="0"/>
              </a:rPr>
              <a:t>giáp</a:t>
            </a:r>
            <a:r>
              <a:rPr lang="en-US" sz="1700" smtClean="0">
                <a:solidFill>
                  <a:srgbClr val="FF0000"/>
                </a:solidFill>
                <a:latin typeface="Times New Roman" pitchFamily="18" charset="0"/>
                <a:cs typeface="Times New Roman" pitchFamily="18" charset="0"/>
              </a:rPr>
              <a:t> </a:t>
            </a:r>
            <a:r>
              <a:rPr lang="en-US" sz="1700" err="1" smtClean="0">
                <a:solidFill>
                  <a:srgbClr val="FF0000"/>
                </a:solidFill>
                <a:latin typeface="Times New Roman" pitchFamily="18" charset="0"/>
                <a:cs typeface="Times New Roman" pitchFamily="18" charset="0"/>
              </a:rPr>
              <a:t>tỉnh</a:t>
            </a:r>
            <a:r>
              <a:rPr lang="en-US" sz="1700" smtClean="0">
                <a:solidFill>
                  <a:srgbClr val="FF0000"/>
                </a:solidFill>
                <a:latin typeface="Times New Roman" pitchFamily="18" charset="0"/>
                <a:cs typeface="Times New Roman" pitchFamily="18" charset="0"/>
              </a:rPr>
              <a:t> </a:t>
            </a:r>
            <a:r>
              <a:rPr lang="en-US" sz="1700" err="1" smtClean="0">
                <a:solidFill>
                  <a:srgbClr val="FF0000"/>
                </a:solidFill>
                <a:latin typeface="Times New Roman" pitchFamily="18" charset="0"/>
                <a:cs typeface="Times New Roman" pitchFamily="18" charset="0"/>
              </a:rPr>
              <a:t>Hoà</a:t>
            </a:r>
            <a:r>
              <a:rPr lang="en-US" sz="1700" smtClean="0">
                <a:solidFill>
                  <a:srgbClr val="FF0000"/>
                </a:solidFill>
                <a:latin typeface="Times New Roman" pitchFamily="18" charset="0"/>
                <a:cs typeface="Times New Roman" pitchFamily="18" charset="0"/>
              </a:rPr>
              <a:t> </a:t>
            </a:r>
            <a:r>
              <a:rPr lang="en-US" sz="1700" err="1" smtClean="0">
                <a:solidFill>
                  <a:srgbClr val="FF0000"/>
                </a:solidFill>
                <a:latin typeface="Times New Roman" pitchFamily="18" charset="0"/>
                <a:cs typeface="Times New Roman" pitchFamily="18" charset="0"/>
              </a:rPr>
              <a:t>Bình</a:t>
            </a:r>
            <a:r>
              <a:rPr lang="en-US" sz="1700" smtClean="0">
                <a:latin typeface="Times New Roman" pitchFamily="18" charset="0"/>
                <a:cs typeface="Times New Roman" pitchFamily="18" charset="0"/>
              </a:rPr>
              <a:t>, </a:t>
            </a:r>
            <a:r>
              <a:rPr lang="en-US" sz="1700" err="1" smtClean="0">
                <a:solidFill>
                  <a:srgbClr val="FF0000"/>
                </a:solidFill>
                <a:latin typeface="Times New Roman" pitchFamily="18" charset="0"/>
                <a:cs typeface="Times New Roman" pitchFamily="18" charset="0"/>
              </a:rPr>
              <a:t>phía</a:t>
            </a:r>
            <a:r>
              <a:rPr lang="en-US" sz="1700" smtClean="0">
                <a:solidFill>
                  <a:srgbClr val="FF0000"/>
                </a:solidFill>
                <a:latin typeface="Times New Roman" pitchFamily="18" charset="0"/>
                <a:cs typeface="Times New Roman" pitchFamily="18" charset="0"/>
              </a:rPr>
              <a:t> </a:t>
            </a:r>
            <a:r>
              <a:rPr lang="en-US" sz="1700" err="1" smtClean="0">
                <a:solidFill>
                  <a:srgbClr val="FF0000"/>
                </a:solidFill>
                <a:latin typeface="Times New Roman" pitchFamily="18" charset="0"/>
                <a:cs typeface="Times New Roman" pitchFamily="18" charset="0"/>
              </a:rPr>
              <a:t>Bắc</a:t>
            </a:r>
            <a:r>
              <a:rPr lang="en-US" sz="1700" smtClean="0">
                <a:solidFill>
                  <a:srgbClr val="FF0000"/>
                </a:solidFill>
                <a:latin typeface="Times New Roman" pitchFamily="18" charset="0"/>
                <a:cs typeface="Times New Roman" pitchFamily="18" charset="0"/>
              </a:rPr>
              <a:t> </a:t>
            </a:r>
            <a:r>
              <a:rPr lang="en-US" sz="1700" err="1" smtClean="0">
                <a:solidFill>
                  <a:srgbClr val="FF0000"/>
                </a:solidFill>
                <a:latin typeface="Times New Roman" pitchFamily="18" charset="0"/>
                <a:cs typeface="Times New Roman" pitchFamily="18" charset="0"/>
              </a:rPr>
              <a:t>giáp</a:t>
            </a:r>
            <a:r>
              <a:rPr lang="en-US" sz="1700" smtClean="0">
                <a:solidFill>
                  <a:srgbClr val="FF0000"/>
                </a:solidFill>
                <a:latin typeface="Times New Roman" pitchFamily="18" charset="0"/>
                <a:cs typeface="Times New Roman" pitchFamily="18" charset="0"/>
              </a:rPr>
              <a:t> </a:t>
            </a:r>
            <a:r>
              <a:rPr lang="en-US" sz="1700" err="1" smtClean="0">
                <a:solidFill>
                  <a:srgbClr val="FF0000"/>
                </a:solidFill>
                <a:latin typeface="Times New Roman" pitchFamily="18" charset="0"/>
                <a:cs typeface="Times New Roman" pitchFamily="18" charset="0"/>
              </a:rPr>
              <a:t>tỉnh</a:t>
            </a:r>
            <a:r>
              <a:rPr lang="en-US" sz="1700" smtClean="0">
                <a:solidFill>
                  <a:srgbClr val="FF0000"/>
                </a:solidFill>
                <a:latin typeface="Times New Roman" pitchFamily="18" charset="0"/>
                <a:cs typeface="Times New Roman" pitchFamily="18" charset="0"/>
              </a:rPr>
              <a:t> </a:t>
            </a:r>
            <a:r>
              <a:rPr lang="en-US" sz="1700" err="1" smtClean="0">
                <a:solidFill>
                  <a:srgbClr val="FF0000"/>
                </a:solidFill>
                <a:latin typeface="Times New Roman" pitchFamily="18" charset="0"/>
                <a:cs typeface="Times New Roman" pitchFamily="18" charset="0"/>
              </a:rPr>
              <a:t>Yên</a:t>
            </a:r>
            <a:r>
              <a:rPr lang="en-US" sz="1700" smtClean="0">
                <a:solidFill>
                  <a:srgbClr val="FF0000"/>
                </a:solidFill>
                <a:latin typeface="Times New Roman" pitchFamily="18" charset="0"/>
                <a:cs typeface="Times New Roman" pitchFamily="18" charset="0"/>
              </a:rPr>
              <a:t> </a:t>
            </a:r>
            <a:r>
              <a:rPr lang="en-US" sz="1700" err="1" smtClean="0">
                <a:solidFill>
                  <a:srgbClr val="FF0000"/>
                </a:solidFill>
                <a:latin typeface="Times New Roman" pitchFamily="18" charset="0"/>
                <a:cs typeface="Times New Roman" pitchFamily="18" charset="0"/>
              </a:rPr>
              <a:t>Bái</a:t>
            </a:r>
            <a:r>
              <a:rPr lang="en-US" sz="1700" smtClean="0">
                <a:solidFill>
                  <a:srgbClr val="FF0000"/>
                </a:solidFill>
                <a:latin typeface="Times New Roman" pitchFamily="18" charset="0"/>
                <a:cs typeface="Times New Roman" pitchFamily="18" charset="0"/>
              </a:rPr>
              <a:t> </a:t>
            </a:r>
            <a:r>
              <a:rPr lang="en-US" sz="1700" err="1" smtClean="0">
                <a:solidFill>
                  <a:srgbClr val="FF0000"/>
                </a:solidFill>
                <a:latin typeface="Times New Roman" pitchFamily="18" charset="0"/>
                <a:cs typeface="Times New Roman" pitchFamily="18" charset="0"/>
              </a:rPr>
              <a:t>và</a:t>
            </a:r>
            <a:r>
              <a:rPr lang="en-US" sz="1700" smtClean="0">
                <a:solidFill>
                  <a:srgbClr val="FF0000"/>
                </a:solidFill>
                <a:latin typeface="Times New Roman" pitchFamily="18" charset="0"/>
                <a:cs typeface="Times New Roman" pitchFamily="18" charset="0"/>
              </a:rPr>
              <a:t> </a:t>
            </a:r>
            <a:r>
              <a:rPr lang="en-US" sz="1700" err="1" smtClean="0">
                <a:solidFill>
                  <a:srgbClr val="FF0000"/>
                </a:solidFill>
                <a:latin typeface="Times New Roman" pitchFamily="18" charset="0"/>
                <a:cs typeface="Times New Roman" pitchFamily="18" charset="0"/>
              </a:rPr>
              <a:t>Tuyên</a:t>
            </a:r>
            <a:r>
              <a:rPr lang="en-US" sz="1700" smtClean="0">
                <a:solidFill>
                  <a:srgbClr val="FF0000"/>
                </a:solidFill>
                <a:latin typeface="Times New Roman" pitchFamily="18" charset="0"/>
                <a:cs typeface="Times New Roman" pitchFamily="18" charset="0"/>
              </a:rPr>
              <a:t> </a:t>
            </a:r>
            <a:r>
              <a:rPr lang="en-US" sz="1700" err="1" smtClean="0">
                <a:solidFill>
                  <a:srgbClr val="FF0000"/>
                </a:solidFill>
                <a:latin typeface="Times New Roman" pitchFamily="18" charset="0"/>
                <a:cs typeface="Times New Roman" pitchFamily="18" charset="0"/>
              </a:rPr>
              <a:t>Quang</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Phú</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Thọ</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cách</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sân</a:t>
            </a:r>
            <a:r>
              <a:rPr lang="en-US" sz="1700" smtClean="0">
                <a:latin typeface="Times New Roman" pitchFamily="18" charset="0"/>
                <a:cs typeface="Times New Roman" pitchFamily="18" charset="0"/>
              </a:rPr>
              <a:t> bay </a:t>
            </a:r>
            <a:r>
              <a:rPr lang="en-US" sz="1700" err="1" smtClean="0">
                <a:latin typeface="Times New Roman" pitchFamily="18" charset="0"/>
                <a:cs typeface="Times New Roman" pitchFamily="18" charset="0"/>
              </a:rPr>
              <a:t>quốc</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tế</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Nội</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Bài</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50km</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cách</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Trung</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tâm</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thành</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phố</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Hà</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Nội</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80km</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cách</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cảng</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Hải</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Phòng</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170km</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cách</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cửa</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khẩu</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quốc</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tế</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Hà</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Khẩu</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giữa</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Lào</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Cai</a:t>
            </a:r>
            <a:r>
              <a:rPr lang="en-US" sz="1700" smtClean="0">
                <a:latin typeface="Times New Roman" pitchFamily="18" charset="0"/>
                <a:cs typeface="Times New Roman" pitchFamily="18" charset="0"/>
              </a:rPr>
              <a:t> - </a:t>
            </a:r>
            <a:r>
              <a:rPr lang="en-US" sz="1700" err="1" smtClean="0">
                <a:latin typeface="Times New Roman" pitchFamily="18" charset="0"/>
                <a:cs typeface="Times New Roman" pitchFamily="18" charset="0"/>
              </a:rPr>
              <a:t>Việt</a:t>
            </a:r>
            <a:r>
              <a:rPr lang="en-US" sz="1700" smtClean="0">
                <a:latin typeface="Times New Roman" pitchFamily="18" charset="0"/>
                <a:cs typeface="Times New Roman" pitchFamily="18" charset="0"/>
              </a:rPr>
              <a:t> Nam </a:t>
            </a:r>
            <a:r>
              <a:rPr lang="en-US" sz="1700" err="1" smtClean="0">
                <a:latin typeface="Times New Roman" pitchFamily="18" charset="0"/>
                <a:cs typeface="Times New Roman" pitchFamily="18" charset="0"/>
              </a:rPr>
              <a:t>và</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Vân</a:t>
            </a:r>
            <a:r>
              <a:rPr lang="en-US" sz="1700" smtClean="0">
                <a:latin typeface="Times New Roman" pitchFamily="18" charset="0"/>
                <a:cs typeface="Times New Roman" pitchFamily="18" charset="0"/>
              </a:rPr>
              <a:t> Nam - </a:t>
            </a:r>
            <a:r>
              <a:rPr lang="en-US" sz="1700" err="1" smtClean="0">
                <a:latin typeface="Times New Roman" pitchFamily="18" charset="0"/>
                <a:cs typeface="Times New Roman" pitchFamily="18" charset="0"/>
              </a:rPr>
              <a:t>Trung</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Quốc</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và</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cửa</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khẩu</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Thanh</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Thủy</a:t>
            </a:r>
            <a:r>
              <a:rPr lang="en-US" sz="1700" smtClean="0">
                <a:latin typeface="Times New Roman" pitchFamily="18" charset="0"/>
                <a:cs typeface="Times New Roman" pitchFamily="18" charset="0"/>
              </a:rPr>
              <a:t> – </a:t>
            </a:r>
            <a:r>
              <a:rPr lang="en-US" sz="1700" err="1" smtClean="0">
                <a:latin typeface="Times New Roman" pitchFamily="18" charset="0"/>
                <a:cs typeface="Times New Roman" pitchFamily="18" charset="0"/>
              </a:rPr>
              <a:t>Lạng</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Sơn</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200km</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và</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là</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nơi</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hợp</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lưu</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của</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ba</a:t>
            </a:r>
            <a:r>
              <a:rPr lang="en-US" sz="1700" smtClean="0">
                <a:latin typeface="Times New Roman" pitchFamily="18" charset="0"/>
                <a:cs typeface="Times New Roman" pitchFamily="18" charset="0"/>
              </a:rPr>
              <a:t> con </a:t>
            </a:r>
            <a:r>
              <a:rPr lang="en-US" sz="1700" err="1" smtClean="0">
                <a:latin typeface="Times New Roman" pitchFamily="18" charset="0"/>
                <a:cs typeface="Times New Roman" pitchFamily="18" charset="0"/>
              </a:rPr>
              <a:t>sông</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lớn</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sông</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Hồng</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sông</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Đà</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và</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sông</a:t>
            </a: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Lô</a:t>
            </a:r>
            <a:r>
              <a:rPr lang="en-US" sz="1700" smtClean="0">
                <a:latin typeface="Times New Roman" pitchFamily="18" charset="0"/>
                <a:cs typeface="Times New Roman" pitchFamily="18" charset="0"/>
              </a:rPr>
              <a:t>.</a:t>
            </a:r>
            <a:endParaRPr lang="en-US" sz="1700">
              <a:latin typeface="Times New Roman" pitchFamily="18" charset="0"/>
              <a:cs typeface="Times New Roman" pitchFamily="18" charset="0"/>
            </a:endParaRPr>
          </a:p>
        </p:txBody>
      </p:sp>
      <p:sp>
        <p:nvSpPr>
          <p:cNvPr id="6" name="TextBox 5"/>
          <p:cNvSpPr txBox="1"/>
          <p:nvPr/>
        </p:nvSpPr>
        <p:spPr>
          <a:xfrm>
            <a:off x="0" y="4343400"/>
            <a:ext cx="9143999" cy="1883593"/>
          </a:xfrm>
          <a:prstGeom prst="rect">
            <a:avLst/>
          </a:prstGeom>
          <a:noFill/>
        </p:spPr>
        <p:txBody>
          <a:bodyPr wrap="square" rtlCol="0">
            <a:spAutoFit/>
          </a:bodyPr>
          <a:lstStyle/>
          <a:p>
            <a:pPr marL="109537">
              <a:lnSpc>
                <a:spcPct val="80000"/>
              </a:lnSpc>
              <a:defRPr/>
            </a:pPr>
            <a:r>
              <a:rPr lang="en-US" b="1" smtClean="0">
                <a:solidFill>
                  <a:srgbClr val="C00000"/>
                </a:solidFill>
                <a:latin typeface="Times New Roman" pitchFamily="18" charset="0"/>
                <a:cs typeface="Times New Roman" pitchFamily="18" charset="0"/>
              </a:rPr>
              <a:t>2. </a:t>
            </a:r>
            <a:r>
              <a:rPr lang="en-US" b="1" err="1">
                <a:solidFill>
                  <a:srgbClr val="C00000"/>
                </a:solidFill>
                <a:latin typeface="Times New Roman" pitchFamily="18" charset="0"/>
                <a:cs typeface="Times New Roman" pitchFamily="18" charset="0"/>
              </a:rPr>
              <a:t>Quy</a:t>
            </a:r>
            <a:r>
              <a:rPr lang="en-US" b="1">
                <a:solidFill>
                  <a:srgbClr val="C00000"/>
                </a:solidFill>
                <a:latin typeface="Times New Roman" pitchFamily="18" charset="0"/>
                <a:cs typeface="Times New Roman" pitchFamily="18" charset="0"/>
              </a:rPr>
              <a:t> </a:t>
            </a:r>
            <a:r>
              <a:rPr lang="en-US" b="1" err="1">
                <a:solidFill>
                  <a:srgbClr val="C00000"/>
                </a:solidFill>
                <a:latin typeface="Times New Roman" pitchFamily="18" charset="0"/>
                <a:cs typeface="Times New Roman" pitchFamily="18" charset="0"/>
              </a:rPr>
              <a:t>hoạch</a:t>
            </a:r>
            <a:r>
              <a:rPr lang="en-US" b="1">
                <a:solidFill>
                  <a:srgbClr val="C00000"/>
                </a:solidFill>
                <a:latin typeface="Times New Roman" pitchFamily="18" charset="0"/>
                <a:cs typeface="Times New Roman" pitchFamily="18" charset="0"/>
              </a:rPr>
              <a:t> </a:t>
            </a:r>
            <a:r>
              <a:rPr lang="en-US" b="1" err="1">
                <a:solidFill>
                  <a:srgbClr val="C00000"/>
                </a:solidFill>
                <a:latin typeface="Times New Roman" pitchFamily="18" charset="0"/>
                <a:cs typeface="Times New Roman" pitchFamily="18" charset="0"/>
              </a:rPr>
              <a:t>phát</a:t>
            </a:r>
            <a:r>
              <a:rPr lang="en-US" b="1">
                <a:solidFill>
                  <a:srgbClr val="C00000"/>
                </a:solidFill>
                <a:latin typeface="Times New Roman" pitchFamily="18" charset="0"/>
                <a:cs typeface="Times New Roman" pitchFamily="18" charset="0"/>
              </a:rPr>
              <a:t> </a:t>
            </a:r>
            <a:r>
              <a:rPr lang="en-US" b="1" err="1">
                <a:solidFill>
                  <a:srgbClr val="C00000"/>
                </a:solidFill>
                <a:latin typeface="Times New Roman" pitchFamily="18" charset="0"/>
                <a:cs typeface="Times New Roman" pitchFamily="18" charset="0"/>
              </a:rPr>
              <a:t>triển</a:t>
            </a:r>
            <a:r>
              <a:rPr lang="en-US" b="1">
                <a:solidFill>
                  <a:srgbClr val="C00000"/>
                </a:solidFill>
                <a:latin typeface="Times New Roman" pitchFamily="18" charset="0"/>
                <a:cs typeface="Times New Roman" pitchFamily="18" charset="0"/>
              </a:rPr>
              <a:t> </a:t>
            </a:r>
            <a:r>
              <a:rPr lang="en-US" b="1" err="1" smtClean="0">
                <a:solidFill>
                  <a:srgbClr val="C00000"/>
                </a:solidFill>
                <a:latin typeface="Times New Roman" pitchFamily="18" charset="0"/>
                <a:cs typeface="Times New Roman" pitchFamily="18" charset="0"/>
              </a:rPr>
              <a:t>KCN</a:t>
            </a:r>
            <a:r>
              <a:rPr lang="en-US" b="1" smtClean="0">
                <a:solidFill>
                  <a:srgbClr val="C00000"/>
                </a:solidFill>
                <a:latin typeface="Times New Roman" pitchFamily="18" charset="0"/>
                <a:cs typeface="Times New Roman" pitchFamily="18" charset="0"/>
              </a:rPr>
              <a:t>:</a:t>
            </a:r>
          </a:p>
          <a:p>
            <a:pPr marL="109728" algn="just">
              <a:lnSpc>
                <a:spcPct val="150000"/>
              </a:lnSpc>
              <a:buNone/>
            </a:pPr>
            <a:r>
              <a:rPr lang="en-US" sz="1700" smtClean="0">
                <a:latin typeface="Times New Roman" pitchFamily="18" charset="0"/>
                <a:cs typeface="Times New Roman" pitchFamily="18" charset="0"/>
              </a:rPr>
              <a:t>	</a:t>
            </a:r>
            <a:r>
              <a:rPr lang="en-US" sz="1700" err="1" smtClean="0">
                <a:latin typeface="Times New Roman" pitchFamily="18" charset="0"/>
                <a:cs typeface="Times New Roman" pitchFamily="18" charset="0"/>
              </a:rPr>
              <a:t>Văn bản số </a:t>
            </a:r>
            <a:r>
              <a:rPr lang="en-US" sz="1700" smtClean="0">
                <a:latin typeface="Times New Roman" pitchFamily="18" charset="0"/>
                <a:cs typeface="Times New Roman" pitchFamily="18" charset="0"/>
              </a:rPr>
              <a:t>2501/TTg-KTN </a:t>
            </a:r>
            <a:r>
              <a:rPr lang="en-US" sz="1700" err="1" smtClean="0">
                <a:latin typeface="Times New Roman" pitchFamily="18" charset="0"/>
                <a:cs typeface="Times New Roman" pitchFamily="18" charset="0"/>
              </a:rPr>
              <a:t>ngày </a:t>
            </a:r>
            <a:r>
              <a:rPr lang="en-US" sz="1700" smtClean="0">
                <a:latin typeface="Times New Roman" pitchFamily="18" charset="0"/>
                <a:cs typeface="Times New Roman" pitchFamily="18" charset="0"/>
              </a:rPr>
              <a:t>10/12/2014 </a:t>
            </a:r>
            <a:r>
              <a:rPr lang="en-US" sz="1700" err="1" smtClean="0">
                <a:latin typeface="Times New Roman" pitchFamily="18" charset="0"/>
                <a:cs typeface="Times New Roman" pitchFamily="18" charset="0"/>
              </a:rPr>
              <a:t>của Thủ tướng Chính phủ về việc điều </a:t>
            </a:r>
            <a:r>
              <a:rPr lang="en-US" sz="1700" smtClean="0">
                <a:latin typeface="Times New Roman" pitchFamily="18" charset="0"/>
                <a:cs typeface="Times New Roman" pitchFamily="18" charset="0"/>
              </a:rPr>
              <a:t>chỉnh </a:t>
            </a:r>
            <a:r>
              <a:rPr lang="en-US" sz="1700" err="1" smtClean="0">
                <a:latin typeface="Times New Roman" pitchFamily="18" charset="0"/>
                <a:cs typeface="Times New Roman" pitchFamily="18" charset="0"/>
              </a:rPr>
              <a:t>Quy hoạch phát triển các KCN </a:t>
            </a:r>
            <a:r>
              <a:rPr lang="en-US" sz="1700" smtClean="0">
                <a:latin typeface="Times New Roman" pitchFamily="18" charset="0"/>
                <a:cs typeface="Times New Roman" pitchFamily="18" charset="0"/>
              </a:rPr>
              <a:t>tỉnh Phú Thọ đến năm 2020.    </a:t>
            </a:r>
            <a:r>
              <a:rPr lang="en-US" sz="1700" err="1" smtClean="0">
                <a:latin typeface="Times New Roman" pitchFamily="18" charset="0"/>
                <a:cs typeface="Times New Roman" pitchFamily="18" charset="0"/>
              </a:rPr>
              <a:t>	</a:t>
            </a:r>
          </a:p>
          <a:p>
            <a:pPr marL="109728" algn="just">
              <a:lnSpc>
                <a:spcPct val="150000"/>
              </a:lnSpc>
              <a:buNone/>
            </a:pPr>
            <a:r>
              <a:rPr lang="en-US" sz="1700" err="1" smtClean="0">
                <a:latin typeface="Times New Roman" pitchFamily="18" charset="0"/>
                <a:cs typeface="Times New Roman" pitchFamily="18" charset="0"/>
              </a:rPr>
              <a:t>	Quy hoạch tổng thể các KCN tỉnh đến năm 2020 gồm </a:t>
            </a:r>
            <a:r>
              <a:rPr lang="en-US" sz="1700" smtClean="0">
                <a:latin typeface="Times New Roman" pitchFamily="18" charset="0"/>
                <a:cs typeface="Times New Roman" pitchFamily="18" charset="0"/>
              </a:rPr>
              <a:t>7 </a:t>
            </a:r>
            <a:r>
              <a:rPr lang="en-US" sz="1700" err="1" smtClean="0">
                <a:latin typeface="Times New Roman" pitchFamily="18" charset="0"/>
                <a:cs typeface="Times New Roman" pitchFamily="18" charset="0"/>
              </a:rPr>
              <a:t>KCN, với tổng diện tích </a:t>
            </a:r>
            <a:r>
              <a:rPr lang="en-US" sz="1700" smtClean="0">
                <a:latin typeface="Times New Roman" pitchFamily="18" charset="0"/>
                <a:cs typeface="Times New Roman" pitchFamily="18" charset="0"/>
              </a:rPr>
              <a:t>2.319ha</a:t>
            </a:r>
            <a:r>
              <a:rPr lang="en-US" sz="1700" err="1" smtClean="0">
                <a:latin typeface="Times New Roman" pitchFamily="18" charset="0"/>
                <a:cs typeface="Times New Roman" pitchFamily="18" charset="0"/>
              </a:rPr>
              <a:t>, bao gồm các KCN</a:t>
            </a:r>
            <a:r>
              <a:rPr lang="en-US" sz="1700" smtClean="0">
                <a:latin typeface="Times New Roman" pitchFamily="18" charset="0"/>
                <a:cs typeface="Times New Roman" pitchFamily="18" charset="0"/>
              </a:rPr>
              <a:t>: Thụy Vân, Trung Hà, Phú Hà, Cẩm Khê, Phù Ninh, Tam Nông </a:t>
            </a:r>
            <a:r>
              <a:rPr lang="en-US" sz="1700" err="1" smtClean="0">
                <a:latin typeface="Times New Roman" pitchFamily="18" charset="0"/>
                <a:cs typeface="Times New Roman" pitchFamily="18" charset="0"/>
              </a:rPr>
              <a:t>và KCN </a:t>
            </a:r>
            <a:r>
              <a:rPr lang="en-US" sz="1700" smtClean="0">
                <a:latin typeface="Times New Roman" pitchFamily="18" charset="0"/>
                <a:cs typeface="Times New Roman" pitchFamily="18" charset="0"/>
              </a:rPr>
              <a:t>Hạ Hòa. </a:t>
            </a:r>
            <a:endParaRPr lang="en-US" sz="1700" err="1" smtClean="0">
              <a:latin typeface="Times New Roman" pitchFamily="18" charset="0"/>
              <a:cs typeface="Times New Roman" pitchFamily="18" charset="0"/>
            </a:endParaRPr>
          </a:p>
        </p:txBody>
      </p:sp>
      <p:sp>
        <p:nvSpPr>
          <p:cNvPr id="8" name="Footer Placeholder 17"/>
          <p:cNvSpPr>
            <a:spLocks noGrp="1"/>
          </p:cNvSpPr>
          <p:nvPr>
            <p:ph type="ftr" sz="quarter" idx="11"/>
          </p:nvPr>
        </p:nvSpPr>
        <p:spPr>
          <a:xfrm>
            <a:off x="3276600" y="6477000"/>
            <a:ext cx="5791200" cy="365125"/>
          </a:xfrm>
        </p:spPr>
        <p:txBody>
          <a:bodyPr/>
          <a:lstStyle/>
          <a:p>
            <a:pPr algn="r">
              <a:defRPr/>
            </a:pPr>
            <a:r>
              <a:rPr lang="en-US" smtClean="0">
                <a:solidFill>
                  <a:srgbClr val="00B050"/>
                </a:solidFill>
                <a:latin typeface="Times New Roman" pitchFamily="18" charset="0"/>
                <a:cs typeface="Times New Roman" pitchFamily="18" charset="0"/>
              </a:rPr>
              <a:t>CAM KHE INDUSTRIAL ZONE, PHU THO PROVINCE</a:t>
            </a:r>
            <a:endParaRPr lang="en-US">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1012588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23875" y="228600"/>
            <a:ext cx="5724525" cy="6371764"/>
            <a:chOff x="825" y="5"/>
            <a:chExt cx="10406" cy="13834"/>
          </a:xfrm>
        </p:grpSpPr>
        <p:pic>
          <p:nvPicPr>
            <p:cNvPr id="1027" name="Picture 3"/>
            <p:cNvPicPr>
              <a:picLocks noChangeAspect="1" noChangeArrowheads="1"/>
            </p:cNvPicPr>
            <p:nvPr/>
          </p:nvPicPr>
          <p:blipFill>
            <a:blip r:embed="rId2"/>
            <a:srcRect/>
            <a:stretch>
              <a:fillRect/>
            </a:stretch>
          </p:blipFill>
          <p:spPr bwMode="auto">
            <a:xfrm>
              <a:off x="825" y="271"/>
              <a:ext cx="10406" cy="13568"/>
            </a:xfrm>
            <a:prstGeom prst="rect">
              <a:avLst/>
            </a:prstGeom>
            <a:noFill/>
          </p:spPr>
        </p:pic>
        <p:pic>
          <p:nvPicPr>
            <p:cNvPr id="1028" name="Picture 4"/>
            <p:cNvPicPr>
              <a:picLocks noChangeAspect="1" noChangeArrowheads="1"/>
            </p:cNvPicPr>
            <p:nvPr/>
          </p:nvPicPr>
          <p:blipFill>
            <a:blip r:embed="rId3"/>
            <a:srcRect/>
            <a:stretch>
              <a:fillRect/>
            </a:stretch>
          </p:blipFill>
          <p:spPr bwMode="auto">
            <a:xfrm>
              <a:off x="825" y="5"/>
              <a:ext cx="10406" cy="614"/>
            </a:xfrm>
            <a:prstGeom prst="rect">
              <a:avLst/>
            </a:prstGeom>
            <a:noFill/>
          </p:spPr>
        </p:pic>
        <p:pic>
          <p:nvPicPr>
            <p:cNvPr id="1029" name="Picture 5"/>
            <p:cNvPicPr>
              <a:picLocks noChangeAspect="1" noChangeArrowheads="1"/>
            </p:cNvPicPr>
            <p:nvPr/>
          </p:nvPicPr>
          <p:blipFill>
            <a:blip r:embed="rId4"/>
            <a:srcRect/>
            <a:stretch>
              <a:fillRect/>
            </a:stretch>
          </p:blipFill>
          <p:spPr bwMode="auto">
            <a:xfrm>
              <a:off x="8753" y="619"/>
              <a:ext cx="2478" cy="3369"/>
            </a:xfrm>
            <a:prstGeom prst="rect">
              <a:avLst/>
            </a:prstGeom>
            <a:noFill/>
          </p:spPr>
        </p:pic>
        <p:pic>
          <p:nvPicPr>
            <p:cNvPr id="1030" name="Picture 6"/>
            <p:cNvPicPr>
              <a:picLocks noChangeAspect="1" noChangeArrowheads="1"/>
            </p:cNvPicPr>
            <p:nvPr/>
          </p:nvPicPr>
          <p:blipFill>
            <a:blip r:embed="rId5"/>
            <a:srcRect/>
            <a:stretch>
              <a:fillRect/>
            </a:stretch>
          </p:blipFill>
          <p:spPr bwMode="auto">
            <a:xfrm>
              <a:off x="8121" y="7176"/>
              <a:ext cx="1424" cy="267"/>
            </a:xfrm>
            <a:prstGeom prst="rect">
              <a:avLst/>
            </a:prstGeom>
            <a:noFill/>
          </p:spPr>
        </p:pic>
        <p:pic>
          <p:nvPicPr>
            <p:cNvPr id="1031" name="Picture 7"/>
            <p:cNvPicPr>
              <a:picLocks noChangeAspect="1" noChangeArrowheads="1"/>
            </p:cNvPicPr>
            <p:nvPr/>
          </p:nvPicPr>
          <p:blipFill>
            <a:blip r:embed="rId6"/>
            <a:srcRect/>
            <a:stretch>
              <a:fillRect/>
            </a:stretch>
          </p:blipFill>
          <p:spPr bwMode="auto">
            <a:xfrm>
              <a:off x="6692" y="5728"/>
              <a:ext cx="1231" cy="267"/>
            </a:xfrm>
            <a:prstGeom prst="rect">
              <a:avLst/>
            </a:prstGeom>
            <a:noFill/>
          </p:spPr>
        </p:pic>
        <p:pic>
          <p:nvPicPr>
            <p:cNvPr id="1032" name="Picture 8"/>
            <p:cNvPicPr>
              <a:picLocks noChangeAspect="1" noChangeArrowheads="1"/>
            </p:cNvPicPr>
            <p:nvPr/>
          </p:nvPicPr>
          <p:blipFill>
            <a:blip r:embed="rId7"/>
            <a:srcRect/>
            <a:stretch>
              <a:fillRect/>
            </a:stretch>
          </p:blipFill>
          <p:spPr bwMode="auto">
            <a:xfrm>
              <a:off x="4273" y="5694"/>
              <a:ext cx="1424" cy="267"/>
            </a:xfrm>
            <a:prstGeom prst="rect">
              <a:avLst/>
            </a:prstGeom>
            <a:noFill/>
          </p:spPr>
        </p:pic>
        <p:pic>
          <p:nvPicPr>
            <p:cNvPr id="1033" name="Picture 9"/>
            <p:cNvPicPr>
              <a:picLocks noChangeAspect="1" noChangeArrowheads="1"/>
            </p:cNvPicPr>
            <p:nvPr/>
          </p:nvPicPr>
          <p:blipFill>
            <a:blip r:embed="rId8"/>
            <a:srcRect/>
            <a:stretch>
              <a:fillRect/>
            </a:stretch>
          </p:blipFill>
          <p:spPr bwMode="auto">
            <a:xfrm>
              <a:off x="5269" y="6054"/>
              <a:ext cx="1424" cy="267"/>
            </a:xfrm>
            <a:prstGeom prst="rect">
              <a:avLst/>
            </a:prstGeom>
            <a:noFill/>
          </p:spPr>
        </p:pic>
        <p:pic>
          <p:nvPicPr>
            <p:cNvPr id="1034" name="Picture 10"/>
            <p:cNvPicPr>
              <a:picLocks noChangeAspect="1" noChangeArrowheads="1"/>
            </p:cNvPicPr>
            <p:nvPr/>
          </p:nvPicPr>
          <p:blipFill>
            <a:blip r:embed="rId9"/>
            <a:srcRect/>
            <a:stretch>
              <a:fillRect/>
            </a:stretch>
          </p:blipFill>
          <p:spPr bwMode="auto">
            <a:xfrm>
              <a:off x="4222" y="6905"/>
              <a:ext cx="1424" cy="267"/>
            </a:xfrm>
            <a:prstGeom prst="rect">
              <a:avLst/>
            </a:prstGeom>
            <a:noFill/>
          </p:spPr>
        </p:pic>
        <p:sp>
          <p:nvSpPr>
            <p:cNvPr id="1035" name="Freeform 11"/>
            <p:cNvSpPr>
              <a:spLocks/>
            </p:cNvSpPr>
            <p:nvPr/>
          </p:nvSpPr>
          <p:spPr bwMode="auto">
            <a:xfrm>
              <a:off x="3011" y="2870"/>
              <a:ext cx="312" cy="312"/>
            </a:xfrm>
            <a:custGeom>
              <a:avLst/>
              <a:gdLst/>
              <a:ahLst/>
              <a:cxnLst>
                <a:cxn ang="0">
                  <a:pos x="156" y="0"/>
                </a:cxn>
                <a:cxn ang="0">
                  <a:pos x="95" y="12"/>
                </a:cxn>
                <a:cxn ang="0">
                  <a:pos x="46" y="46"/>
                </a:cxn>
                <a:cxn ang="0">
                  <a:pos x="12" y="95"/>
                </a:cxn>
                <a:cxn ang="0">
                  <a:pos x="0" y="156"/>
                </a:cxn>
                <a:cxn ang="0">
                  <a:pos x="12" y="217"/>
                </a:cxn>
                <a:cxn ang="0">
                  <a:pos x="46" y="266"/>
                </a:cxn>
                <a:cxn ang="0">
                  <a:pos x="95" y="300"/>
                </a:cxn>
                <a:cxn ang="0">
                  <a:pos x="156" y="312"/>
                </a:cxn>
                <a:cxn ang="0">
                  <a:pos x="217" y="300"/>
                </a:cxn>
                <a:cxn ang="0">
                  <a:pos x="266" y="266"/>
                </a:cxn>
                <a:cxn ang="0">
                  <a:pos x="300" y="217"/>
                </a:cxn>
                <a:cxn ang="0">
                  <a:pos x="312" y="156"/>
                </a:cxn>
                <a:cxn ang="0">
                  <a:pos x="300" y="95"/>
                </a:cxn>
                <a:cxn ang="0">
                  <a:pos x="266" y="46"/>
                </a:cxn>
                <a:cxn ang="0">
                  <a:pos x="217" y="12"/>
                </a:cxn>
                <a:cxn ang="0">
                  <a:pos x="156" y="0"/>
                </a:cxn>
              </a:cxnLst>
              <a:rect l="0" t="0" r="r" b="b"/>
              <a:pathLst>
                <a:path w="312" h="312">
                  <a:moveTo>
                    <a:pt x="156" y="0"/>
                  </a:moveTo>
                  <a:lnTo>
                    <a:pt x="95" y="12"/>
                  </a:lnTo>
                  <a:lnTo>
                    <a:pt x="46" y="46"/>
                  </a:lnTo>
                  <a:lnTo>
                    <a:pt x="12" y="95"/>
                  </a:lnTo>
                  <a:lnTo>
                    <a:pt x="0" y="156"/>
                  </a:lnTo>
                  <a:lnTo>
                    <a:pt x="12" y="217"/>
                  </a:lnTo>
                  <a:lnTo>
                    <a:pt x="46" y="266"/>
                  </a:lnTo>
                  <a:lnTo>
                    <a:pt x="95" y="300"/>
                  </a:lnTo>
                  <a:lnTo>
                    <a:pt x="156" y="312"/>
                  </a:lnTo>
                  <a:lnTo>
                    <a:pt x="217" y="300"/>
                  </a:lnTo>
                  <a:lnTo>
                    <a:pt x="266" y="266"/>
                  </a:lnTo>
                  <a:lnTo>
                    <a:pt x="300" y="217"/>
                  </a:lnTo>
                  <a:lnTo>
                    <a:pt x="312" y="156"/>
                  </a:lnTo>
                  <a:lnTo>
                    <a:pt x="300" y="95"/>
                  </a:lnTo>
                  <a:lnTo>
                    <a:pt x="266" y="46"/>
                  </a:lnTo>
                  <a:lnTo>
                    <a:pt x="217" y="12"/>
                  </a:lnTo>
                  <a:lnTo>
                    <a:pt x="156" y="0"/>
                  </a:lnTo>
                  <a:close/>
                </a:path>
              </a:pathLst>
            </a:custGeom>
            <a:solidFill>
              <a:srgbClr val="ED1D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6" name="Freeform 12"/>
            <p:cNvSpPr>
              <a:spLocks/>
            </p:cNvSpPr>
            <p:nvPr/>
          </p:nvSpPr>
          <p:spPr bwMode="auto">
            <a:xfrm>
              <a:off x="3011" y="2870"/>
              <a:ext cx="312" cy="312"/>
            </a:xfrm>
            <a:custGeom>
              <a:avLst/>
              <a:gdLst/>
              <a:ahLst/>
              <a:cxnLst>
                <a:cxn ang="0">
                  <a:pos x="312" y="156"/>
                </a:cxn>
                <a:cxn ang="0">
                  <a:pos x="300" y="217"/>
                </a:cxn>
                <a:cxn ang="0">
                  <a:pos x="266" y="266"/>
                </a:cxn>
                <a:cxn ang="0">
                  <a:pos x="217" y="300"/>
                </a:cxn>
                <a:cxn ang="0">
                  <a:pos x="156" y="312"/>
                </a:cxn>
                <a:cxn ang="0">
                  <a:pos x="95" y="300"/>
                </a:cxn>
                <a:cxn ang="0">
                  <a:pos x="46" y="266"/>
                </a:cxn>
                <a:cxn ang="0">
                  <a:pos x="12" y="217"/>
                </a:cxn>
                <a:cxn ang="0">
                  <a:pos x="0" y="156"/>
                </a:cxn>
                <a:cxn ang="0">
                  <a:pos x="12" y="95"/>
                </a:cxn>
                <a:cxn ang="0">
                  <a:pos x="46" y="46"/>
                </a:cxn>
                <a:cxn ang="0">
                  <a:pos x="95" y="12"/>
                </a:cxn>
                <a:cxn ang="0">
                  <a:pos x="156" y="0"/>
                </a:cxn>
                <a:cxn ang="0">
                  <a:pos x="217" y="12"/>
                </a:cxn>
                <a:cxn ang="0">
                  <a:pos x="266" y="46"/>
                </a:cxn>
                <a:cxn ang="0">
                  <a:pos x="300" y="95"/>
                </a:cxn>
                <a:cxn ang="0">
                  <a:pos x="312" y="156"/>
                </a:cxn>
              </a:cxnLst>
              <a:rect l="0" t="0" r="r" b="b"/>
              <a:pathLst>
                <a:path w="312" h="312">
                  <a:moveTo>
                    <a:pt x="312" y="156"/>
                  </a:moveTo>
                  <a:lnTo>
                    <a:pt x="300" y="217"/>
                  </a:lnTo>
                  <a:lnTo>
                    <a:pt x="266" y="266"/>
                  </a:lnTo>
                  <a:lnTo>
                    <a:pt x="217" y="300"/>
                  </a:lnTo>
                  <a:lnTo>
                    <a:pt x="156" y="312"/>
                  </a:lnTo>
                  <a:lnTo>
                    <a:pt x="95" y="300"/>
                  </a:lnTo>
                  <a:lnTo>
                    <a:pt x="46" y="266"/>
                  </a:lnTo>
                  <a:lnTo>
                    <a:pt x="12" y="217"/>
                  </a:lnTo>
                  <a:lnTo>
                    <a:pt x="0" y="156"/>
                  </a:lnTo>
                  <a:lnTo>
                    <a:pt x="12" y="95"/>
                  </a:lnTo>
                  <a:lnTo>
                    <a:pt x="46" y="46"/>
                  </a:lnTo>
                  <a:lnTo>
                    <a:pt x="95" y="12"/>
                  </a:lnTo>
                  <a:lnTo>
                    <a:pt x="156" y="0"/>
                  </a:lnTo>
                  <a:lnTo>
                    <a:pt x="217" y="12"/>
                  </a:lnTo>
                  <a:lnTo>
                    <a:pt x="266" y="46"/>
                  </a:lnTo>
                  <a:lnTo>
                    <a:pt x="300" y="95"/>
                  </a:lnTo>
                  <a:lnTo>
                    <a:pt x="312" y="156"/>
                  </a:lnTo>
                  <a:close/>
                </a:path>
              </a:pathLst>
            </a:custGeom>
            <a:noFill/>
            <a:ln w="17996">
              <a:solidFill>
                <a:srgbClr val="FFF200"/>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037" name="Picture 13"/>
            <p:cNvPicPr>
              <a:picLocks noChangeAspect="1" noChangeArrowheads="1"/>
            </p:cNvPicPr>
            <p:nvPr/>
          </p:nvPicPr>
          <p:blipFill>
            <a:blip r:embed="rId10"/>
            <a:srcRect/>
            <a:stretch>
              <a:fillRect/>
            </a:stretch>
          </p:blipFill>
          <p:spPr bwMode="auto">
            <a:xfrm>
              <a:off x="2242" y="3428"/>
              <a:ext cx="1424" cy="267"/>
            </a:xfrm>
            <a:prstGeom prst="rect">
              <a:avLst/>
            </a:prstGeom>
            <a:noFill/>
          </p:spPr>
        </p:pic>
        <p:pic>
          <p:nvPicPr>
            <p:cNvPr id="1038" name="Picture 14"/>
            <p:cNvPicPr>
              <a:picLocks noChangeAspect="1" noChangeArrowheads="1"/>
            </p:cNvPicPr>
            <p:nvPr/>
          </p:nvPicPr>
          <p:blipFill>
            <a:blip r:embed="rId11"/>
            <a:srcRect/>
            <a:stretch>
              <a:fillRect/>
            </a:stretch>
          </p:blipFill>
          <p:spPr bwMode="auto">
            <a:xfrm>
              <a:off x="3033" y="3102"/>
              <a:ext cx="135" cy="327"/>
            </a:xfrm>
            <a:prstGeom prst="rect">
              <a:avLst/>
            </a:prstGeom>
            <a:noFill/>
          </p:spPr>
        </p:pic>
        <p:pic>
          <p:nvPicPr>
            <p:cNvPr id="1039" name="Picture 15"/>
            <p:cNvPicPr>
              <a:picLocks noChangeAspect="1" noChangeArrowheads="1"/>
            </p:cNvPicPr>
            <p:nvPr/>
          </p:nvPicPr>
          <p:blipFill>
            <a:blip r:embed="rId12"/>
            <a:srcRect/>
            <a:stretch>
              <a:fillRect/>
            </a:stretch>
          </p:blipFill>
          <p:spPr bwMode="auto">
            <a:xfrm>
              <a:off x="8118" y="5282"/>
              <a:ext cx="1424" cy="267"/>
            </a:xfrm>
            <a:prstGeom prst="rect">
              <a:avLst/>
            </a:prstGeom>
            <a:noFill/>
          </p:spPr>
        </p:pic>
        <p:pic>
          <p:nvPicPr>
            <p:cNvPr id="1040" name="Picture 16"/>
            <p:cNvPicPr>
              <a:picLocks noChangeAspect="1" noChangeArrowheads="1"/>
            </p:cNvPicPr>
            <p:nvPr/>
          </p:nvPicPr>
          <p:blipFill>
            <a:blip r:embed="rId13"/>
            <a:srcRect/>
            <a:stretch>
              <a:fillRect/>
            </a:stretch>
          </p:blipFill>
          <p:spPr bwMode="auto">
            <a:xfrm>
              <a:off x="7445" y="8768"/>
              <a:ext cx="1424" cy="267"/>
            </a:xfrm>
            <a:prstGeom prst="rect">
              <a:avLst/>
            </a:prstGeom>
            <a:noFill/>
          </p:spPr>
        </p:pic>
        <p:pic>
          <p:nvPicPr>
            <p:cNvPr id="1041" name="Picture 17"/>
            <p:cNvPicPr>
              <a:picLocks noChangeAspect="1" noChangeArrowheads="1"/>
            </p:cNvPicPr>
            <p:nvPr/>
          </p:nvPicPr>
          <p:blipFill>
            <a:blip r:embed="rId14"/>
            <a:srcRect/>
            <a:stretch>
              <a:fillRect/>
            </a:stretch>
          </p:blipFill>
          <p:spPr bwMode="auto">
            <a:xfrm>
              <a:off x="6921" y="11176"/>
              <a:ext cx="1537" cy="267"/>
            </a:xfrm>
            <a:prstGeom prst="rect">
              <a:avLst/>
            </a:prstGeom>
            <a:noFill/>
          </p:spPr>
        </p:pic>
        <p:pic>
          <p:nvPicPr>
            <p:cNvPr id="1042" name="Picture 18"/>
            <p:cNvPicPr>
              <a:picLocks noChangeAspect="1" noChangeArrowheads="1"/>
            </p:cNvPicPr>
            <p:nvPr/>
          </p:nvPicPr>
          <p:blipFill>
            <a:blip r:embed="rId15"/>
            <a:srcRect/>
            <a:stretch>
              <a:fillRect/>
            </a:stretch>
          </p:blipFill>
          <p:spPr bwMode="auto">
            <a:xfrm>
              <a:off x="2572" y="9699"/>
              <a:ext cx="1424" cy="267"/>
            </a:xfrm>
            <a:prstGeom prst="rect">
              <a:avLst/>
            </a:prstGeom>
            <a:noFill/>
          </p:spPr>
        </p:pic>
        <p:pic>
          <p:nvPicPr>
            <p:cNvPr id="1043" name="Picture 19"/>
            <p:cNvPicPr>
              <a:picLocks noChangeAspect="1" noChangeArrowheads="1"/>
            </p:cNvPicPr>
            <p:nvPr/>
          </p:nvPicPr>
          <p:blipFill>
            <a:blip r:embed="rId16"/>
            <a:srcRect/>
            <a:stretch>
              <a:fillRect/>
            </a:stretch>
          </p:blipFill>
          <p:spPr bwMode="auto">
            <a:xfrm>
              <a:off x="6580" y="7444"/>
              <a:ext cx="1424" cy="267"/>
            </a:xfrm>
            <a:prstGeom prst="rect">
              <a:avLst/>
            </a:prstGeom>
            <a:noFill/>
          </p:spPr>
        </p:pic>
        <p:sp>
          <p:nvSpPr>
            <p:cNvPr id="1044" name="AutoShape 20"/>
            <p:cNvSpPr>
              <a:spLocks/>
            </p:cNvSpPr>
            <p:nvPr/>
          </p:nvSpPr>
          <p:spPr bwMode="auto">
            <a:xfrm>
              <a:off x="3056" y="2918"/>
              <a:ext cx="207" cy="184"/>
            </a:xfrm>
            <a:custGeom>
              <a:avLst/>
              <a:gdLst/>
              <a:ahLst/>
              <a:cxnLst>
                <a:cxn ang="0">
                  <a:pos x="41" y="77"/>
                </a:cxn>
                <a:cxn ang="0">
                  <a:pos x="0" y="124"/>
                </a:cxn>
                <a:cxn ang="0">
                  <a:pos x="0" y="184"/>
                </a:cxn>
                <a:cxn ang="0">
                  <a:pos x="206" y="184"/>
                </a:cxn>
                <a:cxn ang="0">
                  <a:pos x="206" y="143"/>
                </a:cxn>
                <a:cxn ang="0">
                  <a:pos x="8" y="143"/>
                </a:cxn>
                <a:cxn ang="0">
                  <a:pos x="8" y="124"/>
                </a:cxn>
                <a:cxn ang="0">
                  <a:pos x="206" y="124"/>
                </a:cxn>
                <a:cxn ang="0">
                  <a:pos x="206" y="118"/>
                </a:cxn>
                <a:cxn ang="0">
                  <a:pos x="79" y="118"/>
                </a:cxn>
                <a:cxn ang="0">
                  <a:pos x="79" y="117"/>
                </a:cxn>
                <a:cxn ang="0">
                  <a:pos x="41" y="117"/>
                </a:cxn>
                <a:cxn ang="0">
                  <a:pos x="41" y="77"/>
                </a:cxn>
                <a:cxn ang="0">
                  <a:pos x="46" y="124"/>
                </a:cxn>
                <a:cxn ang="0">
                  <a:pos x="38" y="124"/>
                </a:cxn>
                <a:cxn ang="0">
                  <a:pos x="38" y="143"/>
                </a:cxn>
                <a:cxn ang="0">
                  <a:pos x="46" y="143"/>
                </a:cxn>
                <a:cxn ang="0">
                  <a:pos x="46" y="124"/>
                </a:cxn>
                <a:cxn ang="0">
                  <a:pos x="85" y="124"/>
                </a:cxn>
                <a:cxn ang="0">
                  <a:pos x="76" y="124"/>
                </a:cxn>
                <a:cxn ang="0">
                  <a:pos x="76" y="143"/>
                </a:cxn>
                <a:cxn ang="0">
                  <a:pos x="85" y="143"/>
                </a:cxn>
                <a:cxn ang="0">
                  <a:pos x="85" y="124"/>
                </a:cxn>
                <a:cxn ang="0">
                  <a:pos x="123" y="124"/>
                </a:cxn>
                <a:cxn ang="0">
                  <a:pos x="114" y="124"/>
                </a:cxn>
                <a:cxn ang="0">
                  <a:pos x="114" y="143"/>
                </a:cxn>
                <a:cxn ang="0">
                  <a:pos x="123" y="143"/>
                </a:cxn>
                <a:cxn ang="0">
                  <a:pos x="123" y="124"/>
                </a:cxn>
                <a:cxn ang="0">
                  <a:pos x="161" y="124"/>
                </a:cxn>
                <a:cxn ang="0">
                  <a:pos x="152" y="124"/>
                </a:cxn>
                <a:cxn ang="0">
                  <a:pos x="152" y="143"/>
                </a:cxn>
                <a:cxn ang="0">
                  <a:pos x="161" y="143"/>
                </a:cxn>
                <a:cxn ang="0">
                  <a:pos x="161" y="124"/>
                </a:cxn>
                <a:cxn ang="0">
                  <a:pos x="206" y="124"/>
                </a:cxn>
                <a:cxn ang="0">
                  <a:pos x="191" y="124"/>
                </a:cxn>
                <a:cxn ang="0">
                  <a:pos x="191" y="143"/>
                </a:cxn>
                <a:cxn ang="0">
                  <a:pos x="206" y="143"/>
                </a:cxn>
                <a:cxn ang="0">
                  <a:pos x="206" y="124"/>
                </a:cxn>
                <a:cxn ang="0">
                  <a:pos x="118" y="79"/>
                </a:cxn>
                <a:cxn ang="0">
                  <a:pos x="79" y="118"/>
                </a:cxn>
                <a:cxn ang="0">
                  <a:pos x="206" y="118"/>
                </a:cxn>
                <a:cxn ang="0">
                  <a:pos x="206" y="114"/>
                </a:cxn>
                <a:cxn ang="0">
                  <a:pos x="156" y="114"/>
                </a:cxn>
                <a:cxn ang="0">
                  <a:pos x="156" y="114"/>
                </a:cxn>
                <a:cxn ang="0">
                  <a:pos x="118" y="114"/>
                </a:cxn>
                <a:cxn ang="0">
                  <a:pos x="118" y="79"/>
                </a:cxn>
                <a:cxn ang="0">
                  <a:pos x="79" y="79"/>
                </a:cxn>
                <a:cxn ang="0">
                  <a:pos x="41" y="117"/>
                </a:cxn>
                <a:cxn ang="0">
                  <a:pos x="79" y="117"/>
                </a:cxn>
                <a:cxn ang="0">
                  <a:pos x="79" y="79"/>
                </a:cxn>
                <a:cxn ang="0">
                  <a:pos x="193" y="0"/>
                </a:cxn>
                <a:cxn ang="0">
                  <a:pos x="172" y="0"/>
                </a:cxn>
                <a:cxn ang="0">
                  <a:pos x="172" y="114"/>
                </a:cxn>
                <a:cxn ang="0">
                  <a:pos x="193" y="114"/>
                </a:cxn>
                <a:cxn ang="0">
                  <a:pos x="193" y="0"/>
                </a:cxn>
                <a:cxn ang="0">
                  <a:pos x="156" y="0"/>
                </a:cxn>
                <a:cxn ang="0">
                  <a:pos x="134" y="0"/>
                </a:cxn>
                <a:cxn ang="0">
                  <a:pos x="134" y="114"/>
                </a:cxn>
                <a:cxn ang="0">
                  <a:pos x="156" y="114"/>
                </a:cxn>
                <a:cxn ang="0">
                  <a:pos x="156" y="0"/>
                </a:cxn>
              </a:cxnLst>
              <a:rect l="0" t="0" r="r" b="b"/>
              <a:pathLst>
                <a:path w="207" h="184">
                  <a:moveTo>
                    <a:pt x="41" y="77"/>
                  </a:moveTo>
                  <a:lnTo>
                    <a:pt x="0" y="124"/>
                  </a:lnTo>
                  <a:lnTo>
                    <a:pt x="0" y="184"/>
                  </a:lnTo>
                  <a:lnTo>
                    <a:pt x="206" y="184"/>
                  </a:lnTo>
                  <a:lnTo>
                    <a:pt x="206" y="143"/>
                  </a:lnTo>
                  <a:lnTo>
                    <a:pt x="8" y="143"/>
                  </a:lnTo>
                  <a:lnTo>
                    <a:pt x="8" y="124"/>
                  </a:lnTo>
                  <a:lnTo>
                    <a:pt x="206" y="124"/>
                  </a:lnTo>
                  <a:lnTo>
                    <a:pt x="206" y="118"/>
                  </a:lnTo>
                  <a:lnTo>
                    <a:pt x="79" y="118"/>
                  </a:lnTo>
                  <a:lnTo>
                    <a:pt x="79" y="117"/>
                  </a:lnTo>
                  <a:lnTo>
                    <a:pt x="41" y="117"/>
                  </a:lnTo>
                  <a:lnTo>
                    <a:pt x="41" y="77"/>
                  </a:lnTo>
                  <a:close/>
                  <a:moveTo>
                    <a:pt x="46" y="124"/>
                  </a:moveTo>
                  <a:lnTo>
                    <a:pt x="38" y="124"/>
                  </a:lnTo>
                  <a:lnTo>
                    <a:pt x="38" y="143"/>
                  </a:lnTo>
                  <a:lnTo>
                    <a:pt x="46" y="143"/>
                  </a:lnTo>
                  <a:lnTo>
                    <a:pt x="46" y="124"/>
                  </a:lnTo>
                  <a:close/>
                  <a:moveTo>
                    <a:pt x="85" y="124"/>
                  </a:moveTo>
                  <a:lnTo>
                    <a:pt x="76" y="124"/>
                  </a:lnTo>
                  <a:lnTo>
                    <a:pt x="76" y="143"/>
                  </a:lnTo>
                  <a:lnTo>
                    <a:pt x="85" y="143"/>
                  </a:lnTo>
                  <a:lnTo>
                    <a:pt x="85" y="124"/>
                  </a:lnTo>
                  <a:close/>
                  <a:moveTo>
                    <a:pt x="123" y="124"/>
                  </a:moveTo>
                  <a:lnTo>
                    <a:pt x="114" y="124"/>
                  </a:lnTo>
                  <a:lnTo>
                    <a:pt x="114" y="143"/>
                  </a:lnTo>
                  <a:lnTo>
                    <a:pt x="123" y="143"/>
                  </a:lnTo>
                  <a:lnTo>
                    <a:pt x="123" y="124"/>
                  </a:lnTo>
                  <a:close/>
                  <a:moveTo>
                    <a:pt x="161" y="124"/>
                  </a:moveTo>
                  <a:lnTo>
                    <a:pt x="152" y="124"/>
                  </a:lnTo>
                  <a:lnTo>
                    <a:pt x="152" y="143"/>
                  </a:lnTo>
                  <a:lnTo>
                    <a:pt x="161" y="143"/>
                  </a:lnTo>
                  <a:lnTo>
                    <a:pt x="161" y="124"/>
                  </a:lnTo>
                  <a:close/>
                  <a:moveTo>
                    <a:pt x="206" y="124"/>
                  </a:moveTo>
                  <a:lnTo>
                    <a:pt x="191" y="124"/>
                  </a:lnTo>
                  <a:lnTo>
                    <a:pt x="191" y="143"/>
                  </a:lnTo>
                  <a:lnTo>
                    <a:pt x="206" y="143"/>
                  </a:lnTo>
                  <a:lnTo>
                    <a:pt x="206" y="124"/>
                  </a:lnTo>
                  <a:close/>
                  <a:moveTo>
                    <a:pt x="118" y="79"/>
                  </a:moveTo>
                  <a:lnTo>
                    <a:pt x="79" y="118"/>
                  </a:lnTo>
                  <a:lnTo>
                    <a:pt x="206" y="118"/>
                  </a:lnTo>
                  <a:lnTo>
                    <a:pt x="206" y="114"/>
                  </a:lnTo>
                  <a:lnTo>
                    <a:pt x="156" y="114"/>
                  </a:lnTo>
                  <a:lnTo>
                    <a:pt x="118" y="114"/>
                  </a:lnTo>
                  <a:lnTo>
                    <a:pt x="118" y="79"/>
                  </a:lnTo>
                  <a:close/>
                  <a:moveTo>
                    <a:pt x="79" y="79"/>
                  </a:moveTo>
                  <a:lnTo>
                    <a:pt x="41" y="117"/>
                  </a:lnTo>
                  <a:lnTo>
                    <a:pt x="79" y="117"/>
                  </a:lnTo>
                  <a:lnTo>
                    <a:pt x="79" y="79"/>
                  </a:lnTo>
                  <a:close/>
                  <a:moveTo>
                    <a:pt x="193" y="0"/>
                  </a:moveTo>
                  <a:lnTo>
                    <a:pt x="172" y="0"/>
                  </a:lnTo>
                  <a:lnTo>
                    <a:pt x="172" y="114"/>
                  </a:lnTo>
                  <a:lnTo>
                    <a:pt x="193" y="114"/>
                  </a:lnTo>
                  <a:lnTo>
                    <a:pt x="193" y="0"/>
                  </a:lnTo>
                  <a:close/>
                  <a:moveTo>
                    <a:pt x="156" y="0"/>
                  </a:moveTo>
                  <a:lnTo>
                    <a:pt x="134" y="0"/>
                  </a:lnTo>
                  <a:lnTo>
                    <a:pt x="134" y="114"/>
                  </a:lnTo>
                  <a:lnTo>
                    <a:pt x="156" y="114"/>
                  </a:lnTo>
                  <a:lnTo>
                    <a:pt x="15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5" name="Freeform 21"/>
            <p:cNvSpPr>
              <a:spLocks/>
            </p:cNvSpPr>
            <p:nvPr/>
          </p:nvSpPr>
          <p:spPr bwMode="auto">
            <a:xfrm>
              <a:off x="5395" y="5259"/>
              <a:ext cx="312" cy="312"/>
            </a:xfrm>
            <a:custGeom>
              <a:avLst/>
              <a:gdLst/>
              <a:ahLst/>
              <a:cxnLst>
                <a:cxn ang="0">
                  <a:pos x="156" y="0"/>
                </a:cxn>
                <a:cxn ang="0">
                  <a:pos x="95" y="12"/>
                </a:cxn>
                <a:cxn ang="0">
                  <a:pos x="45" y="46"/>
                </a:cxn>
                <a:cxn ang="0">
                  <a:pos x="12" y="95"/>
                </a:cxn>
                <a:cxn ang="0">
                  <a:pos x="0" y="156"/>
                </a:cxn>
                <a:cxn ang="0">
                  <a:pos x="12" y="217"/>
                </a:cxn>
                <a:cxn ang="0">
                  <a:pos x="45" y="266"/>
                </a:cxn>
                <a:cxn ang="0">
                  <a:pos x="95" y="300"/>
                </a:cxn>
                <a:cxn ang="0">
                  <a:pos x="156" y="312"/>
                </a:cxn>
                <a:cxn ang="0">
                  <a:pos x="216" y="300"/>
                </a:cxn>
                <a:cxn ang="0">
                  <a:pos x="266" y="266"/>
                </a:cxn>
                <a:cxn ang="0">
                  <a:pos x="299" y="217"/>
                </a:cxn>
                <a:cxn ang="0">
                  <a:pos x="312" y="156"/>
                </a:cxn>
                <a:cxn ang="0">
                  <a:pos x="299" y="95"/>
                </a:cxn>
                <a:cxn ang="0">
                  <a:pos x="266" y="46"/>
                </a:cxn>
                <a:cxn ang="0">
                  <a:pos x="216" y="12"/>
                </a:cxn>
                <a:cxn ang="0">
                  <a:pos x="156" y="0"/>
                </a:cxn>
              </a:cxnLst>
              <a:rect l="0" t="0" r="r" b="b"/>
              <a:pathLst>
                <a:path w="312" h="312">
                  <a:moveTo>
                    <a:pt x="156" y="0"/>
                  </a:moveTo>
                  <a:lnTo>
                    <a:pt x="95" y="12"/>
                  </a:lnTo>
                  <a:lnTo>
                    <a:pt x="45" y="46"/>
                  </a:lnTo>
                  <a:lnTo>
                    <a:pt x="12" y="95"/>
                  </a:lnTo>
                  <a:lnTo>
                    <a:pt x="0" y="156"/>
                  </a:lnTo>
                  <a:lnTo>
                    <a:pt x="12" y="217"/>
                  </a:lnTo>
                  <a:lnTo>
                    <a:pt x="45" y="266"/>
                  </a:lnTo>
                  <a:lnTo>
                    <a:pt x="95" y="300"/>
                  </a:lnTo>
                  <a:lnTo>
                    <a:pt x="156" y="312"/>
                  </a:lnTo>
                  <a:lnTo>
                    <a:pt x="216" y="300"/>
                  </a:lnTo>
                  <a:lnTo>
                    <a:pt x="266" y="266"/>
                  </a:lnTo>
                  <a:lnTo>
                    <a:pt x="299" y="217"/>
                  </a:lnTo>
                  <a:lnTo>
                    <a:pt x="312" y="156"/>
                  </a:lnTo>
                  <a:lnTo>
                    <a:pt x="299" y="95"/>
                  </a:lnTo>
                  <a:lnTo>
                    <a:pt x="266" y="46"/>
                  </a:lnTo>
                  <a:lnTo>
                    <a:pt x="216" y="12"/>
                  </a:lnTo>
                  <a:lnTo>
                    <a:pt x="156" y="0"/>
                  </a:lnTo>
                  <a:close/>
                </a:path>
              </a:pathLst>
            </a:custGeom>
            <a:solidFill>
              <a:srgbClr val="ED1D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6" name="Freeform 22"/>
            <p:cNvSpPr>
              <a:spLocks/>
            </p:cNvSpPr>
            <p:nvPr/>
          </p:nvSpPr>
          <p:spPr bwMode="auto">
            <a:xfrm>
              <a:off x="5395" y="5259"/>
              <a:ext cx="312" cy="312"/>
            </a:xfrm>
            <a:custGeom>
              <a:avLst/>
              <a:gdLst/>
              <a:ahLst/>
              <a:cxnLst>
                <a:cxn ang="0">
                  <a:pos x="312" y="156"/>
                </a:cxn>
                <a:cxn ang="0">
                  <a:pos x="299" y="217"/>
                </a:cxn>
                <a:cxn ang="0">
                  <a:pos x="266" y="266"/>
                </a:cxn>
                <a:cxn ang="0">
                  <a:pos x="216" y="300"/>
                </a:cxn>
                <a:cxn ang="0">
                  <a:pos x="156" y="312"/>
                </a:cxn>
                <a:cxn ang="0">
                  <a:pos x="95" y="300"/>
                </a:cxn>
                <a:cxn ang="0">
                  <a:pos x="45" y="266"/>
                </a:cxn>
                <a:cxn ang="0">
                  <a:pos x="12" y="217"/>
                </a:cxn>
                <a:cxn ang="0">
                  <a:pos x="0" y="156"/>
                </a:cxn>
                <a:cxn ang="0">
                  <a:pos x="12" y="95"/>
                </a:cxn>
                <a:cxn ang="0">
                  <a:pos x="45" y="46"/>
                </a:cxn>
                <a:cxn ang="0">
                  <a:pos x="95" y="12"/>
                </a:cxn>
                <a:cxn ang="0">
                  <a:pos x="156" y="0"/>
                </a:cxn>
                <a:cxn ang="0">
                  <a:pos x="216" y="12"/>
                </a:cxn>
                <a:cxn ang="0">
                  <a:pos x="266" y="46"/>
                </a:cxn>
                <a:cxn ang="0">
                  <a:pos x="299" y="95"/>
                </a:cxn>
                <a:cxn ang="0">
                  <a:pos x="312" y="156"/>
                </a:cxn>
              </a:cxnLst>
              <a:rect l="0" t="0" r="r" b="b"/>
              <a:pathLst>
                <a:path w="312" h="312">
                  <a:moveTo>
                    <a:pt x="312" y="156"/>
                  </a:moveTo>
                  <a:lnTo>
                    <a:pt x="299" y="217"/>
                  </a:lnTo>
                  <a:lnTo>
                    <a:pt x="266" y="266"/>
                  </a:lnTo>
                  <a:lnTo>
                    <a:pt x="216" y="300"/>
                  </a:lnTo>
                  <a:lnTo>
                    <a:pt x="156" y="312"/>
                  </a:lnTo>
                  <a:lnTo>
                    <a:pt x="95" y="300"/>
                  </a:lnTo>
                  <a:lnTo>
                    <a:pt x="45" y="266"/>
                  </a:lnTo>
                  <a:lnTo>
                    <a:pt x="12" y="217"/>
                  </a:lnTo>
                  <a:lnTo>
                    <a:pt x="0" y="156"/>
                  </a:lnTo>
                  <a:lnTo>
                    <a:pt x="12" y="95"/>
                  </a:lnTo>
                  <a:lnTo>
                    <a:pt x="45" y="46"/>
                  </a:lnTo>
                  <a:lnTo>
                    <a:pt x="95" y="12"/>
                  </a:lnTo>
                  <a:lnTo>
                    <a:pt x="156" y="0"/>
                  </a:lnTo>
                  <a:lnTo>
                    <a:pt x="216" y="12"/>
                  </a:lnTo>
                  <a:lnTo>
                    <a:pt x="266" y="46"/>
                  </a:lnTo>
                  <a:lnTo>
                    <a:pt x="299" y="95"/>
                  </a:lnTo>
                  <a:lnTo>
                    <a:pt x="312" y="156"/>
                  </a:lnTo>
                  <a:close/>
                </a:path>
              </a:pathLst>
            </a:custGeom>
            <a:noFill/>
            <a:ln w="17996">
              <a:solidFill>
                <a:srgbClr val="FFF200"/>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047" name="Picture 23"/>
            <p:cNvPicPr>
              <a:picLocks noChangeAspect="1" noChangeArrowheads="1"/>
            </p:cNvPicPr>
            <p:nvPr/>
          </p:nvPicPr>
          <p:blipFill>
            <a:blip r:embed="rId17"/>
            <a:srcRect/>
            <a:stretch>
              <a:fillRect/>
            </a:stretch>
          </p:blipFill>
          <p:spPr bwMode="auto">
            <a:xfrm>
              <a:off x="5409" y="5520"/>
              <a:ext cx="135" cy="174"/>
            </a:xfrm>
            <a:prstGeom prst="rect">
              <a:avLst/>
            </a:prstGeom>
            <a:noFill/>
          </p:spPr>
        </p:pic>
        <p:sp>
          <p:nvSpPr>
            <p:cNvPr id="1048" name="AutoShape 24"/>
            <p:cNvSpPr>
              <a:spLocks/>
            </p:cNvSpPr>
            <p:nvPr/>
          </p:nvSpPr>
          <p:spPr bwMode="auto">
            <a:xfrm>
              <a:off x="5433" y="5337"/>
              <a:ext cx="207" cy="184"/>
            </a:xfrm>
            <a:custGeom>
              <a:avLst/>
              <a:gdLst/>
              <a:ahLst/>
              <a:cxnLst>
                <a:cxn ang="0">
                  <a:pos x="42" y="77"/>
                </a:cxn>
                <a:cxn ang="0">
                  <a:pos x="0" y="124"/>
                </a:cxn>
                <a:cxn ang="0">
                  <a:pos x="0" y="184"/>
                </a:cxn>
                <a:cxn ang="0">
                  <a:pos x="207" y="184"/>
                </a:cxn>
                <a:cxn ang="0">
                  <a:pos x="207" y="143"/>
                </a:cxn>
                <a:cxn ang="0">
                  <a:pos x="9" y="143"/>
                </a:cxn>
                <a:cxn ang="0">
                  <a:pos x="9" y="124"/>
                </a:cxn>
                <a:cxn ang="0">
                  <a:pos x="207" y="124"/>
                </a:cxn>
                <a:cxn ang="0">
                  <a:pos x="207" y="118"/>
                </a:cxn>
                <a:cxn ang="0">
                  <a:pos x="80" y="118"/>
                </a:cxn>
                <a:cxn ang="0">
                  <a:pos x="80" y="117"/>
                </a:cxn>
                <a:cxn ang="0">
                  <a:pos x="42" y="117"/>
                </a:cxn>
                <a:cxn ang="0">
                  <a:pos x="42" y="77"/>
                </a:cxn>
                <a:cxn ang="0">
                  <a:pos x="47" y="124"/>
                </a:cxn>
                <a:cxn ang="0">
                  <a:pos x="39" y="124"/>
                </a:cxn>
                <a:cxn ang="0">
                  <a:pos x="39" y="143"/>
                </a:cxn>
                <a:cxn ang="0">
                  <a:pos x="47" y="143"/>
                </a:cxn>
                <a:cxn ang="0">
                  <a:pos x="47" y="124"/>
                </a:cxn>
                <a:cxn ang="0">
                  <a:pos x="85" y="124"/>
                </a:cxn>
                <a:cxn ang="0">
                  <a:pos x="77" y="124"/>
                </a:cxn>
                <a:cxn ang="0">
                  <a:pos x="77" y="143"/>
                </a:cxn>
                <a:cxn ang="0">
                  <a:pos x="85" y="143"/>
                </a:cxn>
                <a:cxn ang="0">
                  <a:pos x="85" y="124"/>
                </a:cxn>
                <a:cxn ang="0">
                  <a:pos x="124" y="124"/>
                </a:cxn>
                <a:cxn ang="0">
                  <a:pos x="115" y="124"/>
                </a:cxn>
                <a:cxn ang="0">
                  <a:pos x="115" y="143"/>
                </a:cxn>
                <a:cxn ang="0">
                  <a:pos x="124" y="143"/>
                </a:cxn>
                <a:cxn ang="0">
                  <a:pos x="124" y="124"/>
                </a:cxn>
                <a:cxn ang="0">
                  <a:pos x="162" y="124"/>
                </a:cxn>
                <a:cxn ang="0">
                  <a:pos x="153" y="124"/>
                </a:cxn>
                <a:cxn ang="0">
                  <a:pos x="153" y="143"/>
                </a:cxn>
                <a:cxn ang="0">
                  <a:pos x="162" y="143"/>
                </a:cxn>
                <a:cxn ang="0">
                  <a:pos x="162" y="124"/>
                </a:cxn>
                <a:cxn ang="0">
                  <a:pos x="207" y="124"/>
                </a:cxn>
                <a:cxn ang="0">
                  <a:pos x="192" y="124"/>
                </a:cxn>
                <a:cxn ang="0">
                  <a:pos x="192" y="143"/>
                </a:cxn>
                <a:cxn ang="0">
                  <a:pos x="207" y="143"/>
                </a:cxn>
                <a:cxn ang="0">
                  <a:pos x="207" y="124"/>
                </a:cxn>
                <a:cxn ang="0">
                  <a:pos x="119" y="79"/>
                </a:cxn>
                <a:cxn ang="0">
                  <a:pos x="80" y="118"/>
                </a:cxn>
                <a:cxn ang="0">
                  <a:pos x="207" y="118"/>
                </a:cxn>
                <a:cxn ang="0">
                  <a:pos x="207" y="114"/>
                </a:cxn>
                <a:cxn ang="0">
                  <a:pos x="157" y="114"/>
                </a:cxn>
                <a:cxn ang="0">
                  <a:pos x="157" y="114"/>
                </a:cxn>
                <a:cxn ang="0">
                  <a:pos x="119" y="114"/>
                </a:cxn>
                <a:cxn ang="0">
                  <a:pos x="119" y="79"/>
                </a:cxn>
                <a:cxn ang="0">
                  <a:pos x="80" y="79"/>
                </a:cxn>
                <a:cxn ang="0">
                  <a:pos x="42" y="117"/>
                </a:cxn>
                <a:cxn ang="0">
                  <a:pos x="80" y="117"/>
                </a:cxn>
                <a:cxn ang="0">
                  <a:pos x="80" y="79"/>
                </a:cxn>
                <a:cxn ang="0">
                  <a:pos x="194" y="0"/>
                </a:cxn>
                <a:cxn ang="0">
                  <a:pos x="173" y="0"/>
                </a:cxn>
                <a:cxn ang="0">
                  <a:pos x="173" y="114"/>
                </a:cxn>
                <a:cxn ang="0">
                  <a:pos x="194" y="114"/>
                </a:cxn>
                <a:cxn ang="0">
                  <a:pos x="194" y="0"/>
                </a:cxn>
                <a:cxn ang="0">
                  <a:pos x="157" y="0"/>
                </a:cxn>
                <a:cxn ang="0">
                  <a:pos x="135" y="0"/>
                </a:cxn>
                <a:cxn ang="0">
                  <a:pos x="135" y="114"/>
                </a:cxn>
                <a:cxn ang="0">
                  <a:pos x="157" y="114"/>
                </a:cxn>
                <a:cxn ang="0">
                  <a:pos x="157" y="0"/>
                </a:cxn>
              </a:cxnLst>
              <a:rect l="0" t="0" r="r" b="b"/>
              <a:pathLst>
                <a:path w="207" h="184">
                  <a:moveTo>
                    <a:pt x="42" y="77"/>
                  </a:moveTo>
                  <a:lnTo>
                    <a:pt x="0" y="124"/>
                  </a:lnTo>
                  <a:lnTo>
                    <a:pt x="0" y="184"/>
                  </a:lnTo>
                  <a:lnTo>
                    <a:pt x="207" y="184"/>
                  </a:lnTo>
                  <a:lnTo>
                    <a:pt x="207" y="143"/>
                  </a:lnTo>
                  <a:lnTo>
                    <a:pt x="9" y="143"/>
                  </a:lnTo>
                  <a:lnTo>
                    <a:pt x="9" y="124"/>
                  </a:lnTo>
                  <a:lnTo>
                    <a:pt x="207" y="124"/>
                  </a:lnTo>
                  <a:lnTo>
                    <a:pt x="207" y="118"/>
                  </a:lnTo>
                  <a:lnTo>
                    <a:pt x="80" y="118"/>
                  </a:lnTo>
                  <a:lnTo>
                    <a:pt x="80" y="117"/>
                  </a:lnTo>
                  <a:lnTo>
                    <a:pt x="42" y="117"/>
                  </a:lnTo>
                  <a:lnTo>
                    <a:pt x="42" y="77"/>
                  </a:lnTo>
                  <a:close/>
                  <a:moveTo>
                    <a:pt x="47" y="124"/>
                  </a:moveTo>
                  <a:lnTo>
                    <a:pt x="39" y="124"/>
                  </a:lnTo>
                  <a:lnTo>
                    <a:pt x="39" y="143"/>
                  </a:lnTo>
                  <a:lnTo>
                    <a:pt x="47" y="143"/>
                  </a:lnTo>
                  <a:lnTo>
                    <a:pt x="47" y="124"/>
                  </a:lnTo>
                  <a:close/>
                  <a:moveTo>
                    <a:pt x="85" y="124"/>
                  </a:moveTo>
                  <a:lnTo>
                    <a:pt x="77" y="124"/>
                  </a:lnTo>
                  <a:lnTo>
                    <a:pt x="77" y="143"/>
                  </a:lnTo>
                  <a:lnTo>
                    <a:pt x="85" y="143"/>
                  </a:lnTo>
                  <a:lnTo>
                    <a:pt x="85" y="124"/>
                  </a:lnTo>
                  <a:close/>
                  <a:moveTo>
                    <a:pt x="124" y="124"/>
                  </a:moveTo>
                  <a:lnTo>
                    <a:pt x="115" y="124"/>
                  </a:lnTo>
                  <a:lnTo>
                    <a:pt x="115" y="143"/>
                  </a:lnTo>
                  <a:lnTo>
                    <a:pt x="124" y="143"/>
                  </a:lnTo>
                  <a:lnTo>
                    <a:pt x="124" y="124"/>
                  </a:lnTo>
                  <a:close/>
                  <a:moveTo>
                    <a:pt x="162" y="124"/>
                  </a:moveTo>
                  <a:lnTo>
                    <a:pt x="153" y="124"/>
                  </a:lnTo>
                  <a:lnTo>
                    <a:pt x="153" y="143"/>
                  </a:lnTo>
                  <a:lnTo>
                    <a:pt x="162" y="143"/>
                  </a:lnTo>
                  <a:lnTo>
                    <a:pt x="162" y="124"/>
                  </a:lnTo>
                  <a:close/>
                  <a:moveTo>
                    <a:pt x="207" y="124"/>
                  </a:moveTo>
                  <a:lnTo>
                    <a:pt x="192" y="124"/>
                  </a:lnTo>
                  <a:lnTo>
                    <a:pt x="192" y="143"/>
                  </a:lnTo>
                  <a:lnTo>
                    <a:pt x="207" y="143"/>
                  </a:lnTo>
                  <a:lnTo>
                    <a:pt x="207" y="124"/>
                  </a:lnTo>
                  <a:close/>
                  <a:moveTo>
                    <a:pt x="119" y="79"/>
                  </a:moveTo>
                  <a:lnTo>
                    <a:pt x="80" y="118"/>
                  </a:lnTo>
                  <a:lnTo>
                    <a:pt x="207" y="118"/>
                  </a:lnTo>
                  <a:lnTo>
                    <a:pt x="207" y="114"/>
                  </a:lnTo>
                  <a:lnTo>
                    <a:pt x="157" y="114"/>
                  </a:lnTo>
                  <a:lnTo>
                    <a:pt x="119" y="114"/>
                  </a:lnTo>
                  <a:lnTo>
                    <a:pt x="119" y="79"/>
                  </a:lnTo>
                  <a:close/>
                  <a:moveTo>
                    <a:pt x="80" y="79"/>
                  </a:moveTo>
                  <a:lnTo>
                    <a:pt x="42" y="117"/>
                  </a:lnTo>
                  <a:lnTo>
                    <a:pt x="80" y="117"/>
                  </a:lnTo>
                  <a:lnTo>
                    <a:pt x="80" y="79"/>
                  </a:lnTo>
                  <a:close/>
                  <a:moveTo>
                    <a:pt x="194" y="0"/>
                  </a:moveTo>
                  <a:lnTo>
                    <a:pt x="173" y="0"/>
                  </a:lnTo>
                  <a:lnTo>
                    <a:pt x="173" y="114"/>
                  </a:lnTo>
                  <a:lnTo>
                    <a:pt x="194" y="114"/>
                  </a:lnTo>
                  <a:lnTo>
                    <a:pt x="194" y="0"/>
                  </a:lnTo>
                  <a:close/>
                  <a:moveTo>
                    <a:pt x="157" y="0"/>
                  </a:moveTo>
                  <a:lnTo>
                    <a:pt x="135" y="0"/>
                  </a:lnTo>
                  <a:lnTo>
                    <a:pt x="135" y="114"/>
                  </a:lnTo>
                  <a:lnTo>
                    <a:pt x="157" y="114"/>
                  </a:lnTo>
                  <a:lnTo>
                    <a:pt x="157"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9" name="Freeform 25"/>
            <p:cNvSpPr>
              <a:spLocks/>
            </p:cNvSpPr>
            <p:nvPr/>
          </p:nvSpPr>
          <p:spPr bwMode="auto">
            <a:xfrm>
              <a:off x="7361" y="5202"/>
              <a:ext cx="312" cy="312"/>
            </a:xfrm>
            <a:custGeom>
              <a:avLst/>
              <a:gdLst/>
              <a:ahLst/>
              <a:cxnLst>
                <a:cxn ang="0">
                  <a:pos x="156" y="0"/>
                </a:cxn>
                <a:cxn ang="0">
                  <a:pos x="95" y="12"/>
                </a:cxn>
                <a:cxn ang="0">
                  <a:pos x="45" y="46"/>
                </a:cxn>
                <a:cxn ang="0">
                  <a:pos x="12" y="95"/>
                </a:cxn>
                <a:cxn ang="0">
                  <a:pos x="0" y="156"/>
                </a:cxn>
                <a:cxn ang="0">
                  <a:pos x="12" y="217"/>
                </a:cxn>
                <a:cxn ang="0">
                  <a:pos x="45" y="266"/>
                </a:cxn>
                <a:cxn ang="0">
                  <a:pos x="95" y="300"/>
                </a:cxn>
                <a:cxn ang="0">
                  <a:pos x="156" y="312"/>
                </a:cxn>
                <a:cxn ang="0">
                  <a:pos x="216" y="300"/>
                </a:cxn>
                <a:cxn ang="0">
                  <a:pos x="266" y="266"/>
                </a:cxn>
                <a:cxn ang="0">
                  <a:pos x="299" y="217"/>
                </a:cxn>
                <a:cxn ang="0">
                  <a:pos x="312" y="156"/>
                </a:cxn>
                <a:cxn ang="0">
                  <a:pos x="299" y="95"/>
                </a:cxn>
                <a:cxn ang="0">
                  <a:pos x="266" y="46"/>
                </a:cxn>
                <a:cxn ang="0">
                  <a:pos x="216" y="12"/>
                </a:cxn>
                <a:cxn ang="0">
                  <a:pos x="156" y="0"/>
                </a:cxn>
              </a:cxnLst>
              <a:rect l="0" t="0" r="r" b="b"/>
              <a:pathLst>
                <a:path w="312" h="312">
                  <a:moveTo>
                    <a:pt x="156" y="0"/>
                  </a:moveTo>
                  <a:lnTo>
                    <a:pt x="95" y="12"/>
                  </a:lnTo>
                  <a:lnTo>
                    <a:pt x="45" y="46"/>
                  </a:lnTo>
                  <a:lnTo>
                    <a:pt x="12" y="95"/>
                  </a:lnTo>
                  <a:lnTo>
                    <a:pt x="0" y="156"/>
                  </a:lnTo>
                  <a:lnTo>
                    <a:pt x="12" y="217"/>
                  </a:lnTo>
                  <a:lnTo>
                    <a:pt x="45" y="266"/>
                  </a:lnTo>
                  <a:lnTo>
                    <a:pt x="95" y="300"/>
                  </a:lnTo>
                  <a:lnTo>
                    <a:pt x="156" y="312"/>
                  </a:lnTo>
                  <a:lnTo>
                    <a:pt x="216" y="300"/>
                  </a:lnTo>
                  <a:lnTo>
                    <a:pt x="266" y="266"/>
                  </a:lnTo>
                  <a:lnTo>
                    <a:pt x="299" y="217"/>
                  </a:lnTo>
                  <a:lnTo>
                    <a:pt x="312" y="156"/>
                  </a:lnTo>
                  <a:lnTo>
                    <a:pt x="299" y="95"/>
                  </a:lnTo>
                  <a:lnTo>
                    <a:pt x="266" y="46"/>
                  </a:lnTo>
                  <a:lnTo>
                    <a:pt x="216" y="12"/>
                  </a:lnTo>
                  <a:lnTo>
                    <a:pt x="156" y="0"/>
                  </a:lnTo>
                  <a:close/>
                </a:path>
              </a:pathLst>
            </a:custGeom>
            <a:solidFill>
              <a:srgbClr val="ED1D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0" name="Freeform 26"/>
            <p:cNvSpPr>
              <a:spLocks/>
            </p:cNvSpPr>
            <p:nvPr/>
          </p:nvSpPr>
          <p:spPr bwMode="auto">
            <a:xfrm>
              <a:off x="7361" y="5202"/>
              <a:ext cx="312" cy="312"/>
            </a:xfrm>
            <a:custGeom>
              <a:avLst/>
              <a:gdLst/>
              <a:ahLst/>
              <a:cxnLst>
                <a:cxn ang="0">
                  <a:pos x="312" y="156"/>
                </a:cxn>
                <a:cxn ang="0">
                  <a:pos x="299" y="217"/>
                </a:cxn>
                <a:cxn ang="0">
                  <a:pos x="266" y="266"/>
                </a:cxn>
                <a:cxn ang="0">
                  <a:pos x="216" y="300"/>
                </a:cxn>
                <a:cxn ang="0">
                  <a:pos x="156" y="312"/>
                </a:cxn>
                <a:cxn ang="0">
                  <a:pos x="95" y="300"/>
                </a:cxn>
                <a:cxn ang="0">
                  <a:pos x="45" y="266"/>
                </a:cxn>
                <a:cxn ang="0">
                  <a:pos x="12" y="217"/>
                </a:cxn>
                <a:cxn ang="0">
                  <a:pos x="0" y="156"/>
                </a:cxn>
                <a:cxn ang="0">
                  <a:pos x="12" y="95"/>
                </a:cxn>
                <a:cxn ang="0">
                  <a:pos x="45" y="46"/>
                </a:cxn>
                <a:cxn ang="0">
                  <a:pos x="95" y="12"/>
                </a:cxn>
                <a:cxn ang="0">
                  <a:pos x="156" y="0"/>
                </a:cxn>
                <a:cxn ang="0">
                  <a:pos x="216" y="12"/>
                </a:cxn>
                <a:cxn ang="0">
                  <a:pos x="266" y="46"/>
                </a:cxn>
                <a:cxn ang="0">
                  <a:pos x="299" y="95"/>
                </a:cxn>
                <a:cxn ang="0">
                  <a:pos x="312" y="156"/>
                </a:cxn>
              </a:cxnLst>
              <a:rect l="0" t="0" r="r" b="b"/>
              <a:pathLst>
                <a:path w="312" h="312">
                  <a:moveTo>
                    <a:pt x="312" y="156"/>
                  </a:moveTo>
                  <a:lnTo>
                    <a:pt x="299" y="217"/>
                  </a:lnTo>
                  <a:lnTo>
                    <a:pt x="266" y="266"/>
                  </a:lnTo>
                  <a:lnTo>
                    <a:pt x="216" y="300"/>
                  </a:lnTo>
                  <a:lnTo>
                    <a:pt x="156" y="312"/>
                  </a:lnTo>
                  <a:lnTo>
                    <a:pt x="95" y="300"/>
                  </a:lnTo>
                  <a:lnTo>
                    <a:pt x="45" y="266"/>
                  </a:lnTo>
                  <a:lnTo>
                    <a:pt x="12" y="217"/>
                  </a:lnTo>
                  <a:lnTo>
                    <a:pt x="0" y="156"/>
                  </a:lnTo>
                  <a:lnTo>
                    <a:pt x="12" y="95"/>
                  </a:lnTo>
                  <a:lnTo>
                    <a:pt x="45" y="46"/>
                  </a:lnTo>
                  <a:lnTo>
                    <a:pt x="95" y="12"/>
                  </a:lnTo>
                  <a:lnTo>
                    <a:pt x="156" y="0"/>
                  </a:lnTo>
                  <a:lnTo>
                    <a:pt x="216" y="12"/>
                  </a:lnTo>
                  <a:lnTo>
                    <a:pt x="266" y="46"/>
                  </a:lnTo>
                  <a:lnTo>
                    <a:pt x="299" y="95"/>
                  </a:lnTo>
                  <a:lnTo>
                    <a:pt x="312" y="156"/>
                  </a:lnTo>
                  <a:close/>
                </a:path>
              </a:pathLst>
            </a:custGeom>
            <a:noFill/>
            <a:ln w="17996">
              <a:solidFill>
                <a:srgbClr val="FFF200"/>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051" name="Picture 27"/>
            <p:cNvPicPr>
              <a:picLocks noChangeAspect="1" noChangeArrowheads="1"/>
            </p:cNvPicPr>
            <p:nvPr/>
          </p:nvPicPr>
          <p:blipFill>
            <a:blip r:embed="rId18"/>
            <a:srcRect/>
            <a:stretch>
              <a:fillRect/>
            </a:stretch>
          </p:blipFill>
          <p:spPr bwMode="auto">
            <a:xfrm>
              <a:off x="7382" y="5433"/>
              <a:ext cx="135" cy="299"/>
            </a:xfrm>
            <a:prstGeom prst="rect">
              <a:avLst/>
            </a:prstGeom>
            <a:noFill/>
          </p:spPr>
        </p:pic>
        <p:sp>
          <p:nvSpPr>
            <p:cNvPr id="1052" name="AutoShape 28"/>
            <p:cNvSpPr>
              <a:spLocks/>
            </p:cNvSpPr>
            <p:nvPr/>
          </p:nvSpPr>
          <p:spPr bwMode="auto">
            <a:xfrm>
              <a:off x="7406" y="5249"/>
              <a:ext cx="207" cy="184"/>
            </a:xfrm>
            <a:custGeom>
              <a:avLst/>
              <a:gdLst/>
              <a:ahLst/>
              <a:cxnLst>
                <a:cxn ang="0">
                  <a:pos x="41" y="76"/>
                </a:cxn>
                <a:cxn ang="0">
                  <a:pos x="0" y="124"/>
                </a:cxn>
                <a:cxn ang="0">
                  <a:pos x="0" y="183"/>
                </a:cxn>
                <a:cxn ang="0">
                  <a:pos x="207" y="183"/>
                </a:cxn>
                <a:cxn ang="0">
                  <a:pos x="207" y="142"/>
                </a:cxn>
                <a:cxn ang="0">
                  <a:pos x="9" y="142"/>
                </a:cxn>
                <a:cxn ang="0">
                  <a:pos x="9" y="124"/>
                </a:cxn>
                <a:cxn ang="0">
                  <a:pos x="207" y="124"/>
                </a:cxn>
                <a:cxn ang="0">
                  <a:pos x="207" y="117"/>
                </a:cxn>
                <a:cxn ang="0">
                  <a:pos x="80" y="117"/>
                </a:cxn>
                <a:cxn ang="0">
                  <a:pos x="80" y="117"/>
                </a:cxn>
                <a:cxn ang="0">
                  <a:pos x="41" y="117"/>
                </a:cxn>
                <a:cxn ang="0">
                  <a:pos x="41" y="76"/>
                </a:cxn>
                <a:cxn ang="0">
                  <a:pos x="47" y="124"/>
                </a:cxn>
                <a:cxn ang="0">
                  <a:pos x="39" y="124"/>
                </a:cxn>
                <a:cxn ang="0">
                  <a:pos x="39" y="142"/>
                </a:cxn>
                <a:cxn ang="0">
                  <a:pos x="47" y="142"/>
                </a:cxn>
                <a:cxn ang="0">
                  <a:pos x="47" y="124"/>
                </a:cxn>
                <a:cxn ang="0">
                  <a:pos x="85" y="124"/>
                </a:cxn>
                <a:cxn ang="0">
                  <a:pos x="77" y="124"/>
                </a:cxn>
                <a:cxn ang="0">
                  <a:pos x="77" y="142"/>
                </a:cxn>
                <a:cxn ang="0">
                  <a:pos x="85" y="142"/>
                </a:cxn>
                <a:cxn ang="0">
                  <a:pos x="85" y="124"/>
                </a:cxn>
                <a:cxn ang="0">
                  <a:pos x="124" y="124"/>
                </a:cxn>
                <a:cxn ang="0">
                  <a:pos x="115" y="124"/>
                </a:cxn>
                <a:cxn ang="0">
                  <a:pos x="115" y="142"/>
                </a:cxn>
                <a:cxn ang="0">
                  <a:pos x="124" y="142"/>
                </a:cxn>
                <a:cxn ang="0">
                  <a:pos x="124" y="124"/>
                </a:cxn>
                <a:cxn ang="0">
                  <a:pos x="162" y="124"/>
                </a:cxn>
                <a:cxn ang="0">
                  <a:pos x="153" y="124"/>
                </a:cxn>
                <a:cxn ang="0">
                  <a:pos x="153" y="142"/>
                </a:cxn>
                <a:cxn ang="0">
                  <a:pos x="162" y="142"/>
                </a:cxn>
                <a:cxn ang="0">
                  <a:pos x="162" y="124"/>
                </a:cxn>
                <a:cxn ang="0">
                  <a:pos x="207" y="124"/>
                </a:cxn>
                <a:cxn ang="0">
                  <a:pos x="192" y="124"/>
                </a:cxn>
                <a:cxn ang="0">
                  <a:pos x="191" y="142"/>
                </a:cxn>
                <a:cxn ang="0">
                  <a:pos x="207" y="142"/>
                </a:cxn>
                <a:cxn ang="0">
                  <a:pos x="207" y="124"/>
                </a:cxn>
                <a:cxn ang="0">
                  <a:pos x="119" y="78"/>
                </a:cxn>
                <a:cxn ang="0">
                  <a:pos x="80" y="117"/>
                </a:cxn>
                <a:cxn ang="0">
                  <a:pos x="207" y="117"/>
                </a:cxn>
                <a:cxn ang="0">
                  <a:pos x="207" y="114"/>
                </a:cxn>
                <a:cxn ang="0">
                  <a:pos x="157" y="114"/>
                </a:cxn>
                <a:cxn ang="0">
                  <a:pos x="157" y="113"/>
                </a:cxn>
                <a:cxn ang="0">
                  <a:pos x="119" y="113"/>
                </a:cxn>
                <a:cxn ang="0">
                  <a:pos x="119" y="78"/>
                </a:cxn>
                <a:cxn ang="0">
                  <a:pos x="80" y="78"/>
                </a:cxn>
                <a:cxn ang="0">
                  <a:pos x="41" y="117"/>
                </a:cxn>
                <a:cxn ang="0">
                  <a:pos x="80" y="117"/>
                </a:cxn>
                <a:cxn ang="0">
                  <a:pos x="80" y="78"/>
                </a:cxn>
                <a:cxn ang="0">
                  <a:pos x="194" y="0"/>
                </a:cxn>
                <a:cxn ang="0">
                  <a:pos x="173" y="0"/>
                </a:cxn>
                <a:cxn ang="0">
                  <a:pos x="173" y="114"/>
                </a:cxn>
                <a:cxn ang="0">
                  <a:pos x="194" y="114"/>
                </a:cxn>
                <a:cxn ang="0">
                  <a:pos x="194" y="0"/>
                </a:cxn>
                <a:cxn ang="0">
                  <a:pos x="157" y="0"/>
                </a:cxn>
                <a:cxn ang="0">
                  <a:pos x="135" y="0"/>
                </a:cxn>
                <a:cxn ang="0">
                  <a:pos x="135" y="113"/>
                </a:cxn>
                <a:cxn ang="0">
                  <a:pos x="157" y="113"/>
                </a:cxn>
                <a:cxn ang="0">
                  <a:pos x="157" y="0"/>
                </a:cxn>
              </a:cxnLst>
              <a:rect l="0" t="0" r="r" b="b"/>
              <a:pathLst>
                <a:path w="207" h="184">
                  <a:moveTo>
                    <a:pt x="41" y="76"/>
                  </a:moveTo>
                  <a:lnTo>
                    <a:pt x="0" y="124"/>
                  </a:lnTo>
                  <a:lnTo>
                    <a:pt x="0" y="183"/>
                  </a:lnTo>
                  <a:lnTo>
                    <a:pt x="207" y="183"/>
                  </a:lnTo>
                  <a:lnTo>
                    <a:pt x="207" y="142"/>
                  </a:lnTo>
                  <a:lnTo>
                    <a:pt x="9" y="142"/>
                  </a:lnTo>
                  <a:lnTo>
                    <a:pt x="9" y="124"/>
                  </a:lnTo>
                  <a:lnTo>
                    <a:pt x="207" y="124"/>
                  </a:lnTo>
                  <a:lnTo>
                    <a:pt x="207" y="117"/>
                  </a:lnTo>
                  <a:lnTo>
                    <a:pt x="80" y="117"/>
                  </a:lnTo>
                  <a:lnTo>
                    <a:pt x="41" y="117"/>
                  </a:lnTo>
                  <a:lnTo>
                    <a:pt x="41" y="76"/>
                  </a:lnTo>
                  <a:close/>
                  <a:moveTo>
                    <a:pt x="47" y="124"/>
                  </a:moveTo>
                  <a:lnTo>
                    <a:pt x="39" y="124"/>
                  </a:lnTo>
                  <a:lnTo>
                    <a:pt x="39" y="142"/>
                  </a:lnTo>
                  <a:lnTo>
                    <a:pt x="47" y="142"/>
                  </a:lnTo>
                  <a:lnTo>
                    <a:pt x="47" y="124"/>
                  </a:lnTo>
                  <a:close/>
                  <a:moveTo>
                    <a:pt x="85" y="124"/>
                  </a:moveTo>
                  <a:lnTo>
                    <a:pt x="77" y="124"/>
                  </a:lnTo>
                  <a:lnTo>
                    <a:pt x="77" y="142"/>
                  </a:lnTo>
                  <a:lnTo>
                    <a:pt x="85" y="142"/>
                  </a:lnTo>
                  <a:lnTo>
                    <a:pt x="85" y="124"/>
                  </a:lnTo>
                  <a:close/>
                  <a:moveTo>
                    <a:pt x="124" y="124"/>
                  </a:moveTo>
                  <a:lnTo>
                    <a:pt x="115" y="124"/>
                  </a:lnTo>
                  <a:lnTo>
                    <a:pt x="115" y="142"/>
                  </a:lnTo>
                  <a:lnTo>
                    <a:pt x="124" y="142"/>
                  </a:lnTo>
                  <a:lnTo>
                    <a:pt x="124" y="124"/>
                  </a:lnTo>
                  <a:close/>
                  <a:moveTo>
                    <a:pt x="162" y="124"/>
                  </a:moveTo>
                  <a:lnTo>
                    <a:pt x="153" y="124"/>
                  </a:lnTo>
                  <a:lnTo>
                    <a:pt x="153" y="142"/>
                  </a:lnTo>
                  <a:lnTo>
                    <a:pt x="162" y="142"/>
                  </a:lnTo>
                  <a:lnTo>
                    <a:pt x="162" y="124"/>
                  </a:lnTo>
                  <a:close/>
                  <a:moveTo>
                    <a:pt x="207" y="124"/>
                  </a:moveTo>
                  <a:lnTo>
                    <a:pt x="192" y="124"/>
                  </a:lnTo>
                  <a:lnTo>
                    <a:pt x="191" y="142"/>
                  </a:lnTo>
                  <a:lnTo>
                    <a:pt x="207" y="142"/>
                  </a:lnTo>
                  <a:lnTo>
                    <a:pt x="207" y="124"/>
                  </a:lnTo>
                  <a:close/>
                  <a:moveTo>
                    <a:pt x="119" y="78"/>
                  </a:moveTo>
                  <a:lnTo>
                    <a:pt x="80" y="117"/>
                  </a:lnTo>
                  <a:lnTo>
                    <a:pt x="207" y="117"/>
                  </a:lnTo>
                  <a:lnTo>
                    <a:pt x="207" y="114"/>
                  </a:lnTo>
                  <a:lnTo>
                    <a:pt x="157" y="114"/>
                  </a:lnTo>
                  <a:lnTo>
                    <a:pt x="157" y="113"/>
                  </a:lnTo>
                  <a:lnTo>
                    <a:pt x="119" y="113"/>
                  </a:lnTo>
                  <a:lnTo>
                    <a:pt x="119" y="78"/>
                  </a:lnTo>
                  <a:close/>
                  <a:moveTo>
                    <a:pt x="80" y="78"/>
                  </a:moveTo>
                  <a:lnTo>
                    <a:pt x="41" y="117"/>
                  </a:lnTo>
                  <a:lnTo>
                    <a:pt x="80" y="117"/>
                  </a:lnTo>
                  <a:lnTo>
                    <a:pt x="80" y="78"/>
                  </a:lnTo>
                  <a:close/>
                  <a:moveTo>
                    <a:pt x="194" y="0"/>
                  </a:moveTo>
                  <a:lnTo>
                    <a:pt x="173" y="0"/>
                  </a:lnTo>
                  <a:lnTo>
                    <a:pt x="173" y="114"/>
                  </a:lnTo>
                  <a:lnTo>
                    <a:pt x="194" y="114"/>
                  </a:lnTo>
                  <a:lnTo>
                    <a:pt x="194" y="0"/>
                  </a:lnTo>
                  <a:close/>
                  <a:moveTo>
                    <a:pt x="157" y="0"/>
                  </a:moveTo>
                  <a:lnTo>
                    <a:pt x="135" y="0"/>
                  </a:lnTo>
                  <a:lnTo>
                    <a:pt x="135" y="113"/>
                  </a:lnTo>
                  <a:lnTo>
                    <a:pt x="157" y="113"/>
                  </a:lnTo>
                  <a:lnTo>
                    <a:pt x="157"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3" name="Freeform 29"/>
            <p:cNvSpPr>
              <a:spLocks/>
            </p:cNvSpPr>
            <p:nvPr/>
          </p:nvSpPr>
          <p:spPr bwMode="auto">
            <a:xfrm>
              <a:off x="9343" y="5654"/>
              <a:ext cx="312" cy="312"/>
            </a:xfrm>
            <a:custGeom>
              <a:avLst/>
              <a:gdLst/>
              <a:ahLst/>
              <a:cxnLst>
                <a:cxn ang="0">
                  <a:pos x="156" y="0"/>
                </a:cxn>
                <a:cxn ang="0">
                  <a:pos x="95" y="12"/>
                </a:cxn>
                <a:cxn ang="0">
                  <a:pos x="46" y="45"/>
                </a:cxn>
                <a:cxn ang="0">
                  <a:pos x="12" y="95"/>
                </a:cxn>
                <a:cxn ang="0">
                  <a:pos x="0" y="156"/>
                </a:cxn>
                <a:cxn ang="0">
                  <a:pos x="12" y="216"/>
                </a:cxn>
                <a:cxn ang="0">
                  <a:pos x="46" y="266"/>
                </a:cxn>
                <a:cxn ang="0">
                  <a:pos x="95" y="299"/>
                </a:cxn>
                <a:cxn ang="0">
                  <a:pos x="156" y="312"/>
                </a:cxn>
                <a:cxn ang="0">
                  <a:pos x="217" y="299"/>
                </a:cxn>
                <a:cxn ang="0">
                  <a:pos x="266" y="266"/>
                </a:cxn>
                <a:cxn ang="0">
                  <a:pos x="300" y="216"/>
                </a:cxn>
                <a:cxn ang="0">
                  <a:pos x="312" y="156"/>
                </a:cxn>
                <a:cxn ang="0">
                  <a:pos x="300" y="95"/>
                </a:cxn>
                <a:cxn ang="0">
                  <a:pos x="266" y="45"/>
                </a:cxn>
                <a:cxn ang="0">
                  <a:pos x="217" y="12"/>
                </a:cxn>
                <a:cxn ang="0">
                  <a:pos x="156" y="0"/>
                </a:cxn>
              </a:cxnLst>
              <a:rect l="0" t="0" r="r" b="b"/>
              <a:pathLst>
                <a:path w="312" h="312">
                  <a:moveTo>
                    <a:pt x="156" y="0"/>
                  </a:moveTo>
                  <a:lnTo>
                    <a:pt x="95" y="12"/>
                  </a:lnTo>
                  <a:lnTo>
                    <a:pt x="46" y="45"/>
                  </a:lnTo>
                  <a:lnTo>
                    <a:pt x="12" y="95"/>
                  </a:lnTo>
                  <a:lnTo>
                    <a:pt x="0" y="156"/>
                  </a:lnTo>
                  <a:lnTo>
                    <a:pt x="12" y="216"/>
                  </a:lnTo>
                  <a:lnTo>
                    <a:pt x="46" y="266"/>
                  </a:lnTo>
                  <a:lnTo>
                    <a:pt x="95" y="299"/>
                  </a:lnTo>
                  <a:lnTo>
                    <a:pt x="156" y="312"/>
                  </a:lnTo>
                  <a:lnTo>
                    <a:pt x="217" y="299"/>
                  </a:lnTo>
                  <a:lnTo>
                    <a:pt x="266" y="266"/>
                  </a:lnTo>
                  <a:lnTo>
                    <a:pt x="300" y="216"/>
                  </a:lnTo>
                  <a:lnTo>
                    <a:pt x="312" y="156"/>
                  </a:lnTo>
                  <a:lnTo>
                    <a:pt x="300" y="95"/>
                  </a:lnTo>
                  <a:lnTo>
                    <a:pt x="266" y="45"/>
                  </a:lnTo>
                  <a:lnTo>
                    <a:pt x="217" y="12"/>
                  </a:lnTo>
                  <a:lnTo>
                    <a:pt x="156" y="0"/>
                  </a:lnTo>
                  <a:close/>
                </a:path>
              </a:pathLst>
            </a:custGeom>
            <a:solidFill>
              <a:srgbClr val="ED1D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4" name="Freeform 30"/>
            <p:cNvSpPr>
              <a:spLocks/>
            </p:cNvSpPr>
            <p:nvPr/>
          </p:nvSpPr>
          <p:spPr bwMode="auto">
            <a:xfrm>
              <a:off x="9343" y="5654"/>
              <a:ext cx="312" cy="312"/>
            </a:xfrm>
            <a:custGeom>
              <a:avLst/>
              <a:gdLst/>
              <a:ahLst/>
              <a:cxnLst>
                <a:cxn ang="0">
                  <a:pos x="312" y="156"/>
                </a:cxn>
                <a:cxn ang="0">
                  <a:pos x="300" y="216"/>
                </a:cxn>
                <a:cxn ang="0">
                  <a:pos x="266" y="266"/>
                </a:cxn>
                <a:cxn ang="0">
                  <a:pos x="217" y="299"/>
                </a:cxn>
                <a:cxn ang="0">
                  <a:pos x="156" y="312"/>
                </a:cxn>
                <a:cxn ang="0">
                  <a:pos x="95" y="299"/>
                </a:cxn>
                <a:cxn ang="0">
                  <a:pos x="46" y="266"/>
                </a:cxn>
                <a:cxn ang="0">
                  <a:pos x="12" y="216"/>
                </a:cxn>
                <a:cxn ang="0">
                  <a:pos x="0" y="156"/>
                </a:cxn>
                <a:cxn ang="0">
                  <a:pos x="12" y="95"/>
                </a:cxn>
                <a:cxn ang="0">
                  <a:pos x="46" y="45"/>
                </a:cxn>
                <a:cxn ang="0">
                  <a:pos x="95" y="12"/>
                </a:cxn>
                <a:cxn ang="0">
                  <a:pos x="156" y="0"/>
                </a:cxn>
                <a:cxn ang="0">
                  <a:pos x="217" y="12"/>
                </a:cxn>
                <a:cxn ang="0">
                  <a:pos x="266" y="45"/>
                </a:cxn>
                <a:cxn ang="0">
                  <a:pos x="300" y="95"/>
                </a:cxn>
                <a:cxn ang="0">
                  <a:pos x="312" y="156"/>
                </a:cxn>
              </a:cxnLst>
              <a:rect l="0" t="0" r="r" b="b"/>
              <a:pathLst>
                <a:path w="312" h="312">
                  <a:moveTo>
                    <a:pt x="312" y="156"/>
                  </a:moveTo>
                  <a:lnTo>
                    <a:pt x="300" y="216"/>
                  </a:lnTo>
                  <a:lnTo>
                    <a:pt x="266" y="266"/>
                  </a:lnTo>
                  <a:lnTo>
                    <a:pt x="217" y="299"/>
                  </a:lnTo>
                  <a:lnTo>
                    <a:pt x="156" y="312"/>
                  </a:lnTo>
                  <a:lnTo>
                    <a:pt x="95" y="299"/>
                  </a:lnTo>
                  <a:lnTo>
                    <a:pt x="46" y="266"/>
                  </a:lnTo>
                  <a:lnTo>
                    <a:pt x="12" y="216"/>
                  </a:lnTo>
                  <a:lnTo>
                    <a:pt x="0" y="156"/>
                  </a:lnTo>
                  <a:lnTo>
                    <a:pt x="12" y="95"/>
                  </a:lnTo>
                  <a:lnTo>
                    <a:pt x="46" y="45"/>
                  </a:lnTo>
                  <a:lnTo>
                    <a:pt x="95" y="12"/>
                  </a:lnTo>
                  <a:lnTo>
                    <a:pt x="156" y="0"/>
                  </a:lnTo>
                  <a:lnTo>
                    <a:pt x="217" y="12"/>
                  </a:lnTo>
                  <a:lnTo>
                    <a:pt x="266" y="45"/>
                  </a:lnTo>
                  <a:lnTo>
                    <a:pt x="300" y="95"/>
                  </a:lnTo>
                  <a:lnTo>
                    <a:pt x="312" y="156"/>
                  </a:lnTo>
                  <a:close/>
                </a:path>
              </a:pathLst>
            </a:custGeom>
            <a:noFill/>
            <a:ln w="17996">
              <a:solidFill>
                <a:srgbClr val="FFF200"/>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055" name="Picture 31"/>
            <p:cNvPicPr>
              <a:picLocks noChangeAspect="1" noChangeArrowheads="1"/>
            </p:cNvPicPr>
            <p:nvPr/>
          </p:nvPicPr>
          <p:blipFill>
            <a:blip r:embed="rId19"/>
            <a:srcRect/>
            <a:stretch>
              <a:fillRect/>
            </a:stretch>
          </p:blipFill>
          <p:spPr bwMode="auto">
            <a:xfrm>
              <a:off x="9268" y="5543"/>
              <a:ext cx="223" cy="174"/>
            </a:xfrm>
            <a:prstGeom prst="rect">
              <a:avLst/>
            </a:prstGeom>
            <a:noFill/>
          </p:spPr>
        </p:pic>
        <p:sp>
          <p:nvSpPr>
            <p:cNvPr id="1056" name="AutoShape 32"/>
            <p:cNvSpPr>
              <a:spLocks/>
            </p:cNvSpPr>
            <p:nvPr/>
          </p:nvSpPr>
          <p:spPr bwMode="auto">
            <a:xfrm>
              <a:off x="9387" y="5701"/>
              <a:ext cx="207" cy="184"/>
            </a:xfrm>
            <a:custGeom>
              <a:avLst/>
              <a:gdLst/>
              <a:ahLst/>
              <a:cxnLst>
                <a:cxn ang="0">
                  <a:pos x="41" y="77"/>
                </a:cxn>
                <a:cxn ang="0">
                  <a:pos x="0" y="124"/>
                </a:cxn>
                <a:cxn ang="0">
                  <a:pos x="0" y="184"/>
                </a:cxn>
                <a:cxn ang="0">
                  <a:pos x="206" y="184"/>
                </a:cxn>
                <a:cxn ang="0">
                  <a:pos x="206" y="142"/>
                </a:cxn>
                <a:cxn ang="0">
                  <a:pos x="8" y="142"/>
                </a:cxn>
                <a:cxn ang="0">
                  <a:pos x="8" y="124"/>
                </a:cxn>
                <a:cxn ang="0">
                  <a:pos x="206" y="124"/>
                </a:cxn>
                <a:cxn ang="0">
                  <a:pos x="206" y="117"/>
                </a:cxn>
                <a:cxn ang="0">
                  <a:pos x="79" y="117"/>
                </a:cxn>
                <a:cxn ang="0">
                  <a:pos x="79" y="117"/>
                </a:cxn>
                <a:cxn ang="0">
                  <a:pos x="41" y="117"/>
                </a:cxn>
                <a:cxn ang="0">
                  <a:pos x="41" y="77"/>
                </a:cxn>
                <a:cxn ang="0">
                  <a:pos x="47" y="124"/>
                </a:cxn>
                <a:cxn ang="0">
                  <a:pos x="38" y="124"/>
                </a:cxn>
                <a:cxn ang="0">
                  <a:pos x="38" y="142"/>
                </a:cxn>
                <a:cxn ang="0">
                  <a:pos x="47" y="142"/>
                </a:cxn>
                <a:cxn ang="0">
                  <a:pos x="47" y="124"/>
                </a:cxn>
                <a:cxn ang="0">
                  <a:pos x="85" y="124"/>
                </a:cxn>
                <a:cxn ang="0">
                  <a:pos x="76" y="124"/>
                </a:cxn>
                <a:cxn ang="0">
                  <a:pos x="76" y="142"/>
                </a:cxn>
                <a:cxn ang="0">
                  <a:pos x="85" y="142"/>
                </a:cxn>
                <a:cxn ang="0">
                  <a:pos x="85" y="124"/>
                </a:cxn>
                <a:cxn ang="0">
                  <a:pos x="123" y="124"/>
                </a:cxn>
                <a:cxn ang="0">
                  <a:pos x="115" y="124"/>
                </a:cxn>
                <a:cxn ang="0">
                  <a:pos x="115" y="142"/>
                </a:cxn>
                <a:cxn ang="0">
                  <a:pos x="123" y="142"/>
                </a:cxn>
                <a:cxn ang="0">
                  <a:pos x="123" y="124"/>
                </a:cxn>
                <a:cxn ang="0">
                  <a:pos x="161" y="124"/>
                </a:cxn>
                <a:cxn ang="0">
                  <a:pos x="153" y="124"/>
                </a:cxn>
                <a:cxn ang="0">
                  <a:pos x="153" y="142"/>
                </a:cxn>
                <a:cxn ang="0">
                  <a:pos x="161" y="142"/>
                </a:cxn>
                <a:cxn ang="0">
                  <a:pos x="161" y="124"/>
                </a:cxn>
                <a:cxn ang="0">
                  <a:pos x="206" y="124"/>
                </a:cxn>
                <a:cxn ang="0">
                  <a:pos x="191" y="124"/>
                </a:cxn>
                <a:cxn ang="0">
                  <a:pos x="191" y="142"/>
                </a:cxn>
                <a:cxn ang="0">
                  <a:pos x="206" y="142"/>
                </a:cxn>
                <a:cxn ang="0">
                  <a:pos x="206" y="124"/>
                </a:cxn>
                <a:cxn ang="0">
                  <a:pos x="118" y="79"/>
                </a:cxn>
                <a:cxn ang="0">
                  <a:pos x="79" y="117"/>
                </a:cxn>
                <a:cxn ang="0">
                  <a:pos x="206" y="117"/>
                </a:cxn>
                <a:cxn ang="0">
                  <a:pos x="206" y="114"/>
                </a:cxn>
                <a:cxn ang="0">
                  <a:pos x="156" y="114"/>
                </a:cxn>
                <a:cxn ang="0">
                  <a:pos x="156" y="114"/>
                </a:cxn>
                <a:cxn ang="0">
                  <a:pos x="118" y="114"/>
                </a:cxn>
                <a:cxn ang="0">
                  <a:pos x="118" y="79"/>
                </a:cxn>
                <a:cxn ang="0">
                  <a:pos x="79" y="79"/>
                </a:cxn>
                <a:cxn ang="0">
                  <a:pos x="41" y="117"/>
                </a:cxn>
                <a:cxn ang="0">
                  <a:pos x="79" y="117"/>
                </a:cxn>
                <a:cxn ang="0">
                  <a:pos x="79" y="79"/>
                </a:cxn>
                <a:cxn ang="0">
                  <a:pos x="193" y="0"/>
                </a:cxn>
                <a:cxn ang="0">
                  <a:pos x="172" y="0"/>
                </a:cxn>
                <a:cxn ang="0">
                  <a:pos x="172" y="114"/>
                </a:cxn>
                <a:cxn ang="0">
                  <a:pos x="193" y="114"/>
                </a:cxn>
                <a:cxn ang="0">
                  <a:pos x="193" y="0"/>
                </a:cxn>
                <a:cxn ang="0">
                  <a:pos x="156" y="0"/>
                </a:cxn>
                <a:cxn ang="0">
                  <a:pos x="134" y="0"/>
                </a:cxn>
                <a:cxn ang="0">
                  <a:pos x="134" y="114"/>
                </a:cxn>
                <a:cxn ang="0">
                  <a:pos x="156" y="114"/>
                </a:cxn>
                <a:cxn ang="0">
                  <a:pos x="156" y="0"/>
                </a:cxn>
              </a:cxnLst>
              <a:rect l="0" t="0" r="r" b="b"/>
              <a:pathLst>
                <a:path w="207" h="184">
                  <a:moveTo>
                    <a:pt x="41" y="77"/>
                  </a:moveTo>
                  <a:lnTo>
                    <a:pt x="0" y="124"/>
                  </a:lnTo>
                  <a:lnTo>
                    <a:pt x="0" y="184"/>
                  </a:lnTo>
                  <a:lnTo>
                    <a:pt x="206" y="184"/>
                  </a:lnTo>
                  <a:lnTo>
                    <a:pt x="206" y="142"/>
                  </a:lnTo>
                  <a:lnTo>
                    <a:pt x="8" y="142"/>
                  </a:lnTo>
                  <a:lnTo>
                    <a:pt x="8" y="124"/>
                  </a:lnTo>
                  <a:lnTo>
                    <a:pt x="206" y="124"/>
                  </a:lnTo>
                  <a:lnTo>
                    <a:pt x="206" y="117"/>
                  </a:lnTo>
                  <a:lnTo>
                    <a:pt x="79" y="117"/>
                  </a:lnTo>
                  <a:lnTo>
                    <a:pt x="41" y="117"/>
                  </a:lnTo>
                  <a:lnTo>
                    <a:pt x="41" y="77"/>
                  </a:lnTo>
                  <a:close/>
                  <a:moveTo>
                    <a:pt x="47" y="124"/>
                  </a:moveTo>
                  <a:lnTo>
                    <a:pt x="38" y="124"/>
                  </a:lnTo>
                  <a:lnTo>
                    <a:pt x="38" y="142"/>
                  </a:lnTo>
                  <a:lnTo>
                    <a:pt x="47" y="142"/>
                  </a:lnTo>
                  <a:lnTo>
                    <a:pt x="47" y="124"/>
                  </a:lnTo>
                  <a:close/>
                  <a:moveTo>
                    <a:pt x="85" y="124"/>
                  </a:moveTo>
                  <a:lnTo>
                    <a:pt x="76" y="124"/>
                  </a:lnTo>
                  <a:lnTo>
                    <a:pt x="76" y="142"/>
                  </a:lnTo>
                  <a:lnTo>
                    <a:pt x="85" y="142"/>
                  </a:lnTo>
                  <a:lnTo>
                    <a:pt x="85" y="124"/>
                  </a:lnTo>
                  <a:close/>
                  <a:moveTo>
                    <a:pt x="123" y="124"/>
                  </a:moveTo>
                  <a:lnTo>
                    <a:pt x="115" y="124"/>
                  </a:lnTo>
                  <a:lnTo>
                    <a:pt x="115" y="142"/>
                  </a:lnTo>
                  <a:lnTo>
                    <a:pt x="123" y="142"/>
                  </a:lnTo>
                  <a:lnTo>
                    <a:pt x="123" y="124"/>
                  </a:lnTo>
                  <a:close/>
                  <a:moveTo>
                    <a:pt x="161" y="124"/>
                  </a:moveTo>
                  <a:lnTo>
                    <a:pt x="153" y="124"/>
                  </a:lnTo>
                  <a:lnTo>
                    <a:pt x="153" y="142"/>
                  </a:lnTo>
                  <a:lnTo>
                    <a:pt x="161" y="142"/>
                  </a:lnTo>
                  <a:lnTo>
                    <a:pt x="161" y="124"/>
                  </a:lnTo>
                  <a:close/>
                  <a:moveTo>
                    <a:pt x="206" y="124"/>
                  </a:moveTo>
                  <a:lnTo>
                    <a:pt x="191" y="124"/>
                  </a:lnTo>
                  <a:lnTo>
                    <a:pt x="191" y="142"/>
                  </a:lnTo>
                  <a:lnTo>
                    <a:pt x="206" y="142"/>
                  </a:lnTo>
                  <a:lnTo>
                    <a:pt x="206" y="124"/>
                  </a:lnTo>
                  <a:close/>
                  <a:moveTo>
                    <a:pt x="118" y="79"/>
                  </a:moveTo>
                  <a:lnTo>
                    <a:pt x="79" y="117"/>
                  </a:lnTo>
                  <a:lnTo>
                    <a:pt x="206" y="117"/>
                  </a:lnTo>
                  <a:lnTo>
                    <a:pt x="206" y="114"/>
                  </a:lnTo>
                  <a:lnTo>
                    <a:pt x="156" y="114"/>
                  </a:lnTo>
                  <a:lnTo>
                    <a:pt x="118" y="114"/>
                  </a:lnTo>
                  <a:lnTo>
                    <a:pt x="118" y="79"/>
                  </a:lnTo>
                  <a:close/>
                  <a:moveTo>
                    <a:pt x="79" y="79"/>
                  </a:moveTo>
                  <a:lnTo>
                    <a:pt x="41" y="117"/>
                  </a:lnTo>
                  <a:lnTo>
                    <a:pt x="79" y="117"/>
                  </a:lnTo>
                  <a:lnTo>
                    <a:pt x="79" y="79"/>
                  </a:lnTo>
                  <a:close/>
                  <a:moveTo>
                    <a:pt x="193" y="0"/>
                  </a:moveTo>
                  <a:lnTo>
                    <a:pt x="172" y="0"/>
                  </a:lnTo>
                  <a:lnTo>
                    <a:pt x="172" y="114"/>
                  </a:lnTo>
                  <a:lnTo>
                    <a:pt x="193" y="114"/>
                  </a:lnTo>
                  <a:lnTo>
                    <a:pt x="193" y="0"/>
                  </a:lnTo>
                  <a:close/>
                  <a:moveTo>
                    <a:pt x="156" y="0"/>
                  </a:moveTo>
                  <a:lnTo>
                    <a:pt x="134" y="0"/>
                  </a:lnTo>
                  <a:lnTo>
                    <a:pt x="134" y="114"/>
                  </a:lnTo>
                  <a:lnTo>
                    <a:pt x="156" y="114"/>
                  </a:lnTo>
                  <a:lnTo>
                    <a:pt x="15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7" name="Freeform 33"/>
            <p:cNvSpPr>
              <a:spLocks/>
            </p:cNvSpPr>
            <p:nvPr/>
          </p:nvSpPr>
          <p:spPr bwMode="auto">
            <a:xfrm>
              <a:off x="8887" y="6771"/>
              <a:ext cx="312" cy="312"/>
            </a:xfrm>
            <a:custGeom>
              <a:avLst/>
              <a:gdLst/>
              <a:ahLst/>
              <a:cxnLst>
                <a:cxn ang="0">
                  <a:pos x="156" y="0"/>
                </a:cxn>
                <a:cxn ang="0">
                  <a:pos x="95" y="12"/>
                </a:cxn>
                <a:cxn ang="0">
                  <a:pos x="46" y="46"/>
                </a:cxn>
                <a:cxn ang="0">
                  <a:pos x="12" y="95"/>
                </a:cxn>
                <a:cxn ang="0">
                  <a:pos x="0" y="156"/>
                </a:cxn>
                <a:cxn ang="0">
                  <a:pos x="12" y="217"/>
                </a:cxn>
                <a:cxn ang="0">
                  <a:pos x="46" y="266"/>
                </a:cxn>
                <a:cxn ang="0">
                  <a:pos x="95" y="300"/>
                </a:cxn>
                <a:cxn ang="0">
                  <a:pos x="156" y="312"/>
                </a:cxn>
                <a:cxn ang="0">
                  <a:pos x="217" y="300"/>
                </a:cxn>
                <a:cxn ang="0">
                  <a:pos x="267" y="266"/>
                </a:cxn>
                <a:cxn ang="0">
                  <a:pos x="300" y="217"/>
                </a:cxn>
                <a:cxn ang="0">
                  <a:pos x="312" y="156"/>
                </a:cxn>
                <a:cxn ang="0">
                  <a:pos x="300" y="95"/>
                </a:cxn>
                <a:cxn ang="0">
                  <a:pos x="267" y="46"/>
                </a:cxn>
                <a:cxn ang="0">
                  <a:pos x="217" y="12"/>
                </a:cxn>
                <a:cxn ang="0">
                  <a:pos x="156" y="0"/>
                </a:cxn>
              </a:cxnLst>
              <a:rect l="0" t="0" r="r" b="b"/>
              <a:pathLst>
                <a:path w="312" h="312">
                  <a:moveTo>
                    <a:pt x="156" y="0"/>
                  </a:moveTo>
                  <a:lnTo>
                    <a:pt x="95" y="12"/>
                  </a:lnTo>
                  <a:lnTo>
                    <a:pt x="46" y="46"/>
                  </a:lnTo>
                  <a:lnTo>
                    <a:pt x="12" y="95"/>
                  </a:lnTo>
                  <a:lnTo>
                    <a:pt x="0" y="156"/>
                  </a:lnTo>
                  <a:lnTo>
                    <a:pt x="12" y="217"/>
                  </a:lnTo>
                  <a:lnTo>
                    <a:pt x="46" y="266"/>
                  </a:lnTo>
                  <a:lnTo>
                    <a:pt x="95" y="300"/>
                  </a:lnTo>
                  <a:lnTo>
                    <a:pt x="156" y="312"/>
                  </a:lnTo>
                  <a:lnTo>
                    <a:pt x="217" y="300"/>
                  </a:lnTo>
                  <a:lnTo>
                    <a:pt x="267" y="266"/>
                  </a:lnTo>
                  <a:lnTo>
                    <a:pt x="300" y="217"/>
                  </a:lnTo>
                  <a:lnTo>
                    <a:pt x="312" y="156"/>
                  </a:lnTo>
                  <a:lnTo>
                    <a:pt x="300" y="95"/>
                  </a:lnTo>
                  <a:lnTo>
                    <a:pt x="267" y="46"/>
                  </a:lnTo>
                  <a:lnTo>
                    <a:pt x="217" y="12"/>
                  </a:lnTo>
                  <a:lnTo>
                    <a:pt x="156" y="0"/>
                  </a:lnTo>
                  <a:close/>
                </a:path>
              </a:pathLst>
            </a:custGeom>
            <a:solidFill>
              <a:srgbClr val="ED1D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8" name="Freeform 34"/>
            <p:cNvSpPr>
              <a:spLocks/>
            </p:cNvSpPr>
            <p:nvPr/>
          </p:nvSpPr>
          <p:spPr bwMode="auto">
            <a:xfrm>
              <a:off x="8887" y="6771"/>
              <a:ext cx="312" cy="312"/>
            </a:xfrm>
            <a:custGeom>
              <a:avLst/>
              <a:gdLst/>
              <a:ahLst/>
              <a:cxnLst>
                <a:cxn ang="0">
                  <a:pos x="312" y="156"/>
                </a:cxn>
                <a:cxn ang="0">
                  <a:pos x="300" y="217"/>
                </a:cxn>
                <a:cxn ang="0">
                  <a:pos x="267" y="266"/>
                </a:cxn>
                <a:cxn ang="0">
                  <a:pos x="217" y="300"/>
                </a:cxn>
                <a:cxn ang="0">
                  <a:pos x="156" y="312"/>
                </a:cxn>
                <a:cxn ang="0">
                  <a:pos x="95" y="300"/>
                </a:cxn>
                <a:cxn ang="0">
                  <a:pos x="46" y="266"/>
                </a:cxn>
                <a:cxn ang="0">
                  <a:pos x="12" y="217"/>
                </a:cxn>
                <a:cxn ang="0">
                  <a:pos x="0" y="156"/>
                </a:cxn>
                <a:cxn ang="0">
                  <a:pos x="12" y="95"/>
                </a:cxn>
                <a:cxn ang="0">
                  <a:pos x="46" y="46"/>
                </a:cxn>
                <a:cxn ang="0">
                  <a:pos x="95" y="12"/>
                </a:cxn>
                <a:cxn ang="0">
                  <a:pos x="156" y="0"/>
                </a:cxn>
                <a:cxn ang="0">
                  <a:pos x="217" y="12"/>
                </a:cxn>
                <a:cxn ang="0">
                  <a:pos x="267" y="46"/>
                </a:cxn>
                <a:cxn ang="0">
                  <a:pos x="300" y="95"/>
                </a:cxn>
                <a:cxn ang="0">
                  <a:pos x="312" y="156"/>
                </a:cxn>
              </a:cxnLst>
              <a:rect l="0" t="0" r="r" b="b"/>
              <a:pathLst>
                <a:path w="312" h="312">
                  <a:moveTo>
                    <a:pt x="312" y="156"/>
                  </a:moveTo>
                  <a:lnTo>
                    <a:pt x="300" y="217"/>
                  </a:lnTo>
                  <a:lnTo>
                    <a:pt x="267" y="266"/>
                  </a:lnTo>
                  <a:lnTo>
                    <a:pt x="217" y="300"/>
                  </a:lnTo>
                  <a:lnTo>
                    <a:pt x="156" y="312"/>
                  </a:lnTo>
                  <a:lnTo>
                    <a:pt x="95" y="300"/>
                  </a:lnTo>
                  <a:lnTo>
                    <a:pt x="46" y="266"/>
                  </a:lnTo>
                  <a:lnTo>
                    <a:pt x="12" y="217"/>
                  </a:lnTo>
                  <a:lnTo>
                    <a:pt x="0" y="156"/>
                  </a:lnTo>
                  <a:lnTo>
                    <a:pt x="12" y="95"/>
                  </a:lnTo>
                  <a:lnTo>
                    <a:pt x="46" y="46"/>
                  </a:lnTo>
                  <a:lnTo>
                    <a:pt x="95" y="12"/>
                  </a:lnTo>
                  <a:lnTo>
                    <a:pt x="156" y="0"/>
                  </a:lnTo>
                  <a:lnTo>
                    <a:pt x="217" y="12"/>
                  </a:lnTo>
                  <a:lnTo>
                    <a:pt x="267" y="46"/>
                  </a:lnTo>
                  <a:lnTo>
                    <a:pt x="300" y="95"/>
                  </a:lnTo>
                  <a:lnTo>
                    <a:pt x="312" y="156"/>
                  </a:lnTo>
                  <a:close/>
                </a:path>
              </a:pathLst>
            </a:custGeom>
            <a:noFill/>
            <a:ln w="17996">
              <a:solidFill>
                <a:srgbClr val="FFF200"/>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059" name="Picture 35"/>
            <p:cNvPicPr>
              <a:picLocks noChangeAspect="1" noChangeArrowheads="1"/>
            </p:cNvPicPr>
            <p:nvPr/>
          </p:nvPicPr>
          <p:blipFill>
            <a:blip r:embed="rId20"/>
            <a:srcRect/>
            <a:stretch>
              <a:fillRect/>
            </a:stretch>
          </p:blipFill>
          <p:spPr bwMode="auto">
            <a:xfrm>
              <a:off x="8908" y="7002"/>
              <a:ext cx="135" cy="174"/>
            </a:xfrm>
            <a:prstGeom prst="rect">
              <a:avLst/>
            </a:prstGeom>
            <a:noFill/>
          </p:spPr>
        </p:pic>
        <p:sp>
          <p:nvSpPr>
            <p:cNvPr id="1060" name="AutoShape 36"/>
            <p:cNvSpPr>
              <a:spLocks/>
            </p:cNvSpPr>
            <p:nvPr/>
          </p:nvSpPr>
          <p:spPr bwMode="auto">
            <a:xfrm>
              <a:off x="8931" y="6818"/>
              <a:ext cx="207" cy="184"/>
            </a:xfrm>
            <a:custGeom>
              <a:avLst/>
              <a:gdLst/>
              <a:ahLst/>
              <a:cxnLst>
                <a:cxn ang="0">
                  <a:pos x="41" y="76"/>
                </a:cxn>
                <a:cxn ang="0">
                  <a:pos x="0" y="124"/>
                </a:cxn>
                <a:cxn ang="0">
                  <a:pos x="0" y="183"/>
                </a:cxn>
                <a:cxn ang="0">
                  <a:pos x="206" y="183"/>
                </a:cxn>
                <a:cxn ang="0">
                  <a:pos x="206" y="142"/>
                </a:cxn>
                <a:cxn ang="0">
                  <a:pos x="8" y="142"/>
                </a:cxn>
                <a:cxn ang="0">
                  <a:pos x="8" y="124"/>
                </a:cxn>
                <a:cxn ang="0">
                  <a:pos x="206" y="124"/>
                </a:cxn>
                <a:cxn ang="0">
                  <a:pos x="206" y="117"/>
                </a:cxn>
                <a:cxn ang="0">
                  <a:pos x="79" y="117"/>
                </a:cxn>
                <a:cxn ang="0">
                  <a:pos x="79" y="117"/>
                </a:cxn>
                <a:cxn ang="0">
                  <a:pos x="41" y="117"/>
                </a:cxn>
                <a:cxn ang="0">
                  <a:pos x="41" y="76"/>
                </a:cxn>
                <a:cxn ang="0">
                  <a:pos x="47" y="124"/>
                </a:cxn>
                <a:cxn ang="0">
                  <a:pos x="38" y="124"/>
                </a:cxn>
                <a:cxn ang="0">
                  <a:pos x="38" y="142"/>
                </a:cxn>
                <a:cxn ang="0">
                  <a:pos x="47" y="142"/>
                </a:cxn>
                <a:cxn ang="0">
                  <a:pos x="47" y="124"/>
                </a:cxn>
                <a:cxn ang="0">
                  <a:pos x="85" y="124"/>
                </a:cxn>
                <a:cxn ang="0">
                  <a:pos x="76" y="124"/>
                </a:cxn>
                <a:cxn ang="0">
                  <a:pos x="76" y="142"/>
                </a:cxn>
                <a:cxn ang="0">
                  <a:pos x="85" y="142"/>
                </a:cxn>
                <a:cxn ang="0">
                  <a:pos x="85" y="124"/>
                </a:cxn>
                <a:cxn ang="0">
                  <a:pos x="123" y="124"/>
                </a:cxn>
                <a:cxn ang="0">
                  <a:pos x="115" y="124"/>
                </a:cxn>
                <a:cxn ang="0">
                  <a:pos x="115" y="142"/>
                </a:cxn>
                <a:cxn ang="0">
                  <a:pos x="123" y="142"/>
                </a:cxn>
                <a:cxn ang="0">
                  <a:pos x="123" y="124"/>
                </a:cxn>
                <a:cxn ang="0">
                  <a:pos x="161" y="124"/>
                </a:cxn>
                <a:cxn ang="0">
                  <a:pos x="153" y="124"/>
                </a:cxn>
                <a:cxn ang="0">
                  <a:pos x="153" y="142"/>
                </a:cxn>
                <a:cxn ang="0">
                  <a:pos x="161" y="142"/>
                </a:cxn>
                <a:cxn ang="0">
                  <a:pos x="161" y="124"/>
                </a:cxn>
                <a:cxn ang="0">
                  <a:pos x="206" y="124"/>
                </a:cxn>
                <a:cxn ang="0">
                  <a:pos x="191" y="124"/>
                </a:cxn>
                <a:cxn ang="0">
                  <a:pos x="191" y="142"/>
                </a:cxn>
                <a:cxn ang="0">
                  <a:pos x="206" y="142"/>
                </a:cxn>
                <a:cxn ang="0">
                  <a:pos x="206" y="124"/>
                </a:cxn>
                <a:cxn ang="0">
                  <a:pos x="118" y="78"/>
                </a:cxn>
                <a:cxn ang="0">
                  <a:pos x="79" y="117"/>
                </a:cxn>
                <a:cxn ang="0">
                  <a:pos x="206" y="117"/>
                </a:cxn>
                <a:cxn ang="0">
                  <a:pos x="206" y="114"/>
                </a:cxn>
                <a:cxn ang="0">
                  <a:pos x="156" y="114"/>
                </a:cxn>
                <a:cxn ang="0">
                  <a:pos x="156" y="113"/>
                </a:cxn>
                <a:cxn ang="0">
                  <a:pos x="118" y="113"/>
                </a:cxn>
                <a:cxn ang="0">
                  <a:pos x="118" y="78"/>
                </a:cxn>
                <a:cxn ang="0">
                  <a:pos x="79" y="78"/>
                </a:cxn>
                <a:cxn ang="0">
                  <a:pos x="41" y="117"/>
                </a:cxn>
                <a:cxn ang="0">
                  <a:pos x="79" y="117"/>
                </a:cxn>
                <a:cxn ang="0">
                  <a:pos x="79" y="78"/>
                </a:cxn>
                <a:cxn ang="0">
                  <a:pos x="193" y="0"/>
                </a:cxn>
                <a:cxn ang="0">
                  <a:pos x="172" y="0"/>
                </a:cxn>
                <a:cxn ang="0">
                  <a:pos x="172" y="114"/>
                </a:cxn>
                <a:cxn ang="0">
                  <a:pos x="193" y="114"/>
                </a:cxn>
                <a:cxn ang="0">
                  <a:pos x="193" y="0"/>
                </a:cxn>
                <a:cxn ang="0">
                  <a:pos x="156" y="0"/>
                </a:cxn>
                <a:cxn ang="0">
                  <a:pos x="134" y="0"/>
                </a:cxn>
                <a:cxn ang="0">
                  <a:pos x="134" y="113"/>
                </a:cxn>
                <a:cxn ang="0">
                  <a:pos x="156" y="113"/>
                </a:cxn>
                <a:cxn ang="0">
                  <a:pos x="156" y="0"/>
                </a:cxn>
              </a:cxnLst>
              <a:rect l="0" t="0" r="r" b="b"/>
              <a:pathLst>
                <a:path w="207" h="184">
                  <a:moveTo>
                    <a:pt x="41" y="76"/>
                  </a:moveTo>
                  <a:lnTo>
                    <a:pt x="0" y="124"/>
                  </a:lnTo>
                  <a:lnTo>
                    <a:pt x="0" y="183"/>
                  </a:lnTo>
                  <a:lnTo>
                    <a:pt x="206" y="183"/>
                  </a:lnTo>
                  <a:lnTo>
                    <a:pt x="206" y="142"/>
                  </a:lnTo>
                  <a:lnTo>
                    <a:pt x="8" y="142"/>
                  </a:lnTo>
                  <a:lnTo>
                    <a:pt x="8" y="124"/>
                  </a:lnTo>
                  <a:lnTo>
                    <a:pt x="206" y="124"/>
                  </a:lnTo>
                  <a:lnTo>
                    <a:pt x="206" y="117"/>
                  </a:lnTo>
                  <a:lnTo>
                    <a:pt x="79" y="117"/>
                  </a:lnTo>
                  <a:lnTo>
                    <a:pt x="41" y="117"/>
                  </a:lnTo>
                  <a:lnTo>
                    <a:pt x="41" y="76"/>
                  </a:lnTo>
                  <a:close/>
                  <a:moveTo>
                    <a:pt x="47" y="124"/>
                  </a:moveTo>
                  <a:lnTo>
                    <a:pt x="38" y="124"/>
                  </a:lnTo>
                  <a:lnTo>
                    <a:pt x="38" y="142"/>
                  </a:lnTo>
                  <a:lnTo>
                    <a:pt x="47" y="142"/>
                  </a:lnTo>
                  <a:lnTo>
                    <a:pt x="47" y="124"/>
                  </a:lnTo>
                  <a:close/>
                  <a:moveTo>
                    <a:pt x="85" y="124"/>
                  </a:moveTo>
                  <a:lnTo>
                    <a:pt x="76" y="124"/>
                  </a:lnTo>
                  <a:lnTo>
                    <a:pt x="76" y="142"/>
                  </a:lnTo>
                  <a:lnTo>
                    <a:pt x="85" y="142"/>
                  </a:lnTo>
                  <a:lnTo>
                    <a:pt x="85" y="124"/>
                  </a:lnTo>
                  <a:close/>
                  <a:moveTo>
                    <a:pt x="123" y="124"/>
                  </a:moveTo>
                  <a:lnTo>
                    <a:pt x="115" y="124"/>
                  </a:lnTo>
                  <a:lnTo>
                    <a:pt x="115" y="142"/>
                  </a:lnTo>
                  <a:lnTo>
                    <a:pt x="123" y="142"/>
                  </a:lnTo>
                  <a:lnTo>
                    <a:pt x="123" y="124"/>
                  </a:lnTo>
                  <a:close/>
                  <a:moveTo>
                    <a:pt x="161" y="124"/>
                  </a:moveTo>
                  <a:lnTo>
                    <a:pt x="153" y="124"/>
                  </a:lnTo>
                  <a:lnTo>
                    <a:pt x="153" y="142"/>
                  </a:lnTo>
                  <a:lnTo>
                    <a:pt x="161" y="142"/>
                  </a:lnTo>
                  <a:lnTo>
                    <a:pt x="161" y="124"/>
                  </a:lnTo>
                  <a:close/>
                  <a:moveTo>
                    <a:pt x="206" y="124"/>
                  </a:moveTo>
                  <a:lnTo>
                    <a:pt x="191" y="124"/>
                  </a:lnTo>
                  <a:lnTo>
                    <a:pt x="191" y="142"/>
                  </a:lnTo>
                  <a:lnTo>
                    <a:pt x="206" y="142"/>
                  </a:lnTo>
                  <a:lnTo>
                    <a:pt x="206" y="124"/>
                  </a:lnTo>
                  <a:close/>
                  <a:moveTo>
                    <a:pt x="118" y="78"/>
                  </a:moveTo>
                  <a:lnTo>
                    <a:pt x="79" y="117"/>
                  </a:lnTo>
                  <a:lnTo>
                    <a:pt x="206" y="117"/>
                  </a:lnTo>
                  <a:lnTo>
                    <a:pt x="206" y="114"/>
                  </a:lnTo>
                  <a:lnTo>
                    <a:pt x="156" y="114"/>
                  </a:lnTo>
                  <a:lnTo>
                    <a:pt x="156" y="113"/>
                  </a:lnTo>
                  <a:lnTo>
                    <a:pt x="118" y="113"/>
                  </a:lnTo>
                  <a:lnTo>
                    <a:pt x="118" y="78"/>
                  </a:lnTo>
                  <a:close/>
                  <a:moveTo>
                    <a:pt x="79" y="78"/>
                  </a:moveTo>
                  <a:lnTo>
                    <a:pt x="41" y="117"/>
                  </a:lnTo>
                  <a:lnTo>
                    <a:pt x="79" y="117"/>
                  </a:lnTo>
                  <a:lnTo>
                    <a:pt x="79" y="78"/>
                  </a:lnTo>
                  <a:close/>
                  <a:moveTo>
                    <a:pt x="193" y="0"/>
                  </a:moveTo>
                  <a:lnTo>
                    <a:pt x="172" y="0"/>
                  </a:lnTo>
                  <a:lnTo>
                    <a:pt x="172" y="114"/>
                  </a:lnTo>
                  <a:lnTo>
                    <a:pt x="193" y="114"/>
                  </a:lnTo>
                  <a:lnTo>
                    <a:pt x="193" y="0"/>
                  </a:lnTo>
                  <a:close/>
                  <a:moveTo>
                    <a:pt x="156" y="0"/>
                  </a:moveTo>
                  <a:lnTo>
                    <a:pt x="134" y="0"/>
                  </a:lnTo>
                  <a:lnTo>
                    <a:pt x="134" y="113"/>
                  </a:lnTo>
                  <a:lnTo>
                    <a:pt x="156" y="113"/>
                  </a:lnTo>
                  <a:lnTo>
                    <a:pt x="15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1" name="Freeform 37"/>
            <p:cNvSpPr>
              <a:spLocks/>
            </p:cNvSpPr>
            <p:nvPr/>
          </p:nvSpPr>
          <p:spPr bwMode="auto">
            <a:xfrm>
              <a:off x="7534" y="6873"/>
              <a:ext cx="312" cy="312"/>
            </a:xfrm>
            <a:custGeom>
              <a:avLst/>
              <a:gdLst/>
              <a:ahLst/>
              <a:cxnLst>
                <a:cxn ang="0">
                  <a:pos x="156" y="0"/>
                </a:cxn>
                <a:cxn ang="0">
                  <a:pos x="96" y="13"/>
                </a:cxn>
                <a:cxn ang="0">
                  <a:pos x="46" y="46"/>
                </a:cxn>
                <a:cxn ang="0">
                  <a:pos x="13" y="96"/>
                </a:cxn>
                <a:cxn ang="0">
                  <a:pos x="0" y="156"/>
                </a:cxn>
                <a:cxn ang="0">
                  <a:pos x="13" y="217"/>
                </a:cxn>
                <a:cxn ang="0">
                  <a:pos x="46" y="267"/>
                </a:cxn>
                <a:cxn ang="0">
                  <a:pos x="96" y="300"/>
                </a:cxn>
                <a:cxn ang="0">
                  <a:pos x="156" y="312"/>
                </a:cxn>
                <a:cxn ang="0">
                  <a:pos x="217" y="300"/>
                </a:cxn>
                <a:cxn ang="0">
                  <a:pos x="267" y="267"/>
                </a:cxn>
                <a:cxn ang="0">
                  <a:pos x="300" y="217"/>
                </a:cxn>
                <a:cxn ang="0">
                  <a:pos x="312" y="156"/>
                </a:cxn>
                <a:cxn ang="0">
                  <a:pos x="300" y="96"/>
                </a:cxn>
                <a:cxn ang="0">
                  <a:pos x="267" y="46"/>
                </a:cxn>
                <a:cxn ang="0">
                  <a:pos x="217" y="13"/>
                </a:cxn>
                <a:cxn ang="0">
                  <a:pos x="156" y="0"/>
                </a:cxn>
              </a:cxnLst>
              <a:rect l="0" t="0" r="r" b="b"/>
              <a:pathLst>
                <a:path w="312" h="312">
                  <a:moveTo>
                    <a:pt x="156" y="0"/>
                  </a:moveTo>
                  <a:lnTo>
                    <a:pt x="96" y="13"/>
                  </a:lnTo>
                  <a:lnTo>
                    <a:pt x="46" y="46"/>
                  </a:lnTo>
                  <a:lnTo>
                    <a:pt x="13" y="96"/>
                  </a:lnTo>
                  <a:lnTo>
                    <a:pt x="0" y="156"/>
                  </a:lnTo>
                  <a:lnTo>
                    <a:pt x="13" y="217"/>
                  </a:lnTo>
                  <a:lnTo>
                    <a:pt x="46" y="267"/>
                  </a:lnTo>
                  <a:lnTo>
                    <a:pt x="96" y="300"/>
                  </a:lnTo>
                  <a:lnTo>
                    <a:pt x="156" y="312"/>
                  </a:lnTo>
                  <a:lnTo>
                    <a:pt x="217" y="300"/>
                  </a:lnTo>
                  <a:lnTo>
                    <a:pt x="267" y="267"/>
                  </a:lnTo>
                  <a:lnTo>
                    <a:pt x="300" y="217"/>
                  </a:lnTo>
                  <a:lnTo>
                    <a:pt x="312" y="156"/>
                  </a:lnTo>
                  <a:lnTo>
                    <a:pt x="300" y="96"/>
                  </a:lnTo>
                  <a:lnTo>
                    <a:pt x="267" y="46"/>
                  </a:lnTo>
                  <a:lnTo>
                    <a:pt x="217" y="13"/>
                  </a:lnTo>
                  <a:lnTo>
                    <a:pt x="156" y="0"/>
                  </a:lnTo>
                  <a:close/>
                </a:path>
              </a:pathLst>
            </a:custGeom>
            <a:solidFill>
              <a:srgbClr val="ED1D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2" name="Freeform 38"/>
            <p:cNvSpPr>
              <a:spLocks/>
            </p:cNvSpPr>
            <p:nvPr/>
          </p:nvSpPr>
          <p:spPr bwMode="auto">
            <a:xfrm>
              <a:off x="7534" y="6873"/>
              <a:ext cx="312" cy="312"/>
            </a:xfrm>
            <a:custGeom>
              <a:avLst/>
              <a:gdLst/>
              <a:ahLst/>
              <a:cxnLst>
                <a:cxn ang="0">
                  <a:pos x="312" y="156"/>
                </a:cxn>
                <a:cxn ang="0">
                  <a:pos x="300" y="217"/>
                </a:cxn>
                <a:cxn ang="0">
                  <a:pos x="267" y="267"/>
                </a:cxn>
                <a:cxn ang="0">
                  <a:pos x="217" y="300"/>
                </a:cxn>
                <a:cxn ang="0">
                  <a:pos x="156" y="312"/>
                </a:cxn>
                <a:cxn ang="0">
                  <a:pos x="96" y="300"/>
                </a:cxn>
                <a:cxn ang="0">
                  <a:pos x="46" y="267"/>
                </a:cxn>
                <a:cxn ang="0">
                  <a:pos x="13" y="217"/>
                </a:cxn>
                <a:cxn ang="0">
                  <a:pos x="0" y="156"/>
                </a:cxn>
                <a:cxn ang="0">
                  <a:pos x="13" y="96"/>
                </a:cxn>
                <a:cxn ang="0">
                  <a:pos x="46" y="46"/>
                </a:cxn>
                <a:cxn ang="0">
                  <a:pos x="96" y="13"/>
                </a:cxn>
                <a:cxn ang="0">
                  <a:pos x="156" y="0"/>
                </a:cxn>
                <a:cxn ang="0">
                  <a:pos x="217" y="13"/>
                </a:cxn>
                <a:cxn ang="0">
                  <a:pos x="267" y="46"/>
                </a:cxn>
                <a:cxn ang="0">
                  <a:pos x="300" y="96"/>
                </a:cxn>
                <a:cxn ang="0">
                  <a:pos x="312" y="156"/>
                </a:cxn>
              </a:cxnLst>
              <a:rect l="0" t="0" r="r" b="b"/>
              <a:pathLst>
                <a:path w="312" h="312">
                  <a:moveTo>
                    <a:pt x="312" y="156"/>
                  </a:moveTo>
                  <a:lnTo>
                    <a:pt x="300" y="217"/>
                  </a:lnTo>
                  <a:lnTo>
                    <a:pt x="267" y="267"/>
                  </a:lnTo>
                  <a:lnTo>
                    <a:pt x="217" y="300"/>
                  </a:lnTo>
                  <a:lnTo>
                    <a:pt x="156" y="312"/>
                  </a:lnTo>
                  <a:lnTo>
                    <a:pt x="96" y="300"/>
                  </a:lnTo>
                  <a:lnTo>
                    <a:pt x="46" y="267"/>
                  </a:lnTo>
                  <a:lnTo>
                    <a:pt x="13" y="217"/>
                  </a:lnTo>
                  <a:lnTo>
                    <a:pt x="0" y="156"/>
                  </a:lnTo>
                  <a:lnTo>
                    <a:pt x="13" y="96"/>
                  </a:lnTo>
                  <a:lnTo>
                    <a:pt x="46" y="46"/>
                  </a:lnTo>
                  <a:lnTo>
                    <a:pt x="96" y="13"/>
                  </a:lnTo>
                  <a:lnTo>
                    <a:pt x="156" y="0"/>
                  </a:lnTo>
                  <a:lnTo>
                    <a:pt x="217" y="13"/>
                  </a:lnTo>
                  <a:lnTo>
                    <a:pt x="267" y="46"/>
                  </a:lnTo>
                  <a:lnTo>
                    <a:pt x="300" y="96"/>
                  </a:lnTo>
                  <a:lnTo>
                    <a:pt x="312" y="156"/>
                  </a:lnTo>
                  <a:close/>
                </a:path>
              </a:pathLst>
            </a:custGeom>
            <a:noFill/>
            <a:ln w="17996">
              <a:solidFill>
                <a:srgbClr val="FFF200"/>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063" name="Picture 39"/>
            <p:cNvPicPr>
              <a:picLocks noChangeAspect="1" noChangeArrowheads="1"/>
            </p:cNvPicPr>
            <p:nvPr/>
          </p:nvPicPr>
          <p:blipFill>
            <a:blip r:embed="rId21"/>
            <a:srcRect/>
            <a:stretch>
              <a:fillRect/>
            </a:stretch>
          </p:blipFill>
          <p:spPr bwMode="auto">
            <a:xfrm>
              <a:off x="7555" y="7104"/>
              <a:ext cx="135" cy="340"/>
            </a:xfrm>
            <a:prstGeom prst="rect">
              <a:avLst/>
            </a:prstGeom>
            <a:noFill/>
          </p:spPr>
        </p:pic>
        <p:sp>
          <p:nvSpPr>
            <p:cNvPr id="1064" name="AutoShape 40"/>
            <p:cNvSpPr>
              <a:spLocks/>
            </p:cNvSpPr>
            <p:nvPr/>
          </p:nvSpPr>
          <p:spPr bwMode="auto">
            <a:xfrm>
              <a:off x="7578" y="6920"/>
              <a:ext cx="207" cy="184"/>
            </a:xfrm>
            <a:custGeom>
              <a:avLst/>
              <a:gdLst/>
              <a:ahLst/>
              <a:cxnLst>
                <a:cxn ang="0">
                  <a:pos x="41" y="76"/>
                </a:cxn>
                <a:cxn ang="0">
                  <a:pos x="0" y="124"/>
                </a:cxn>
                <a:cxn ang="0">
                  <a:pos x="0" y="183"/>
                </a:cxn>
                <a:cxn ang="0">
                  <a:pos x="206" y="183"/>
                </a:cxn>
                <a:cxn ang="0">
                  <a:pos x="206" y="142"/>
                </a:cxn>
                <a:cxn ang="0">
                  <a:pos x="9" y="142"/>
                </a:cxn>
                <a:cxn ang="0">
                  <a:pos x="9" y="124"/>
                </a:cxn>
                <a:cxn ang="0">
                  <a:pos x="206" y="124"/>
                </a:cxn>
                <a:cxn ang="0">
                  <a:pos x="206" y="117"/>
                </a:cxn>
                <a:cxn ang="0">
                  <a:pos x="79" y="117"/>
                </a:cxn>
                <a:cxn ang="0">
                  <a:pos x="79" y="117"/>
                </a:cxn>
                <a:cxn ang="0">
                  <a:pos x="41" y="117"/>
                </a:cxn>
                <a:cxn ang="0">
                  <a:pos x="41" y="76"/>
                </a:cxn>
                <a:cxn ang="0">
                  <a:pos x="47" y="124"/>
                </a:cxn>
                <a:cxn ang="0">
                  <a:pos x="38" y="124"/>
                </a:cxn>
                <a:cxn ang="0">
                  <a:pos x="38" y="142"/>
                </a:cxn>
                <a:cxn ang="0">
                  <a:pos x="47" y="142"/>
                </a:cxn>
                <a:cxn ang="0">
                  <a:pos x="47" y="124"/>
                </a:cxn>
                <a:cxn ang="0">
                  <a:pos x="85" y="124"/>
                </a:cxn>
                <a:cxn ang="0">
                  <a:pos x="76" y="124"/>
                </a:cxn>
                <a:cxn ang="0">
                  <a:pos x="76" y="142"/>
                </a:cxn>
                <a:cxn ang="0">
                  <a:pos x="85" y="142"/>
                </a:cxn>
                <a:cxn ang="0">
                  <a:pos x="85" y="124"/>
                </a:cxn>
                <a:cxn ang="0">
                  <a:pos x="123" y="124"/>
                </a:cxn>
                <a:cxn ang="0">
                  <a:pos x="115" y="124"/>
                </a:cxn>
                <a:cxn ang="0">
                  <a:pos x="115" y="142"/>
                </a:cxn>
                <a:cxn ang="0">
                  <a:pos x="123" y="142"/>
                </a:cxn>
                <a:cxn ang="0">
                  <a:pos x="123" y="124"/>
                </a:cxn>
                <a:cxn ang="0">
                  <a:pos x="161" y="124"/>
                </a:cxn>
                <a:cxn ang="0">
                  <a:pos x="153" y="124"/>
                </a:cxn>
                <a:cxn ang="0">
                  <a:pos x="153" y="142"/>
                </a:cxn>
                <a:cxn ang="0">
                  <a:pos x="161" y="142"/>
                </a:cxn>
                <a:cxn ang="0">
                  <a:pos x="161" y="124"/>
                </a:cxn>
                <a:cxn ang="0">
                  <a:pos x="206" y="124"/>
                </a:cxn>
                <a:cxn ang="0">
                  <a:pos x="191" y="124"/>
                </a:cxn>
                <a:cxn ang="0">
                  <a:pos x="191" y="142"/>
                </a:cxn>
                <a:cxn ang="0">
                  <a:pos x="206" y="142"/>
                </a:cxn>
                <a:cxn ang="0">
                  <a:pos x="206" y="124"/>
                </a:cxn>
                <a:cxn ang="0">
                  <a:pos x="118" y="79"/>
                </a:cxn>
                <a:cxn ang="0">
                  <a:pos x="79" y="117"/>
                </a:cxn>
                <a:cxn ang="0">
                  <a:pos x="206" y="117"/>
                </a:cxn>
                <a:cxn ang="0">
                  <a:pos x="206" y="114"/>
                </a:cxn>
                <a:cxn ang="0">
                  <a:pos x="156" y="114"/>
                </a:cxn>
                <a:cxn ang="0">
                  <a:pos x="156" y="113"/>
                </a:cxn>
                <a:cxn ang="0">
                  <a:pos x="118" y="113"/>
                </a:cxn>
                <a:cxn ang="0">
                  <a:pos x="118" y="79"/>
                </a:cxn>
                <a:cxn ang="0">
                  <a:pos x="79" y="78"/>
                </a:cxn>
                <a:cxn ang="0">
                  <a:pos x="41" y="117"/>
                </a:cxn>
                <a:cxn ang="0">
                  <a:pos x="79" y="117"/>
                </a:cxn>
                <a:cxn ang="0">
                  <a:pos x="79" y="78"/>
                </a:cxn>
                <a:cxn ang="0">
                  <a:pos x="193" y="0"/>
                </a:cxn>
                <a:cxn ang="0">
                  <a:pos x="172" y="0"/>
                </a:cxn>
                <a:cxn ang="0">
                  <a:pos x="172" y="114"/>
                </a:cxn>
                <a:cxn ang="0">
                  <a:pos x="193" y="114"/>
                </a:cxn>
                <a:cxn ang="0">
                  <a:pos x="193" y="0"/>
                </a:cxn>
                <a:cxn ang="0">
                  <a:pos x="156" y="0"/>
                </a:cxn>
                <a:cxn ang="0">
                  <a:pos x="134" y="0"/>
                </a:cxn>
                <a:cxn ang="0">
                  <a:pos x="134" y="113"/>
                </a:cxn>
                <a:cxn ang="0">
                  <a:pos x="156" y="113"/>
                </a:cxn>
                <a:cxn ang="0">
                  <a:pos x="156" y="0"/>
                </a:cxn>
              </a:cxnLst>
              <a:rect l="0" t="0" r="r" b="b"/>
              <a:pathLst>
                <a:path w="207" h="184">
                  <a:moveTo>
                    <a:pt x="41" y="76"/>
                  </a:moveTo>
                  <a:lnTo>
                    <a:pt x="0" y="124"/>
                  </a:lnTo>
                  <a:lnTo>
                    <a:pt x="0" y="183"/>
                  </a:lnTo>
                  <a:lnTo>
                    <a:pt x="206" y="183"/>
                  </a:lnTo>
                  <a:lnTo>
                    <a:pt x="206" y="142"/>
                  </a:lnTo>
                  <a:lnTo>
                    <a:pt x="9" y="142"/>
                  </a:lnTo>
                  <a:lnTo>
                    <a:pt x="9" y="124"/>
                  </a:lnTo>
                  <a:lnTo>
                    <a:pt x="206" y="124"/>
                  </a:lnTo>
                  <a:lnTo>
                    <a:pt x="206" y="117"/>
                  </a:lnTo>
                  <a:lnTo>
                    <a:pt x="79" y="117"/>
                  </a:lnTo>
                  <a:lnTo>
                    <a:pt x="41" y="117"/>
                  </a:lnTo>
                  <a:lnTo>
                    <a:pt x="41" y="76"/>
                  </a:lnTo>
                  <a:close/>
                  <a:moveTo>
                    <a:pt x="47" y="124"/>
                  </a:moveTo>
                  <a:lnTo>
                    <a:pt x="38" y="124"/>
                  </a:lnTo>
                  <a:lnTo>
                    <a:pt x="38" y="142"/>
                  </a:lnTo>
                  <a:lnTo>
                    <a:pt x="47" y="142"/>
                  </a:lnTo>
                  <a:lnTo>
                    <a:pt x="47" y="124"/>
                  </a:lnTo>
                  <a:close/>
                  <a:moveTo>
                    <a:pt x="85" y="124"/>
                  </a:moveTo>
                  <a:lnTo>
                    <a:pt x="76" y="124"/>
                  </a:lnTo>
                  <a:lnTo>
                    <a:pt x="76" y="142"/>
                  </a:lnTo>
                  <a:lnTo>
                    <a:pt x="85" y="142"/>
                  </a:lnTo>
                  <a:lnTo>
                    <a:pt x="85" y="124"/>
                  </a:lnTo>
                  <a:close/>
                  <a:moveTo>
                    <a:pt x="123" y="124"/>
                  </a:moveTo>
                  <a:lnTo>
                    <a:pt x="115" y="124"/>
                  </a:lnTo>
                  <a:lnTo>
                    <a:pt x="115" y="142"/>
                  </a:lnTo>
                  <a:lnTo>
                    <a:pt x="123" y="142"/>
                  </a:lnTo>
                  <a:lnTo>
                    <a:pt x="123" y="124"/>
                  </a:lnTo>
                  <a:close/>
                  <a:moveTo>
                    <a:pt x="161" y="124"/>
                  </a:moveTo>
                  <a:lnTo>
                    <a:pt x="153" y="124"/>
                  </a:lnTo>
                  <a:lnTo>
                    <a:pt x="153" y="142"/>
                  </a:lnTo>
                  <a:lnTo>
                    <a:pt x="161" y="142"/>
                  </a:lnTo>
                  <a:lnTo>
                    <a:pt x="161" y="124"/>
                  </a:lnTo>
                  <a:close/>
                  <a:moveTo>
                    <a:pt x="206" y="124"/>
                  </a:moveTo>
                  <a:lnTo>
                    <a:pt x="191" y="124"/>
                  </a:lnTo>
                  <a:lnTo>
                    <a:pt x="191" y="142"/>
                  </a:lnTo>
                  <a:lnTo>
                    <a:pt x="206" y="142"/>
                  </a:lnTo>
                  <a:lnTo>
                    <a:pt x="206" y="124"/>
                  </a:lnTo>
                  <a:close/>
                  <a:moveTo>
                    <a:pt x="118" y="79"/>
                  </a:moveTo>
                  <a:lnTo>
                    <a:pt x="79" y="117"/>
                  </a:lnTo>
                  <a:lnTo>
                    <a:pt x="206" y="117"/>
                  </a:lnTo>
                  <a:lnTo>
                    <a:pt x="206" y="114"/>
                  </a:lnTo>
                  <a:lnTo>
                    <a:pt x="156" y="114"/>
                  </a:lnTo>
                  <a:lnTo>
                    <a:pt x="156" y="113"/>
                  </a:lnTo>
                  <a:lnTo>
                    <a:pt x="118" y="113"/>
                  </a:lnTo>
                  <a:lnTo>
                    <a:pt x="118" y="79"/>
                  </a:lnTo>
                  <a:close/>
                  <a:moveTo>
                    <a:pt x="79" y="78"/>
                  </a:moveTo>
                  <a:lnTo>
                    <a:pt x="41" y="117"/>
                  </a:lnTo>
                  <a:lnTo>
                    <a:pt x="79" y="117"/>
                  </a:lnTo>
                  <a:lnTo>
                    <a:pt x="79" y="78"/>
                  </a:lnTo>
                  <a:close/>
                  <a:moveTo>
                    <a:pt x="193" y="0"/>
                  </a:moveTo>
                  <a:lnTo>
                    <a:pt x="172" y="0"/>
                  </a:lnTo>
                  <a:lnTo>
                    <a:pt x="172" y="114"/>
                  </a:lnTo>
                  <a:lnTo>
                    <a:pt x="193" y="114"/>
                  </a:lnTo>
                  <a:lnTo>
                    <a:pt x="193" y="0"/>
                  </a:lnTo>
                  <a:close/>
                  <a:moveTo>
                    <a:pt x="156" y="0"/>
                  </a:moveTo>
                  <a:lnTo>
                    <a:pt x="134" y="0"/>
                  </a:lnTo>
                  <a:lnTo>
                    <a:pt x="134" y="113"/>
                  </a:lnTo>
                  <a:lnTo>
                    <a:pt x="156" y="113"/>
                  </a:lnTo>
                  <a:lnTo>
                    <a:pt x="15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 name="Freeform 41"/>
            <p:cNvSpPr>
              <a:spLocks/>
            </p:cNvSpPr>
            <p:nvPr/>
          </p:nvSpPr>
          <p:spPr bwMode="auto">
            <a:xfrm>
              <a:off x="8334" y="8363"/>
              <a:ext cx="312" cy="312"/>
            </a:xfrm>
            <a:custGeom>
              <a:avLst/>
              <a:gdLst/>
              <a:ahLst/>
              <a:cxnLst>
                <a:cxn ang="0">
                  <a:pos x="156" y="0"/>
                </a:cxn>
                <a:cxn ang="0">
                  <a:pos x="95" y="12"/>
                </a:cxn>
                <a:cxn ang="0">
                  <a:pos x="45" y="45"/>
                </a:cxn>
                <a:cxn ang="0">
                  <a:pos x="12" y="95"/>
                </a:cxn>
                <a:cxn ang="0">
                  <a:pos x="0" y="156"/>
                </a:cxn>
                <a:cxn ang="0">
                  <a:pos x="12" y="216"/>
                </a:cxn>
                <a:cxn ang="0">
                  <a:pos x="45" y="266"/>
                </a:cxn>
                <a:cxn ang="0">
                  <a:pos x="95" y="299"/>
                </a:cxn>
                <a:cxn ang="0">
                  <a:pos x="156" y="312"/>
                </a:cxn>
                <a:cxn ang="0">
                  <a:pos x="216" y="299"/>
                </a:cxn>
                <a:cxn ang="0">
                  <a:pos x="266" y="266"/>
                </a:cxn>
                <a:cxn ang="0">
                  <a:pos x="299" y="216"/>
                </a:cxn>
                <a:cxn ang="0">
                  <a:pos x="312" y="156"/>
                </a:cxn>
                <a:cxn ang="0">
                  <a:pos x="299" y="95"/>
                </a:cxn>
                <a:cxn ang="0">
                  <a:pos x="266" y="45"/>
                </a:cxn>
                <a:cxn ang="0">
                  <a:pos x="216" y="12"/>
                </a:cxn>
                <a:cxn ang="0">
                  <a:pos x="156" y="0"/>
                </a:cxn>
              </a:cxnLst>
              <a:rect l="0" t="0" r="r" b="b"/>
              <a:pathLst>
                <a:path w="312" h="312">
                  <a:moveTo>
                    <a:pt x="156" y="0"/>
                  </a:moveTo>
                  <a:lnTo>
                    <a:pt x="95" y="12"/>
                  </a:lnTo>
                  <a:lnTo>
                    <a:pt x="45" y="45"/>
                  </a:lnTo>
                  <a:lnTo>
                    <a:pt x="12" y="95"/>
                  </a:lnTo>
                  <a:lnTo>
                    <a:pt x="0" y="156"/>
                  </a:lnTo>
                  <a:lnTo>
                    <a:pt x="12" y="216"/>
                  </a:lnTo>
                  <a:lnTo>
                    <a:pt x="45" y="266"/>
                  </a:lnTo>
                  <a:lnTo>
                    <a:pt x="95" y="299"/>
                  </a:lnTo>
                  <a:lnTo>
                    <a:pt x="156" y="312"/>
                  </a:lnTo>
                  <a:lnTo>
                    <a:pt x="216" y="299"/>
                  </a:lnTo>
                  <a:lnTo>
                    <a:pt x="266" y="266"/>
                  </a:lnTo>
                  <a:lnTo>
                    <a:pt x="299" y="216"/>
                  </a:lnTo>
                  <a:lnTo>
                    <a:pt x="312" y="156"/>
                  </a:lnTo>
                  <a:lnTo>
                    <a:pt x="299" y="95"/>
                  </a:lnTo>
                  <a:lnTo>
                    <a:pt x="266" y="45"/>
                  </a:lnTo>
                  <a:lnTo>
                    <a:pt x="216" y="12"/>
                  </a:lnTo>
                  <a:lnTo>
                    <a:pt x="156" y="0"/>
                  </a:lnTo>
                  <a:close/>
                </a:path>
              </a:pathLst>
            </a:custGeom>
            <a:solidFill>
              <a:srgbClr val="ED1D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 name="Freeform 42"/>
            <p:cNvSpPr>
              <a:spLocks/>
            </p:cNvSpPr>
            <p:nvPr/>
          </p:nvSpPr>
          <p:spPr bwMode="auto">
            <a:xfrm>
              <a:off x="8334" y="8363"/>
              <a:ext cx="312" cy="312"/>
            </a:xfrm>
            <a:custGeom>
              <a:avLst/>
              <a:gdLst/>
              <a:ahLst/>
              <a:cxnLst>
                <a:cxn ang="0">
                  <a:pos x="312" y="156"/>
                </a:cxn>
                <a:cxn ang="0">
                  <a:pos x="299" y="216"/>
                </a:cxn>
                <a:cxn ang="0">
                  <a:pos x="266" y="266"/>
                </a:cxn>
                <a:cxn ang="0">
                  <a:pos x="216" y="299"/>
                </a:cxn>
                <a:cxn ang="0">
                  <a:pos x="156" y="312"/>
                </a:cxn>
                <a:cxn ang="0">
                  <a:pos x="95" y="299"/>
                </a:cxn>
                <a:cxn ang="0">
                  <a:pos x="45" y="266"/>
                </a:cxn>
                <a:cxn ang="0">
                  <a:pos x="12" y="216"/>
                </a:cxn>
                <a:cxn ang="0">
                  <a:pos x="0" y="156"/>
                </a:cxn>
                <a:cxn ang="0">
                  <a:pos x="12" y="95"/>
                </a:cxn>
                <a:cxn ang="0">
                  <a:pos x="45" y="45"/>
                </a:cxn>
                <a:cxn ang="0">
                  <a:pos x="95" y="12"/>
                </a:cxn>
                <a:cxn ang="0">
                  <a:pos x="156" y="0"/>
                </a:cxn>
                <a:cxn ang="0">
                  <a:pos x="216" y="12"/>
                </a:cxn>
                <a:cxn ang="0">
                  <a:pos x="266" y="45"/>
                </a:cxn>
                <a:cxn ang="0">
                  <a:pos x="299" y="95"/>
                </a:cxn>
                <a:cxn ang="0">
                  <a:pos x="312" y="156"/>
                </a:cxn>
              </a:cxnLst>
              <a:rect l="0" t="0" r="r" b="b"/>
              <a:pathLst>
                <a:path w="312" h="312">
                  <a:moveTo>
                    <a:pt x="312" y="156"/>
                  </a:moveTo>
                  <a:lnTo>
                    <a:pt x="299" y="216"/>
                  </a:lnTo>
                  <a:lnTo>
                    <a:pt x="266" y="266"/>
                  </a:lnTo>
                  <a:lnTo>
                    <a:pt x="216" y="299"/>
                  </a:lnTo>
                  <a:lnTo>
                    <a:pt x="156" y="312"/>
                  </a:lnTo>
                  <a:lnTo>
                    <a:pt x="95" y="299"/>
                  </a:lnTo>
                  <a:lnTo>
                    <a:pt x="45" y="266"/>
                  </a:lnTo>
                  <a:lnTo>
                    <a:pt x="12" y="216"/>
                  </a:lnTo>
                  <a:lnTo>
                    <a:pt x="0" y="156"/>
                  </a:lnTo>
                  <a:lnTo>
                    <a:pt x="12" y="95"/>
                  </a:lnTo>
                  <a:lnTo>
                    <a:pt x="45" y="45"/>
                  </a:lnTo>
                  <a:lnTo>
                    <a:pt x="95" y="12"/>
                  </a:lnTo>
                  <a:lnTo>
                    <a:pt x="156" y="0"/>
                  </a:lnTo>
                  <a:lnTo>
                    <a:pt x="216" y="12"/>
                  </a:lnTo>
                  <a:lnTo>
                    <a:pt x="266" y="45"/>
                  </a:lnTo>
                  <a:lnTo>
                    <a:pt x="299" y="95"/>
                  </a:lnTo>
                  <a:lnTo>
                    <a:pt x="312" y="156"/>
                  </a:lnTo>
                  <a:close/>
                </a:path>
              </a:pathLst>
            </a:custGeom>
            <a:noFill/>
            <a:ln w="17996">
              <a:solidFill>
                <a:srgbClr val="FFF200"/>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067" name="Picture 43"/>
            <p:cNvPicPr>
              <a:picLocks noChangeAspect="1" noChangeArrowheads="1"/>
            </p:cNvPicPr>
            <p:nvPr/>
          </p:nvPicPr>
          <p:blipFill>
            <a:blip r:embed="rId22"/>
            <a:srcRect/>
            <a:stretch>
              <a:fillRect/>
            </a:stretch>
          </p:blipFill>
          <p:spPr bwMode="auto">
            <a:xfrm>
              <a:off x="8355" y="8594"/>
              <a:ext cx="135" cy="174"/>
            </a:xfrm>
            <a:prstGeom prst="rect">
              <a:avLst/>
            </a:prstGeom>
            <a:noFill/>
          </p:spPr>
        </p:pic>
        <p:sp>
          <p:nvSpPr>
            <p:cNvPr id="1068" name="AutoShape 44"/>
            <p:cNvSpPr>
              <a:spLocks/>
            </p:cNvSpPr>
            <p:nvPr/>
          </p:nvSpPr>
          <p:spPr bwMode="auto">
            <a:xfrm>
              <a:off x="8379" y="8411"/>
              <a:ext cx="207" cy="184"/>
            </a:xfrm>
            <a:custGeom>
              <a:avLst/>
              <a:gdLst/>
              <a:ahLst/>
              <a:cxnLst>
                <a:cxn ang="0">
                  <a:pos x="41" y="77"/>
                </a:cxn>
                <a:cxn ang="0">
                  <a:pos x="0" y="124"/>
                </a:cxn>
                <a:cxn ang="0">
                  <a:pos x="0" y="184"/>
                </a:cxn>
                <a:cxn ang="0">
                  <a:pos x="206" y="184"/>
                </a:cxn>
                <a:cxn ang="0">
                  <a:pos x="206" y="142"/>
                </a:cxn>
                <a:cxn ang="0">
                  <a:pos x="9" y="142"/>
                </a:cxn>
                <a:cxn ang="0">
                  <a:pos x="9" y="124"/>
                </a:cxn>
                <a:cxn ang="0">
                  <a:pos x="206" y="124"/>
                </a:cxn>
                <a:cxn ang="0">
                  <a:pos x="206" y="117"/>
                </a:cxn>
                <a:cxn ang="0">
                  <a:pos x="80" y="117"/>
                </a:cxn>
                <a:cxn ang="0">
                  <a:pos x="80" y="117"/>
                </a:cxn>
                <a:cxn ang="0">
                  <a:pos x="41" y="117"/>
                </a:cxn>
                <a:cxn ang="0">
                  <a:pos x="41" y="77"/>
                </a:cxn>
                <a:cxn ang="0">
                  <a:pos x="47" y="124"/>
                </a:cxn>
                <a:cxn ang="0">
                  <a:pos x="39" y="124"/>
                </a:cxn>
                <a:cxn ang="0">
                  <a:pos x="39" y="142"/>
                </a:cxn>
                <a:cxn ang="0">
                  <a:pos x="47" y="142"/>
                </a:cxn>
                <a:cxn ang="0">
                  <a:pos x="47" y="124"/>
                </a:cxn>
                <a:cxn ang="0">
                  <a:pos x="85" y="124"/>
                </a:cxn>
                <a:cxn ang="0">
                  <a:pos x="77" y="124"/>
                </a:cxn>
                <a:cxn ang="0">
                  <a:pos x="77" y="142"/>
                </a:cxn>
                <a:cxn ang="0">
                  <a:pos x="85" y="142"/>
                </a:cxn>
                <a:cxn ang="0">
                  <a:pos x="85" y="124"/>
                </a:cxn>
                <a:cxn ang="0">
                  <a:pos x="124" y="124"/>
                </a:cxn>
                <a:cxn ang="0">
                  <a:pos x="115" y="124"/>
                </a:cxn>
                <a:cxn ang="0">
                  <a:pos x="115" y="142"/>
                </a:cxn>
                <a:cxn ang="0">
                  <a:pos x="124" y="142"/>
                </a:cxn>
                <a:cxn ang="0">
                  <a:pos x="124" y="124"/>
                </a:cxn>
                <a:cxn ang="0">
                  <a:pos x="162" y="124"/>
                </a:cxn>
                <a:cxn ang="0">
                  <a:pos x="153" y="124"/>
                </a:cxn>
                <a:cxn ang="0">
                  <a:pos x="153" y="142"/>
                </a:cxn>
                <a:cxn ang="0">
                  <a:pos x="162" y="142"/>
                </a:cxn>
                <a:cxn ang="0">
                  <a:pos x="162" y="124"/>
                </a:cxn>
                <a:cxn ang="0">
                  <a:pos x="206" y="124"/>
                </a:cxn>
                <a:cxn ang="0">
                  <a:pos x="192" y="124"/>
                </a:cxn>
                <a:cxn ang="0">
                  <a:pos x="191" y="142"/>
                </a:cxn>
                <a:cxn ang="0">
                  <a:pos x="206" y="142"/>
                </a:cxn>
                <a:cxn ang="0">
                  <a:pos x="206" y="124"/>
                </a:cxn>
                <a:cxn ang="0">
                  <a:pos x="119" y="79"/>
                </a:cxn>
                <a:cxn ang="0">
                  <a:pos x="80" y="117"/>
                </a:cxn>
                <a:cxn ang="0">
                  <a:pos x="206" y="117"/>
                </a:cxn>
                <a:cxn ang="0">
                  <a:pos x="206" y="114"/>
                </a:cxn>
                <a:cxn ang="0">
                  <a:pos x="157" y="114"/>
                </a:cxn>
                <a:cxn ang="0">
                  <a:pos x="157" y="114"/>
                </a:cxn>
                <a:cxn ang="0">
                  <a:pos x="119" y="114"/>
                </a:cxn>
                <a:cxn ang="0">
                  <a:pos x="119" y="79"/>
                </a:cxn>
                <a:cxn ang="0">
                  <a:pos x="80" y="79"/>
                </a:cxn>
                <a:cxn ang="0">
                  <a:pos x="41" y="117"/>
                </a:cxn>
                <a:cxn ang="0">
                  <a:pos x="80" y="117"/>
                </a:cxn>
                <a:cxn ang="0">
                  <a:pos x="80" y="79"/>
                </a:cxn>
                <a:cxn ang="0">
                  <a:pos x="193" y="0"/>
                </a:cxn>
                <a:cxn ang="0">
                  <a:pos x="173" y="0"/>
                </a:cxn>
                <a:cxn ang="0">
                  <a:pos x="173" y="114"/>
                </a:cxn>
                <a:cxn ang="0">
                  <a:pos x="193" y="114"/>
                </a:cxn>
                <a:cxn ang="0">
                  <a:pos x="193" y="0"/>
                </a:cxn>
                <a:cxn ang="0">
                  <a:pos x="157" y="0"/>
                </a:cxn>
                <a:cxn ang="0">
                  <a:pos x="135" y="0"/>
                </a:cxn>
                <a:cxn ang="0">
                  <a:pos x="135" y="114"/>
                </a:cxn>
                <a:cxn ang="0">
                  <a:pos x="157" y="114"/>
                </a:cxn>
                <a:cxn ang="0">
                  <a:pos x="157" y="0"/>
                </a:cxn>
              </a:cxnLst>
              <a:rect l="0" t="0" r="r" b="b"/>
              <a:pathLst>
                <a:path w="207" h="184">
                  <a:moveTo>
                    <a:pt x="41" y="77"/>
                  </a:moveTo>
                  <a:lnTo>
                    <a:pt x="0" y="124"/>
                  </a:lnTo>
                  <a:lnTo>
                    <a:pt x="0" y="184"/>
                  </a:lnTo>
                  <a:lnTo>
                    <a:pt x="206" y="184"/>
                  </a:lnTo>
                  <a:lnTo>
                    <a:pt x="206" y="142"/>
                  </a:lnTo>
                  <a:lnTo>
                    <a:pt x="9" y="142"/>
                  </a:lnTo>
                  <a:lnTo>
                    <a:pt x="9" y="124"/>
                  </a:lnTo>
                  <a:lnTo>
                    <a:pt x="206" y="124"/>
                  </a:lnTo>
                  <a:lnTo>
                    <a:pt x="206" y="117"/>
                  </a:lnTo>
                  <a:lnTo>
                    <a:pt x="80" y="117"/>
                  </a:lnTo>
                  <a:lnTo>
                    <a:pt x="41" y="117"/>
                  </a:lnTo>
                  <a:lnTo>
                    <a:pt x="41" y="77"/>
                  </a:lnTo>
                  <a:close/>
                  <a:moveTo>
                    <a:pt x="47" y="124"/>
                  </a:moveTo>
                  <a:lnTo>
                    <a:pt x="39" y="124"/>
                  </a:lnTo>
                  <a:lnTo>
                    <a:pt x="39" y="142"/>
                  </a:lnTo>
                  <a:lnTo>
                    <a:pt x="47" y="142"/>
                  </a:lnTo>
                  <a:lnTo>
                    <a:pt x="47" y="124"/>
                  </a:lnTo>
                  <a:close/>
                  <a:moveTo>
                    <a:pt x="85" y="124"/>
                  </a:moveTo>
                  <a:lnTo>
                    <a:pt x="77" y="124"/>
                  </a:lnTo>
                  <a:lnTo>
                    <a:pt x="77" y="142"/>
                  </a:lnTo>
                  <a:lnTo>
                    <a:pt x="85" y="142"/>
                  </a:lnTo>
                  <a:lnTo>
                    <a:pt x="85" y="124"/>
                  </a:lnTo>
                  <a:close/>
                  <a:moveTo>
                    <a:pt x="124" y="124"/>
                  </a:moveTo>
                  <a:lnTo>
                    <a:pt x="115" y="124"/>
                  </a:lnTo>
                  <a:lnTo>
                    <a:pt x="115" y="142"/>
                  </a:lnTo>
                  <a:lnTo>
                    <a:pt x="124" y="142"/>
                  </a:lnTo>
                  <a:lnTo>
                    <a:pt x="124" y="124"/>
                  </a:lnTo>
                  <a:close/>
                  <a:moveTo>
                    <a:pt x="162" y="124"/>
                  </a:moveTo>
                  <a:lnTo>
                    <a:pt x="153" y="124"/>
                  </a:lnTo>
                  <a:lnTo>
                    <a:pt x="153" y="142"/>
                  </a:lnTo>
                  <a:lnTo>
                    <a:pt x="162" y="142"/>
                  </a:lnTo>
                  <a:lnTo>
                    <a:pt x="162" y="124"/>
                  </a:lnTo>
                  <a:close/>
                  <a:moveTo>
                    <a:pt x="206" y="124"/>
                  </a:moveTo>
                  <a:lnTo>
                    <a:pt x="192" y="124"/>
                  </a:lnTo>
                  <a:lnTo>
                    <a:pt x="191" y="142"/>
                  </a:lnTo>
                  <a:lnTo>
                    <a:pt x="206" y="142"/>
                  </a:lnTo>
                  <a:lnTo>
                    <a:pt x="206" y="124"/>
                  </a:lnTo>
                  <a:close/>
                  <a:moveTo>
                    <a:pt x="119" y="79"/>
                  </a:moveTo>
                  <a:lnTo>
                    <a:pt x="80" y="117"/>
                  </a:lnTo>
                  <a:lnTo>
                    <a:pt x="206" y="117"/>
                  </a:lnTo>
                  <a:lnTo>
                    <a:pt x="206" y="114"/>
                  </a:lnTo>
                  <a:lnTo>
                    <a:pt x="157" y="114"/>
                  </a:lnTo>
                  <a:lnTo>
                    <a:pt x="119" y="114"/>
                  </a:lnTo>
                  <a:lnTo>
                    <a:pt x="119" y="79"/>
                  </a:lnTo>
                  <a:close/>
                  <a:moveTo>
                    <a:pt x="80" y="79"/>
                  </a:moveTo>
                  <a:lnTo>
                    <a:pt x="41" y="117"/>
                  </a:lnTo>
                  <a:lnTo>
                    <a:pt x="80" y="117"/>
                  </a:lnTo>
                  <a:lnTo>
                    <a:pt x="80" y="79"/>
                  </a:lnTo>
                  <a:close/>
                  <a:moveTo>
                    <a:pt x="193" y="0"/>
                  </a:moveTo>
                  <a:lnTo>
                    <a:pt x="173" y="0"/>
                  </a:lnTo>
                  <a:lnTo>
                    <a:pt x="173" y="114"/>
                  </a:lnTo>
                  <a:lnTo>
                    <a:pt x="193" y="114"/>
                  </a:lnTo>
                  <a:lnTo>
                    <a:pt x="193" y="0"/>
                  </a:lnTo>
                  <a:close/>
                  <a:moveTo>
                    <a:pt x="157" y="0"/>
                  </a:moveTo>
                  <a:lnTo>
                    <a:pt x="135" y="0"/>
                  </a:lnTo>
                  <a:lnTo>
                    <a:pt x="135" y="114"/>
                  </a:lnTo>
                  <a:lnTo>
                    <a:pt x="157" y="114"/>
                  </a:lnTo>
                  <a:lnTo>
                    <a:pt x="157"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069" name="Picture 45"/>
            <p:cNvPicPr>
              <a:picLocks noChangeAspect="1" noChangeArrowheads="1"/>
            </p:cNvPicPr>
            <p:nvPr/>
          </p:nvPicPr>
          <p:blipFill>
            <a:blip r:embed="rId23"/>
            <a:srcRect/>
            <a:stretch>
              <a:fillRect/>
            </a:stretch>
          </p:blipFill>
          <p:spPr bwMode="auto">
            <a:xfrm>
              <a:off x="9058" y="12045"/>
              <a:ext cx="2171" cy="1471"/>
            </a:xfrm>
            <a:prstGeom prst="rect">
              <a:avLst/>
            </a:prstGeom>
            <a:noFill/>
          </p:spPr>
        </p:pic>
        <p:sp>
          <p:nvSpPr>
            <p:cNvPr id="1070" name="Rectangle 46"/>
            <p:cNvSpPr>
              <a:spLocks noChangeArrowheads="1"/>
            </p:cNvSpPr>
            <p:nvPr/>
          </p:nvSpPr>
          <p:spPr bwMode="auto">
            <a:xfrm>
              <a:off x="8769" y="6048"/>
              <a:ext cx="300" cy="300"/>
            </a:xfrm>
            <a:prstGeom prst="rect">
              <a:avLst/>
            </a:prstGeom>
            <a:solidFill>
              <a:srgbClr val="ED1D2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1" name="Rectangle 47"/>
            <p:cNvSpPr>
              <a:spLocks noChangeArrowheads="1"/>
            </p:cNvSpPr>
            <p:nvPr/>
          </p:nvSpPr>
          <p:spPr bwMode="auto">
            <a:xfrm>
              <a:off x="8769" y="6048"/>
              <a:ext cx="300" cy="300"/>
            </a:xfrm>
            <a:prstGeom prst="rect">
              <a:avLst/>
            </a:prstGeom>
            <a:noFill/>
            <a:ln w="17996">
              <a:solidFill>
                <a:srgbClr val="FFF2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2" name="Rectangle 48"/>
            <p:cNvSpPr>
              <a:spLocks noChangeArrowheads="1"/>
            </p:cNvSpPr>
            <p:nvPr/>
          </p:nvSpPr>
          <p:spPr bwMode="auto">
            <a:xfrm>
              <a:off x="10282" y="7593"/>
              <a:ext cx="300" cy="300"/>
            </a:xfrm>
            <a:prstGeom prst="rect">
              <a:avLst/>
            </a:prstGeom>
            <a:solidFill>
              <a:srgbClr val="ED1D2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3" name="Rectangle 49"/>
            <p:cNvSpPr>
              <a:spLocks noChangeArrowheads="1"/>
            </p:cNvSpPr>
            <p:nvPr/>
          </p:nvSpPr>
          <p:spPr bwMode="auto">
            <a:xfrm>
              <a:off x="10282" y="7593"/>
              <a:ext cx="300" cy="300"/>
            </a:xfrm>
            <a:prstGeom prst="rect">
              <a:avLst/>
            </a:prstGeom>
            <a:noFill/>
            <a:ln w="17996">
              <a:solidFill>
                <a:srgbClr val="FFF2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74" name="Picture 50"/>
            <p:cNvPicPr>
              <a:picLocks noChangeAspect="1" noChangeArrowheads="1"/>
            </p:cNvPicPr>
            <p:nvPr/>
          </p:nvPicPr>
          <p:blipFill>
            <a:blip r:embed="rId24"/>
            <a:srcRect/>
            <a:stretch>
              <a:fillRect/>
            </a:stretch>
          </p:blipFill>
          <p:spPr bwMode="auto">
            <a:xfrm>
              <a:off x="7981" y="6452"/>
              <a:ext cx="1424" cy="267"/>
            </a:xfrm>
            <a:prstGeom prst="rect">
              <a:avLst/>
            </a:prstGeom>
            <a:noFill/>
          </p:spPr>
        </p:pic>
        <p:pic>
          <p:nvPicPr>
            <p:cNvPr id="1075" name="Picture 51"/>
            <p:cNvPicPr>
              <a:picLocks noChangeAspect="1" noChangeArrowheads="1"/>
            </p:cNvPicPr>
            <p:nvPr/>
          </p:nvPicPr>
          <p:blipFill>
            <a:blip r:embed="rId25"/>
            <a:srcRect/>
            <a:stretch>
              <a:fillRect/>
            </a:stretch>
          </p:blipFill>
          <p:spPr bwMode="auto">
            <a:xfrm>
              <a:off x="8790" y="6279"/>
              <a:ext cx="135" cy="174"/>
            </a:xfrm>
            <a:prstGeom prst="rect">
              <a:avLst/>
            </a:prstGeom>
            <a:noFill/>
          </p:spPr>
        </p:pic>
        <p:sp>
          <p:nvSpPr>
            <p:cNvPr id="1076" name="AutoShape 52"/>
            <p:cNvSpPr>
              <a:spLocks/>
            </p:cNvSpPr>
            <p:nvPr/>
          </p:nvSpPr>
          <p:spPr bwMode="auto">
            <a:xfrm>
              <a:off x="8813" y="6096"/>
              <a:ext cx="207" cy="184"/>
            </a:xfrm>
            <a:custGeom>
              <a:avLst/>
              <a:gdLst/>
              <a:ahLst/>
              <a:cxnLst>
                <a:cxn ang="0">
                  <a:pos x="41" y="77"/>
                </a:cxn>
                <a:cxn ang="0">
                  <a:pos x="0" y="124"/>
                </a:cxn>
                <a:cxn ang="0">
                  <a:pos x="0" y="184"/>
                </a:cxn>
                <a:cxn ang="0">
                  <a:pos x="206" y="184"/>
                </a:cxn>
                <a:cxn ang="0">
                  <a:pos x="206" y="142"/>
                </a:cxn>
                <a:cxn ang="0">
                  <a:pos x="8" y="142"/>
                </a:cxn>
                <a:cxn ang="0">
                  <a:pos x="8" y="124"/>
                </a:cxn>
                <a:cxn ang="0">
                  <a:pos x="206" y="124"/>
                </a:cxn>
                <a:cxn ang="0">
                  <a:pos x="206" y="117"/>
                </a:cxn>
                <a:cxn ang="0">
                  <a:pos x="79" y="117"/>
                </a:cxn>
                <a:cxn ang="0">
                  <a:pos x="79" y="117"/>
                </a:cxn>
                <a:cxn ang="0">
                  <a:pos x="41" y="117"/>
                </a:cxn>
                <a:cxn ang="0">
                  <a:pos x="41" y="77"/>
                </a:cxn>
                <a:cxn ang="0">
                  <a:pos x="46" y="124"/>
                </a:cxn>
                <a:cxn ang="0">
                  <a:pos x="38" y="124"/>
                </a:cxn>
                <a:cxn ang="0">
                  <a:pos x="38" y="142"/>
                </a:cxn>
                <a:cxn ang="0">
                  <a:pos x="46" y="142"/>
                </a:cxn>
                <a:cxn ang="0">
                  <a:pos x="46" y="124"/>
                </a:cxn>
                <a:cxn ang="0">
                  <a:pos x="85" y="124"/>
                </a:cxn>
                <a:cxn ang="0">
                  <a:pos x="76" y="124"/>
                </a:cxn>
                <a:cxn ang="0">
                  <a:pos x="76" y="142"/>
                </a:cxn>
                <a:cxn ang="0">
                  <a:pos x="85" y="142"/>
                </a:cxn>
                <a:cxn ang="0">
                  <a:pos x="85" y="124"/>
                </a:cxn>
                <a:cxn ang="0">
                  <a:pos x="123" y="124"/>
                </a:cxn>
                <a:cxn ang="0">
                  <a:pos x="114" y="124"/>
                </a:cxn>
                <a:cxn ang="0">
                  <a:pos x="114" y="142"/>
                </a:cxn>
                <a:cxn ang="0">
                  <a:pos x="123" y="142"/>
                </a:cxn>
                <a:cxn ang="0">
                  <a:pos x="123" y="124"/>
                </a:cxn>
                <a:cxn ang="0">
                  <a:pos x="161" y="124"/>
                </a:cxn>
                <a:cxn ang="0">
                  <a:pos x="153" y="124"/>
                </a:cxn>
                <a:cxn ang="0">
                  <a:pos x="153" y="142"/>
                </a:cxn>
                <a:cxn ang="0">
                  <a:pos x="161" y="142"/>
                </a:cxn>
                <a:cxn ang="0">
                  <a:pos x="161" y="124"/>
                </a:cxn>
                <a:cxn ang="0">
                  <a:pos x="206" y="124"/>
                </a:cxn>
                <a:cxn ang="0">
                  <a:pos x="191" y="124"/>
                </a:cxn>
                <a:cxn ang="0">
                  <a:pos x="191" y="142"/>
                </a:cxn>
                <a:cxn ang="0">
                  <a:pos x="206" y="142"/>
                </a:cxn>
                <a:cxn ang="0">
                  <a:pos x="206" y="124"/>
                </a:cxn>
                <a:cxn ang="0">
                  <a:pos x="118" y="79"/>
                </a:cxn>
                <a:cxn ang="0">
                  <a:pos x="79" y="117"/>
                </a:cxn>
                <a:cxn ang="0">
                  <a:pos x="206" y="117"/>
                </a:cxn>
                <a:cxn ang="0">
                  <a:pos x="206" y="114"/>
                </a:cxn>
                <a:cxn ang="0">
                  <a:pos x="156" y="114"/>
                </a:cxn>
                <a:cxn ang="0">
                  <a:pos x="156" y="114"/>
                </a:cxn>
                <a:cxn ang="0">
                  <a:pos x="118" y="114"/>
                </a:cxn>
                <a:cxn ang="0">
                  <a:pos x="118" y="79"/>
                </a:cxn>
                <a:cxn ang="0">
                  <a:pos x="79" y="79"/>
                </a:cxn>
                <a:cxn ang="0">
                  <a:pos x="41" y="117"/>
                </a:cxn>
                <a:cxn ang="0">
                  <a:pos x="79" y="117"/>
                </a:cxn>
                <a:cxn ang="0">
                  <a:pos x="79" y="79"/>
                </a:cxn>
                <a:cxn ang="0">
                  <a:pos x="193" y="0"/>
                </a:cxn>
                <a:cxn ang="0">
                  <a:pos x="172" y="0"/>
                </a:cxn>
                <a:cxn ang="0">
                  <a:pos x="172" y="114"/>
                </a:cxn>
                <a:cxn ang="0">
                  <a:pos x="193" y="114"/>
                </a:cxn>
                <a:cxn ang="0">
                  <a:pos x="193" y="0"/>
                </a:cxn>
                <a:cxn ang="0">
                  <a:pos x="156" y="0"/>
                </a:cxn>
                <a:cxn ang="0">
                  <a:pos x="134" y="0"/>
                </a:cxn>
                <a:cxn ang="0">
                  <a:pos x="134" y="114"/>
                </a:cxn>
                <a:cxn ang="0">
                  <a:pos x="156" y="114"/>
                </a:cxn>
                <a:cxn ang="0">
                  <a:pos x="156" y="0"/>
                </a:cxn>
              </a:cxnLst>
              <a:rect l="0" t="0" r="r" b="b"/>
              <a:pathLst>
                <a:path w="207" h="184">
                  <a:moveTo>
                    <a:pt x="41" y="77"/>
                  </a:moveTo>
                  <a:lnTo>
                    <a:pt x="0" y="124"/>
                  </a:lnTo>
                  <a:lnTo>
                    <a:pt x="0" y="184"/>
                  </a:lnTo>
                  <a:lnTo>
                    <a:pt x="206" y="184"/>
                  </a:lnTo>
                  <a:lnTo>
                    <a:pt x="206" y="142"/>
                  </a:lnTo>
                  <a:lnTo>
                    <a:pt x="8" y="142"/>
                  </a:lnTo>
                  <a:lnTo>
                    <a:pt x="8" y="124"/>
                  </a:lnTo>
                  <a:lnTo>
                    <a:pt x="206" y="124"/>
                  </a:lnTo>
                  <a:lnTo>
                    <a:pt x="206" y="117"/>
                  </a:lnTo>
                  <a:lnTo>
                    <a:pt x="79" y="117"/>
                  </a:lnTo>
                  <a:lnTo>
                    <a:pt x="41" y="117"/>
                  </a:lnTo>
                  <a:lnTo>
                    <a:pt x="41" y="77"/>
                  </a:lnTo>
                  <a:close/>
                  <a:moveTo>
                    <a:pt x="46" y="124"/>
                  </a:moveTo>
                  <a:lnTo>
                    <a:pt x="38" y="124"/>
                  </a:lnTo>
                  <a:lnTo>
                    <a:pt x="38" y="142"/>
                  </a:lnTo>
                  <a:lnTo>
                    <a:pt x="46" y="142"/>
                  </a:lnTo>
                  <a:lnTo>
                    <a:pt x="46" y="124"/>
                  </a:lnTo>
                  <a:close/>
                  <a:moveTo>
                    <a:pt x="85" y="124"/>
                  </a:moveTo>
                  <a:lnTo>
                    <a:pt x="76" y="124"/>
                  </a:lnTo>
                  <a:lnTo>
                    <a:pt x="76" y="142"/>
                  </a:lnTo>
                  <a:lnTo>
                    <a:pt x="85" y="142"/>
                  </a:lnTo>
                  <a:lnTo>
                    <a:pt x="85" y="124"/>
                  </a:lnTo>
                  <a:close/>
                  <a:moveTo>
                    <a:pt x="123" y="124"/>
                  </a:moveTo>
                  <a:lnTo>
                    <a:pt x="114" y="124"/>
                  </a:lnTo>
                  <a:lnTo>
                    <a:pt x="114" y="142"/>
                  </a:lnTo>
                  <a:lnTo>
                    <a:pt x="123" y="142"/>
                  </a:lnTo>
                  <a:lnTo>
                    <a:pt x="123" y="124"/>
                  </a:lnTo>
                  <a:close/>
                  <a:moveTo>
                    <a:pt x="161" y="124"/>
                  </a:moveTo>
                  <a:lnTo>
                    <a:pt x="153" y="124"/>
                  </a:lnTo>
                  <a:lnTo>
                    <a:pt x="153" y="142"/>
                  </a:lnTo>
                  <a:lnTo>
                    <a:pt x="161" y="142"/>
                  </a:lnTo>
                  <a:lnTo>
                    <a:pt x="161" y="124"/>
                  </a:lnTo>
                  <a:close/>
                  <a:moveTo>
                    <a:pt x="206" y="124"/>
                  </a:moveTo>
                  <a:lnTo>
                    <a:pt x="191" y="124"/>
                  </a:lnTo>
                  <a:lnTo>
                    <a:pt x="191" y="142"/>
                  </a:lnTo>
                  <a:lnTo>
                    <a:pt x="206" y="142"/>
                  </a:lnTo>
                  <a:lnTo>
                    <a:pt x="206" y="124"/>
                  </a:lnTo>
                  <a:close/>
                  <a:moveTo>
                    <a:pt x="118" y="79"/>
                  </a:moveTo>
                  <a:lnTo>
                    <a:pt x="79" y="117"/>
                  </a:lnTo>
                  <a:lnTo>
                    <a:pt x="206" y="117"/>
                  </a:lnTo>
                  <a:lnTo>
                    <a:pt x="206" y="114"/>
                  </a:lnTo>
                  <a:lnTo>
                    <a:pt x="156" y="114"/>
                  </a:lnTo>
                  <a:lnTo>
                    <a:pt x="118" y="114"/>
                  </a:lnTo>
                  <a:lnTo>
                    <a:pt x="118" y="79"/>
                  </a:lnTo>
                  <a:close/>
                  <a:moveTo>
                    <a:pt x="79" y="79"/>
                  </a:moveTo>
                  <a:lnTo>
                    <a:pt x="41" y="117"/>
                  </a:lnTo>
                  <a:lnTo>
                    <a:pt x="79" y="117"/>
                  </a:lnTo>
                  <a:lnTo>
                    <a:pt x="79" y="79"/>
                  </a:lnTo>
                  <a:close/>
                  <a:moveTo>
                    <a:pt x="193" y="0"/>
                  </a:moveTo>
                  <a:lnTo>
                    <a:pt x="172" y="0"/>
                  </a:lnTo>
                  <a:lnTo>
                    <a:pt x="172" y="114"/>
                  </a:lnTo>
                  <a:lnTo>
                    <a:pt x="193" y="114"/>
                  </a:lnTo>
                  <a:lnTo>
                    <a:pt x="193" y="0"/>
                  </a:lnTo>
                  <a:close/>
                  <a:moveTo>
                    <a:pt x="156" y="0"/>
                  </a:moveTo>
                  <a:lnTo>
                    <a:pt x="134" y="0"/>
                  </a:lnTo>
                  <a:lnTo>
                    <a:pt x="134" y="114"/>
                  </a:lnTo>
                  <a:lnTo>
                    <a:pt x="156" y="114"/>
                  </a:lnTo>
                  <a:lnTo>
                    <a:pt x="15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077" name="Picture 53"/>
            <p:cNvPicPr>
              <a:picLocks noChangeAspect="1" noChangeArrowheads="1"/>
            </p:cNvPicPr>
            <p:nvPr/>
          </p:nvPicPr>
          <p:blipFill>
            <a:blip r:embed="rId26"/>
            <a:srcRect/>
            <a:stretch>
              <a:fillRect/>
            </a:stretch>
          </p:blipFill>
          <p:spPr bwMode="auto">
            <a:xfrm>
              <a:off x="9509" y="7998"/>
              <a:ext cx="1424" cy="267"/>
            </a:xfrm>
            <a:prstGeom prst="rect">
              <a:avLst/>
            </a:prstGeom>
            <a:noFill/>
          </p:spPr>
        </p:pic>
        <p:pic>
          <p:nvPicPr>
            <p:cNvPr id="1078" name="Picture 54"/>
            <p:cNvPicPr>
              <a:picLocks noChangeAspect="1" noChangeArrowheads="1"/>
            </p:cNvPicPr>
            <p:nvPr/>
          </p:nvPicPr>
          <p:blipFill>
            <a:blip r:embed="rId17"/>
            <a:srcRect/>
            <a:stretch>
              <a:fillRect/>
            </a:stretch>
          </p:blipFill>
          <p:spPr bwMode="auto">
            <a:xfrm>
              <a:off x="10304" y="7824"/>
              <a:ext cx="135" cy="174"/>
            </a:xfrm>
            <a:prstGeom prst="rect">
              <a:avLst/>
            </a:prstGeom>
            <a:noFill/>
          </p:spPr>
        </p:pic>
        <p:sp>
          <p:nvSpPr>
            <p:cNvPr id="1079" name="AutoShape 55"/>
            <p:cNvSpPr>
              <a:spLocks/>
            </p:cNvSpPr>
            <p:nvPr/>
          </p:nvSpPr>
          <p:spPr bwMode="auto">
            <a:xfrm>
              <a:off x="10328" y="7641"/>
              <a:ext cx="207" cy="184"/>
            </a:xfrm>
            <a:custGeom>
              <a:avLst/>
              <a:gdLst/>
              <a:ahLst/>
              <a:cxnLst>
                <a:cxn ang="0">
                  <a:pos x="42" y="77"/>
                </a:cxn>
                <a:cxn ang="0">
                  <a:pos x="0" y="124"/>
                </a:cxn>
                <a:cxn ang="0">
                  <a:pos x="0" y="184"/>
                </a:cxn>
                <a:cxn ang="0">
                  <a:pos x="207" y="184"/>
                </a:cxn>
                <a:cxn ang="0">
                  <a:pos x="207" y="143"/>
                </a:cxn>
                <a:cxn ang="0">
                  <a:pos x="9" y="143"/>
                </a:cxn>
                <a:cxn ang="0">
                  <a:pos x="9" y="124"/>
                </a:cxn>
                <a:cxn ang="0">
                  <a:pos x="207" y="124"/>
                </a:cxn>
                <a:cxn ang="0">
                  <a:pos x="207" y="118"/>
                </a:cxn>
                <a:cxn ang="0">
                  <a:pos x="80" y="118"/>
                </a:cxn>
                <a:cxn ang="0">
                  <a:pos x="80" y="117"/>
                </a:cxn>
                <a:cxn ang="0">
                  <a:pos x="42" y="117"/>
                </a:cxn>
                <a:cxn ang="0">
                  <a:pos x="42" y="77"/>
                </a:cxn>
                <a:cxn ang="0">
                  <a:pos x="47" y="124"/>
                </a:cxn>
                <a:cxn ang="0">
                  <a:pos x="39" y="124"/>
                </a:cxn>
                <a:cxn ang="0">
                  <a:pos x="39" y="143"/>
                </a:cxn>
                <a:cxn ang="0">
                  <a:pos x="47" y="143"/>
                </a:cxn>
                <a:cxn ang="0">
                  <a:pos x="47" y="124"/>
                </a:cxn>
                <a:cxn ang="0">
                  <a:pos x="86" y="124"/>
                </a:cxn>
                <a:cxn ang="0">
                  <a:pos x="77" y="124"/>
                </a:cxn>
                <a:cxn ang="0">
                  <a:pos x="77" y="143"/>
                </a:cxn>
                <a:cxn ang="0">
                  <a:pos x="86" y="143"/>
                </a:cxn>
                <a:cxn ang="0">
                  <a:pos x="86" y="124"/>
                </a:cxn>
                <a:cxn ang="0">
                  <a:pos x="124" y="124"/>
                </a:cxn>
                <a:cxn ang="0">
                  <a:pos x="115" y="124"/>
                </a:cxn>
                <a:cxn ang="0">
                  <a:pos x="115" y="143"/>
                </a:cxn>
                <a:cxn ang="0">
                  <a:pos x="124" y="143"/>
                </a:cxn>
                <a:cxn ang="0">
                  <a:pos x="124" y="124"/>
                </a:cxn>
                <a:cxn ang="0">
                  <a:pos x="162" y="124"/>
                </a:cxn>
                <a:cxn ang="0">
                  <a:pos x="153" y="124"/>
                </a:cxn>
                <a:cxn ang="0">
                  <a:pos x="153" y="143"/>
                </a:cxn>
                <a:cxn ang="0">
                  <a:pos x="162" y="143"/>
                </a:cxn>
                <a:cxn ang="0">
                  <a:pos x="162" y="124"/>
                </a:cxn>
                <a:cxn ang="0">
                  <a:pos x="207" y="124"/>
                </a:cxn>
                <a:cxn ang="0">
                  <a:pos x="192" y="124"/>
                </a:cxn>
                <a:cxn ang="0">
                  <a:pos x="192" y="143"/>
                </a:cxn>
                <a:cxn ang="0">
                  <a:pos x="207" y="143"/>
                </a:cxn>
                <a:cxn ang="0">
                  <a:pos x="207" y="124"/>
                </a:cxn>
                <a:cxn ang="0">
                  <a:pos x="119" y="79"/>
                </a:cxn>
                <a:cxn ang="0">
                  <a:pos x="80" y="118"/>
                </a:cxn>
                <a:cxn ang="0">
                  <a:pos x="207" y="118"/>
                </a:cxn>
                <a:cxn ang="0">
                  <a:pos x="207" y="114"/>
                </a:cxn>
                <a:cxn ang="0">
                  <a:pos x="157" y="114"/>
                </a:cxn>
                <a:cxn ang="0">
                  <a:pos x="157" y="114"/>
                </a:cxn>
                <a:cxn ang="0">
                  <a:pos x="119" y="114"/>
                </a:cxn>
                <a:cxn ang="0">
                  <a:pos x="119" y="79"/>
                </a:cxn>
                <a:cxn ang="0">
                  <a:pos x="80" y="79"/>
                </a:cxn>
                <a:cxn ang="0">
                  <a:pos x="42" y="117"/>
                </a:cxn>
                <a:cxn ang="0">
                  <a:pos x="80" y="117"/>
                </a:cxn>
                <a:cxn ang="0">
                  <a:pos x="80" y="79"/>
                </a:cxn>
                <a:cxn ang="0">
                  <a:pos x="194" y="0"/>
                </a:cxn>
                <a:cxn ang="0">
                  <a:pos x="173" y="0"/>
                </a:cxn>
                <a:cxn ang="0">
                  <a:pos x="173" y="114"/>
                </a:cxn>
                <a:cxn ang="0">
                  <a:pos x="194" y="114"/>
                </a:cxn>
                <a:cxn ang="0">
                  <a:pos x="194" y="0"/>
                </a:cxn>
                <a:cxn ang="0">
                  <a:pos x="157" y="0"/>
                </a:cxn>
                <a:cxn ang="0">
                  <a:pos x="135" y="0"/>
                </a:cxn>
                <a:cxn ang="0">
                  <a:pos x="135" y="114"/>
                </a:cxn>
                <a:cxn ang="0">
                  <a:pos x="157" y="114"/>
                </a:cxn>
                <a:cxn ang="0">
                  <a:pos x="157" y="0"/>
                </a:cxn>
              </a:cxnLst>
              <a:rect l="0" t="0" r="r" b="b"/>
              <a:pathLst>
                <a:path w="207" h="184">
                  <a:moveTo>
                    <a:pt x="42" y="77"/>
                  </a:moveTo>
                  <a:lnTo>
                    <a:pt x="0" y="124"/>
                  </a:lnTo>
                  <a:lnTo>
                    <a:pt x="0" y="184"/>
                  </a:lnTo>
                  <a:lnTo>
                    <a:pt x="207" y="184"/>
                  </a:lnTo>
                  <a:lnTo>
                    <a:pt x="207" y="143"/>
                  </a:lnTo>
                  <a:lnTo>
                    <a:pt x="9" y="143"/>
                  </a:lnTo>
                  <a:lnTo>
                    <a:pt x="9" y="124"/>
                  </a:lnTo>
                  <a:lnTo>
                    <a:pt x="207" y="124"/>
                  </a:lnTo>
                  <a:lnTo>
                    <a:pt x="207" y="118"/>
                  </a:lnTo>
                  <a:lnTo>
                    <a:pt x="80" y="118"/>
                  </a:lnTo>
                  <a:lnTo>
                    <a:pt x="80" y="117"/>
                  </a:lnTo>
                  <a:lnTo>
                    <a:pt x="42" y="117"/>
                  </a:lnTo>
                  <a:lnTo>
                    <a:pt x="42" y="77"/>
                  </a:lnTo>
                  <a:close/>
                  <a:moveTo>
                    <a:pt x="47" y="124"/>
                  </a:moveTo>
                  <a:lnTo>
                    <a:pt x="39" y="124"/>
                  </a:lnTo>
                  <a:lnTo>
                    <a:pt x="39" y="143"/>
                  </a:lnTo>
                  <a:lnTo>
                    <a:pt x="47" y="143"/>
                  </a:lnTo>
                  <a:lnTo>
                    <a:pt x="47" y="124"/>
                  </a:lnTo>
                  <a:close/>
                  <a:moveTo>
                    <a:pt x="86" y="124"/>
                  </a:moveTo>
                  <a:lnTo>
                    <a:pt x="77" y="124"/>
                  </a:lnTo>
                  <a:lnTo>
                    <a:pt x="77" y="143"/>
                  </a:lnTo>
                  <a:lnTo>
                    <a:pt x="86" y="143"/>
                  </a:lnTo>
                  <a:lnTo>
                    <a:pt x="86" y="124"/>
                  </a:lnTo>
                  <a:close/>
                  <a:moveTo>
                    <a:pt x="124" y="124"/>
                  </a:moveTo>
                  <a:lnTo>
                    <a:pt x="115" y="124"/>
                  </a:lnTo>
                  <a:lnTo>
                    <a:pt x="115" y="143"/>
                  </a:lnTo>
                  <a:lnTo>
                    <a:pt x="124" y="143"/>
                  </a:lnTo>
                  <a:lnTo>
                    <a:pt x="124" y="124"/>
                  </a:lnTo>
                  <a:close/>
                  <a:moveTo>
                    <a:pt x="162" y="124"/>
                  </a:moveTo>
                  <a:lnTo>
                    <a:pt x="153" y="124"/>
                  </a:lnTo>
                  <a:lnTo>
                    <a:pt x="153" y="143"/>
                  </a:lnTo>
                  <a:lnTo>
                    <a:pt x="162" y="143"/>
                  </a:lnTo>
                  <a:lnTo>
                    <a:pt x="162" y="124"/>
                  </a:lnTo>
                  <a:close/>
                  <a:moveTo>
                    <a:pt x="207" y="124"/>
                  </a:moveTo>
                  <a:lnTo>
                    <a:pt x="192" y="124"/>
                  </a:lnTo>
                  <a:lnTo>
                    <a:pt x="192" y="143"/>
                  </a:lnTo>
                  <a:lnTo>
                    <a:pt x="207" y="143"/>
                  </a:lnTo>
                  <a:lnTo>
                    <a:pt x="207" y="124"/>
                  </a:lnTo>
                  <a:close/>
                  <a:moveTo>
                    <a:pt x="119" y="79"/>
                  </a:moveTo>
                  <a:lnTo>
                    <a:pt x="80" y="118"/>
                  </a:lnTo>
                  <a:lnTo>
                    <a:pt x="207" y="118"/>
                  </a:lnTo>
                  <a:lnTo>
                    <a:pt x="207" y="114"/>
                  </a:lnTo>
                  <a:lnTo>
                    <a:pt x="157" y="114"/>
                  </a:lnTo>
                  <a:lnTo>
                    <a:pt x="119" y="114"/>
                  </a:lnTo>
                  <a:lnTo>
                    <a:pt x="119" y="79"/>
                  </a:lnTo>
                  <a:close/>
                  <a:moveTo>
                    <a:pt x="80" y="79"/>
                  </a:moveTo>
                  <a:lnTo>
                    <a:pt x="42" y="117"/>
                  </a:lnTo>
                  <a:lnTo>
                    <a:pt x="80" y="117"/>
                  </a:lnTo>
                  <a:lnTo>
                    <a:pt x="80" y="79"/>
                  </a:lnTo>
                  <a:close/>
                  <a:moveTo>
                    <a:pt x="194" y="0"/>
                  </a:moveTo>
                  <a:lnTo>
                    <a:pt x="173" y="0"/>
                  </a:lnTo>
                  <a:lnTo>
                    <a:pt x="173" y="114"/>
                  </a:lnTo>
                  <a:lnTo>
                    <a:pt x="194" y="114"/>
                  </a:lnTo>
                  <a:lnTo>
                    <a:pt x="194" y="0"/>
                  </a:lnTo>
                  <a:close/>
                  <a:moveTo>
                    <a:pt x="157" y="0"/>
                  </a:moveTo>
                  <a:lnTo>
                    <a:pt x="135" y="0"/>
                  </a:lnTo>
                  <a:lnTo>
                    <a:pt x="135" y="114"/>
                  </a:lnTo>
                  <a:lnTo>
                    <a:pt x="157" y="114"/>
                  </a:lnTo>
                  <a:lnTo>
                    <a:pt x="157"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080" name="Picture 56"/>
            <p:cNvPicPr>
              <a:picLocks noChangeAspect="1" noChangeArrowheads="1"/>
            </p:cNvPicPr>
            <p:nvPr/>
          </p:nvPicPr>
          <p:blipFill>
            <a:blip r:embed="rId27"/>
            <a:srcRect/>
            <a:stretch>
              <a:fillRect/>
            </a:stretch>
          </p:blipFill>
          <p:spPr bwMode="auto">
            <a:xfrm>
              <a:off x="5758" y="5506"/>
              <a:ext cx="328" cy="328"/>
            </a:xfrm>
            <a:prstGeom prst="rect">
              <a:avLst/>
            </a:prstGeom>
            <a:noFill/>
          </p:spPr>
        </p:pic>
        <p:pic>
          <p:nvPicPr>
            <p:cNvPr id="1081" name="Picture 57"/>
            <p:cNvPicPr>
              <a:picLocks noChangeAspect="1" noChangeArrowheads="1"/>
            </p:cNvPicPr>
            <p:nvPr/>
          </p:nvPicPr>
          <p:blipFill>
            <a:blip r:embed="rId28"/>
            <a:srcRect/>
            <a:stretch>
              <a:fillRect/>
            </a:stretch>
          </p:blipFill>
          <p:spPr bwMode="auto">
            <a:xfrm>
              <a:off x="4880" y="6457"/>
              <a:ext cx="328" cy="328"/>
            </a:xfrm>
            <a:prstGeom prst="rect">
              <a:avLst/>
            </a:prstGeom>
            <a:noFill/>
          </p:spPr>
        </p:pic>
        <p:pic>
          <p:nvPicPr>
            <p:cNvPr id="1082" name="Picture 58"/>
            <p:cNvPicPr>
              <a:picLocks noChangeAspect="1" noChangeArrowheads="1"/>
            </p:cNvPicPr>
            <p:nvPr/>
          </p:nvPicPr>
          <p:blipFill>
            <a:blip r:embed="rId29"/>
            <a:srcRect/>
            <a:stretch>
              <a:fillRect/>
            </a:stretch>
          </p:blipFill>
          <p:spPr bwMode="auto">
            <a:xfrm>
              <a:off x="3078" y="9280"/>
              <a:ext cx="328" cy="328"/>
            </a:xfrm>
            <a:prstGeom prst="rect">
              <a:avLst/>
            </a:prstGeom>
            <a:noFill/>
          </p:spPr>
        </p:pic>
        <p:pic>
          <p:nvPicPr>
            <p:cNvPr id="1083" name="Picture 59"/>
            <p:cNvPicPr>
              <a:picLocks noChangeAspect="1" noChangeArrowheads="1"/>
            </p:cNvPicPr>
            <p:nvPr/>
          </p:nvPicPr>
          <p:blipFill>
            <a:blip r:embed="rId30"/>
            <a:srcRect/>
            <a:stretch>
              <a:fillRect/>
            </a:stretch>
          </p:blipFill>
          <p:spPr bwMode="auto">
            <a:xfrm>
              <a:off x="7526" y="10729"/>
              <a:ext cx="328" cy="328"/>
            </a:xfrm>
            <a:prstGeom prst="rect">
              <a:avLst/>
            </a:prstGeom>
            <a:noFill/>
          </p:spPr>
        </p:pic>
        <p:pic>
          <p:nvPicPr>
            <p:cNvPr id="1084" name="Picture 60"/>
            <p:cNvPicPr>
              <a:picLocks noChangeAspect="1" noChangeArrowheads="1"/>
            </p:cNvPicPr>
            <p:nvPr/>
          </p:nvPicPr>
          <p:blipFill>
            <a:blip r:embed="rId31"/>
            <a:srcRect/>
            <a:stretch>
              <a:fillRect/>
            </a:stretch>
          </p:blipFill>
          <p:spPr bwMode="auto">
            <a:xfrm>
              <a:off x="5767" y="5786"/>
              <a:ext cx="135" cy="268"/>
            </a:xfrm>
            <a:prstGeom prst="rect">
              <a:avLst/>
            </a:prstGeom>
            <a:noFill/>
          </p:spPr>
        </p:pic>
        <p:pic>
          <p:nvPicPr>
            <p:cNvPr id="1085" name="Picture 61"/>
            <p:cNvPicPr>
              <a:picLocks noChangeAspect="1" noChangeArrowheads="1"/>
            </p:cNvPicPr>
            <p:nvPr/>
          </p:nvPicPr>
          <p:blipFill>
            <a:blip r:embed="rId32"/>
            <a:srcRect/>
            <a:stretch>
              <a:fillRect/>
            </a:stretch>
          </p:blipFill>
          <p:spPr bwMode="auto">
            <a:xfrm>
              <a:off x="4881" y="6731"/>
              <a:ext cx="135" cy="174"/>
            </a:xfrm>
            <a:prstGeom prst="rect">
              <a:avLst/>
            </a:prstGeom>
            <a:noFill/>
          </p:spPr>
        </p:pic>
        <p:pic>
          <p:nvPicPr>
            <p:cNvPr id="1086" name="Picture 62"/>
            <p:cNvPicPr>
              <a:picLocks noChangeAspect="1" noChangeArrowheads="1"/>
            </p:cNvPicPr>
            <p:nvPr/>
          </p:nvPicPr>
          <p:blipFill>
            <a:blip r:embed="rId33"/>
            <a:srcRect/>
            <a:stretch>
              <a:fillRect/>
            </a:stretch>
          </p:blipFill>
          <p:spPr bwMode="auto">
            <a:xfrm>
              <a:off x="7555" y="10980"/>
              <a:ext cx="135" cy="196"/>
            </a:xfrm>
            <a:prstGeom prst="rect">
              <a:avLst/>
            </a:prstGeom>
            <a:noFill/>
          </p:spPr>
        </p:pic>
        <p:pic>
          <p:nvPicPr>
            <p:cNvPr id="1087" name="Picture 63"/>
            <p:cNvPicPr>
              <a:picLocks noChangeAspect="1" noChangeArrowheads="1"/>
            </p:cNvPicPr>
            <p:nvPr/>
          </p:nvPicPr>
          <p:blipFill>
            <a:blip r:embed="rId20"/>
            <a:srcRect/>
            <a:stretch>
              <a:fillRect/>
            </a:stretch>
          </p:blipFill>
          <p:spPr bwMode="auto">
            <a:xfrm>
              <a:off x="3107" y="9525"/>
              <a:ext cx="135" cy="174"/>
            </a:xfrm>
            <a:prstGeom prst="rect">
              <a:avLst/>
            </a:prstGeom>
            <a:noFill/>
          </p:spPr>
        </p:pic>
        <p:pic>
          <p:nvPicPr>
            <p:cNvPr id="1088" name="Picture 64"/>
            <p:cNvPicPr>
              <a:picLocks noChangeAspect="1" noChangeArrowheads="1"/>
            </p:cNvPicPr>
            <p:nvPr/>
          </p:nvPicPr>
          <p:blipFill>
            <a:blip r:embed="rId34"/>
            <a:srcRect/>
            <a:stretch>
              <a:fillRect/>
            </a:stretch>
          </p:blipFill>
          <p:spPr bwMode="auto">
            <a:xfrm>
              <a:off x="2194" y="2928"/>
              <a:ext cx="468" cy="198"/>
            </a:xfrm>
            <a:prstGeom prst="rect">
              <a:avLst/>
            </a:prstGeom>
            <a:noFill/>
          </p:spPr>
        </p:pic>
        <p:sp>
          <p:nvSpPr>
            <p:cNvPr id="1089" name="Freeform 65"/>
            <p:cNvSpPr>
              <a:spLocks/>
            </p:cNvSpPr>
            <p:nvPr/>
          </p:nvSpPr>
          <p:spPr bwMode="auto">
            <a:xfrm>
              <a:off x="2214" y="3144"/>
              <a:ext cx="740" cy="150"/>
            </a:xfrm>
            <a:custGeom>
              <a:avLst/>
              <a:gdLst/>
              <a:ahLst/>
              <a:cxnLst>
                <a:cxn ang="0">
                  <a:pos x="0" y="0"/>
                </a:cxn>
                <a:cxn ang="0">
                  <a:pos x="490" y="0"/>
                </a:cxn>
                <a:cxn ang="0">
                  <a:pos x="740" y="149"/>
                </a:cxn>
              </a:cxnLst>
              <a:rect l="0" t="0" r="r" b="b"/>
              <a:pathLst>
                <a:path w="740" h="150">
                  <a:moveTo>
                    <a:pt x="0" y="0"/>
                  </a:moveTo>
                  <a:lnTo>
                    <a:pt x="490" y="0"/>
                  </a:lnTo>
                  <a:lnTo>
                    <a:pt x="740" y="149"/>
                  </a:lnTo>
                </a:path>
              </a:pathLst>
            </a:custGeom>
            <a:noFill/>
            <a:ln w="720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090" name="Picture 66"/>
            <p:cNvPicPr>
              <a:picLocks noChangeAspect="1" noChangeArrowheads="1"/>
            </p:cNvPicPr>
            <p:nvPr/>
          </p:nvPicPr>
          <p:blipFill>
            <a:blip r:embed="rId35"/>
            <a:srcRect/>
            <a:stretch>
              <a:fillRect/>
            </a:stretch>
          </p:blipFill>
          <p:spPr bwMode="auto">
            <a:xfrm>
              <a:off x="4907" y="4826"/>
              <a:ext cx="491" cy="198"/>
            </a:xfrm>
            <a:prstGeom prst="rect">
              <a:avLst/>
            </a:prstGeom>
            <a:noFill/>
          </p:spPr>
        </p:pic>
        <p:sp>
          <p:nvSpPr>
            <p:cNvPr id="1091" name="Freeform 67"/>
            <p:cNvSpPr>
              <a:spLocks/>
            </p:cNvSpPr>
            <p:nvPr/>
          </p:nvSpPr>
          <p:spPr bwMode="auto">
            <a:xfrm>
              <a:off x="4928" y="5042"/>
              <a:ext cx="740" cy="176"/>
            </a:xfrm>
            <a:custGeom>
              <a:avLst/>
              <a:gdLst/>
              <a:ahLst/>
              <a:cxnLst>
                <a:cxn ang="0">
                  <a:pos x="0" y="0"/>
                </a:cxn>
                <a:cxn ang="0">
                  <a:pos x="490" y="0"/>
                </a:cxn>
                <a:cxn ang="0">
                  <a:pos x="740" y="175"/>
                </a:cxn>
              </a:cxnLst>
              <a:rect l="0" t="0" r="r" b="b"/>
              <a:pathLst>
                <a:path w="740" h="176">
                  <a:moveTo>
                    <a:pt x="0" y="0"/>
                  </a:moveTo>
                  <a:lnTo>
                    <a:pt x="490" y="0"/>
                  </a:lnTo>
                  <a:lnTo>
                    <a:pt x="740" y="175"/>
                  </a:lnTo>
                </a:path>
              </a:pathLst>
            </a:custGeom>
            <a:noFill/>
            <a:ln w="720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092" name="Picture 68"/>
            <p:cNvPicPr>
              <a:picLocks noChangeAspect="1" noChangeArrowheads="1"/>
            </p:cNvPicPr>
            <p:nvPr/>
          </p:nvPicPr>
          <p:blipFill>
            <a:blip r:embed="rId36"/>
            <a:srcRect/>
            <a:stretch>
              <a:fillRect/>
            </a:stretch>
          </p:blipFill>
          <p:spPr bwMode="auto">
            <a:xfrm>
              <a:off x="6532" y="5202"/>
              <a:ext cx="382" cy="198"/>
            </a:xfrm>
            <a:prstGeom prst="rect">
              <a:avLst/>
            </a:prstGeom>
            <a:noFill/>
          </p:spPr>
        </p:pic>
        <p:sp>
          <p:nvSpPr>
            <p:cNvPr id="1093" name="Freeform 69"/>
            <p:cNvSpPr>
              <a:spLocks/>
            </p:cNvSpPr>
            <p:nvPr/>
          </p:nvSpPr>
          <p:spPr bwMode="auto">
            <a:xfrm>
              <a:off x="6553" y="5419"/>
              <a:ext cx="733" cy="164"/>
            </a:xfrm>
            <a:custGeom>
              <a:avLst/>
              <a:gdLst/>
              <a:ahLst/>
              <a:cxnLst>
                <a:cxn ang="0">
                  <a:pos x="0" y="0"/>
                </a:cxn>
                <a:cxn ang="0">
                  <a:pos x="490" y="0"/>
                </a:cxn>
                <a:cxn ang="0">
                  <a:pos x="733" y="163"/>
                </a:cxn>
              </a:cxnLst>
              <a:rect l="0" t="0" r="r" b="b"/>
              <a:pathLst>
                <a:path w="733" h="164">
                  <a:moveTo>
                    <a:pt x="0" y="0"/>
                  </a:moveTo>
                  <a:lnTo>
                    <a:pt x="490" y="0"/>
                  </a:lnTo>
                  <a:lnTo>
                    <a:pt x="733" y="163"/>
                  </a:lnTo>
                </a:path>
              </a:pathLst>
            </a:custGeom>
            <a:noFill/>
            <a:ln w="720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094" name="Picture 70"/>
            <p:cNvPicPr>
              <a:picLocks noChangeAspect="1" noChangeArrowheads="1"/>
            </p:cNvPicPr>
            <p:nvPr/>
          </p:nvPicPr>
          <p:blipFill>
            <a:blip r:embed="rId37"/>
            <a:srcRect/>
            <a:stretch>
              <a:fillRect/>
            </a:stretch>
          </p:blipFill>
          <p:spPr bwMode="auto">
            <a:xfrm>
              <a:off x="8069" y="5566"/>
              <a:ext cx="383" cy="198"/>
            </a:xfrm>
            <a:prstGeom prst="rect">
              <a:avLst/>
            </a:prstGeom>
            <a:noFill/>
          </p:spPr>
        </p:pic>
        <p:sp>
          <p:nvSpPr>
            <p:cNvPr id="1095" name="Freeform 71"/>
            <p:cNvSpPr>
              <a:spLocks/>
            </p:cNvSpPr>
            <p:nvPr/>
          </p:nvSpPr>
          <p:spPr bwMode="auto">
            <a:xfrm>
              <a:off x="8089" y="5782"/>
              <a:ext cx="562" cy="164"/>
            </a:xfrm>
            <a:custGeom>
              <a:avLst/>
              <a:gdLst/>
              <a:ahLst/>
              <a:cxnLst>
                <a:cxn ang="0">
                  <a:pos x="0" y="0"/>
                </a:cxn>
                <a:cxn ang="0">
                  <a:pos x="390" y="0"/>
                </a:cxn>
                <a:cxn ang="0">
                  <a:pos x="561" y="163"/>
                </a:cxn>
              </a:cxnLst>
              <a:rect l="0" t="0" r="r" b="b"/>
              <a:pathLst>
                <a:path w="562" h="164">
                  <a:moveTo>
                    <a:pt x="0" y="0"/>
                  </a:moveTo>
                  <a:lnTo>
                    <a:pt x="390" y="0"/>
                  </a:lnTo>
                  <a:lnTo>
                    <a:pt x="561" y="163"/>
                  </a:lnTo>
                </a:path>
              </a:pathLst>
            </a:custGeom>
            <a:noFill/>
            <a:ln w="720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6" name="Freeform 72"/>
            <p:cNvSpPr>
              <a:spLocks/>
            </p:cNvSpPr>
            <p:nvPr/>
          </p:nvSpPr>
          <p:spPr bwMode="auto">
            <a:xfrm>
              <a:off x="2955" y="3265"/>
              <a:ext cx="114" cy="114"/>
            </a:xfrm>
            <a:custGeom>
              <a:avLst/>
              <a:gdLst/>
              <a:ahLst/>
              <a:cxnLst>
                <a:cxn ang="0">
                  <a:pos x="57" y="0"/>
                </a:cxn>
                <a:cxn ang="0">
                  <a:pos x="35" y="5"/>
                </a:cxn>
                <a:cxn ang="0">
                  <a:pos x="17" y="17"/>
                </a:cxn>
                <a:cxn ang="0">
                  <a:pos x="5" y="35"/>
                </a:cxn>
                <a:cxn ang="0">
                  <a:pos x="0" y="57"/>
                </a:cxn>
                <a:cxn ang="0">
                  <a:pos x="5" y="79"/>
                </a:cxn>
                <a:cxn ang="0">
                  <a:pos x="17" y="97"/>
                </a:cxn>
                <a:cxn ang="0">
                  <a:pos x="35" y="109"/>
                </a:cxn>
                <a:cxn ang="0">
                  <a:pos x="57" y="114"/>
                </a:cxn>
                <a:cxn ang="0">
                  <a:pos x="79" y="109"/>
                </a:cxn>
                <a:cxn ang="0">
                  <a:pos x="97" y="97"/>
                </a:cxn>
                <a:cxn ang="0">
                  <a:pos x="109" y="79"/>
                </a:cxn>
                <a:cxn ang="0">
                  <a:pos x="114" y="57"/>
                </a:cxn>
                <a:cxn ang="0">
                  <a:pos x="109" y="35"/>
                </a:cxn>
                <a:cxn ang="0">
                  <a:pos x="97" y="17"/>
                </a:cxn>
                <a:cxn ang="0">
                  <a:pos x="79" y="5"/>
                </a:cxn>
                <a:cxn ang="0">
                  <a:pos x="57" y="0"/>
                </a:cxn>
              </a:cxnLst>
              <a:rect l="0" t="0" r="r" b="b"/>
              <a:pathLst>
                <a:path w="114" h="114">
                  <a:moveTo>
                    <a:pt x="57" y="0"/>
                  </a:moveTo>
                  <a:lnTo>
                    <a:pt x="35" y="5"/>
                  </a:lnTo>
                  <a:lnTo>
                    <a:pt x="17" y="17"/>
                  </a:lnTo>
                  <a:lnTo>
                    <a:pt x="5" y="35"/>
                  </a:lnTo>
                  <a:lnTo>
                    <a:pt x="0" y="57"/>
                  </a:lnTo>
                  <a:lnTo>
                    <a:pt x="5" y="79"/>
                  </a:lnTo>
                  <a:lnTo>
                    <a:pt x="17" y="97"/>
                  </a:lnTo>
                  <a:lnTo>
                    <a:pt x="35" y="109"/>
                  </a:lnTo>
                  <a:lnTo>
                    <a:pt x="57" y="114"/>
                  </a:lnTo>
                  <a:lnTo>
                    <a:pt x="79" y="109"/>
                  </a:lnTo>
                  <a:lnTo>
                    <a:pt x="97" y="97"/>
                  </a:lnTo>
                  <a:lnTo>
                    <a:pt x="109" y="79"/>
                  </a:lnTo>
                  <a:lnTo>
                    <a:pt x="114" y="57"/>
                  </a:lnTo>
                  <a:lnTo>
                    <a:pt x="109" y="35"/>
                  </a:lnTo>
                  <a:lnTo>
                    <a:pt x="97" y="17"/>
                  </a:lnTo>
                  <a:lnTo>
                    <a:pt x="79" y="5"/>
                  </a:lnTo>
                  <a:lnTo>
                    <a:pt x="57" y="0"/>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7" name="Freeform 73"/>
            <p:cNvSpPr>
              <a:spLocks/>
            </p:cNvSpPr>
            <p:nvPr/>
          </p:nvSpPr>
          <p:spPr bwMode="auto">
            <a:xfrm>
              <a:off x="2955" y="3265"/>
              <a:ext cx="114" cy="114"/>
            </a:xfrm>
            <a:custGeom>
              <a:avLst/>
              <a:gdLst/>
              <a:ahLst/>
              <a:cxnLst>
                <a:cxn ang="0">
                  <a:pos x="114" y="57"/>
                </a:cxn>
                <a:cxn ang="0">
                  <a:pos x="109" y="79"/>
                </a:cxn>
                <a:cxn ang="0">
                  <a:pos x="97" y="97"/>
                </a:cxn>
                <a:cxn ang="0">
                  <a:pos x="79" y="109"/>
                </a:cxn>
                <a:cxn ang="0">
                  <a:pos x="57" y="114"/>
                </a:cxn>
                <a:cxn ang="0">
                  <a:pos x="35" y="109"/>
                </a:cxn>
                <a:cxn ang="0">
                  <a:pos x="17" y="97"/>
                </a:cxn>
                <a:cxn ang="0">
                  <a:pos x="5" y="79"/>
                </a:cxn>
                <a:cxn ang="0">
                  <a:pos x="0" y="57"/>
                </a:cxn>
                <a:cxn ang="0">
                  <a:pos x="5" y="35"/>
                </a:cxn>
                <a:cxn ang="0">
                  <a:pos x="17" y="17"/>
                </a:cxn>
                <a:cxn ang="0">
                  <a:pos x="35" y="5"/>
                </a:cxn>
                <a:cxn ang="0">
                  <a:pos x="57" y="0"/>
                </a:cxn>
                <a:cxn ang="0">
                  <a:pos x="79" y="5"/>
                </a:cxn>
                <a:cxn ang="0">
                  <a:pos x="97" y="17"/>
                </a:cxn>
                <a:cxn ang="0">
                  <a:pos x="109" y="35"/>
                </a:cxn>
                <a:cxn ang="0">
                  <a:pos x="114" y="57"/>
                </a:cxn>
              </a:cxnLst>
              <a:rect l="0" t="0" r="r" b="b"/>
              <a:pathLst>
                <a:path w="114" h="114">
                  <a:moveTo>
                    <a:pt x="114" y="57"/>
                  </a:moveTo>
                  <a:lnTo>
                    <a:pt x="109" y="79"/>
                  </a:lnTo>
                  <a:lnTo>
                    <a:pt x="97" y="97"/>
                  </a:lnTo>
                  <a:lnTo>
                    <a:pt x="79" y="109"/>
                  </a:lnTo>
                  <a:lnTo>
                    <a:pt x="57" y="114"/>
                  </a:lnTo>
                  <a:lnTo>
                    <a:pt x="35" y="109"/>
                  </a:lnTo>
                  <a:lnTo>
                    <a:pt x="17" y="97"/>
                  </a:lnTo>
                  <a:lnTo>
                    <a:pt x="5" y="79"/>
                  </a:lnTo>
                  <a:lnTo>
                    <a:pt x="0" y="57"/>
                  </a:lnTo>
                  <a:lnTo>
                    <a:pt x="5" y="35"/>
                  </a:lnTo>
                  <a:lnTo>
                    <a:pt x="17" y="17"/>
                  </a:lnTo>
                  <a:lnTo>
                    <a:pt x="35" y="5"/>
                  </a:lnTo>
                  <a:lnTo>
                    <a:pt x="57" y="0"/>
                  </a:lnTo>
                  <a:lnTo>
                    <a:pt x="79" y="5"/>
                  </a:lnTo>
                  <a:lnTo>
                    <a:pt x="97" y="17"/>
                  </a:lnTo>
                  <a:lnTo>
                    <a:pt x="109" y="35"/>
                  </a:lnTo>
                  <a:lnTo>
                    <a:pt x="114" y="57"/>
                  </a:lnTo>
                  <a:close/>
                </a:path>
              </a:pathLst>
            </a:custGeom>
            <a:noFill/>
            <a:ln w="4680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8" name="Freeform 74"/>
            <p:cNvSpPr>
              <a:spLocks/>
            </p:cNvSpPr>
            <p:nvPr/>
          </p:nvSpPr>
          <p:spPr bwMode="auto">
            <a:xfrm>
              <a:off x="5667" y="5203"/>
              <a:ext cx="114" cy="114"/>
            </a:xfrm>
            <a:custGeom>
              <a:avLst/>
              <a:gdLst/>
              <a:ahLst/>
              <a:cxnLst>
                <a:cxn ang="0">
                  <a:pos x="57" y="0"/>
                </a:cxn>
                <a:cxn ang="0">
                  <a:pos x="34" y="5"/>
                </a:cxn>
                <a:cxn ang="0">
                  <a:pos x="16" y="17"/>
                </a:cxn>
                <a:cxn ang="0">
                  <a:pos x="4" y="35"/>
                </a:cxn>
                <a:cxn ang="0">
                  <a:pos x="0" y="57"/>
                </a:cxn>
                <a:cxn ang="0">
                  <a:pos x="4" y="79"/>
                </a:cxn>
                <a:cxn ang="0">
                  <a:pos x="16" y="97"/>
                </a:cxn>
                <a:cxn ang="0">
                  <a:pos x="34" y="109"/>
                </a:cxn>
                <a:cxn ang="0">
                  <a:pos x="57" y="114"/>
                </a:cxn>
                <a:cxn ang="0">
                  <a:pos x="79" y="109"/>
                </a:cxn>
                <a:cxn ang="0">
                  <a:pos x="97" y="97"/>
                </a:cxn>
                <a:cxn ang="0">
                  <a:pos x="109" y="79"/>
                </a:cxn>
                <a:cxn ang="0">
                  <a:pos x="113" y="57"/>
                </a:cxn>
                <a:cxn ang="0">
                  <a:pos x="109" y="35"/>
                </a:cxn>
                <a:cxn ang="0">
                  <a:pos x="97" y="17"/>
                </a:cxn>
                <a:cxn ang="0">
                  <a:pos x="79" y="5"/>
                </a:cxn>
                <a:cxn ang="0">
                  <a:pos x="57" y="0"/>
                </a:cxn>
              </a:cxnLst>
              <a:rect l="0" t="0" r="r" b="b"/>
              <a:pathLst>
                <a:path w="114" h="114">
                  <a:moveTo>
                    <a:pt x="57" y="0"/>
                  </a:moveTo>
                  <a:lnTo>
                    <a:pt x="34" y="5"/>
                  </a:lnTo>
                  <a:lnTo>
                    <a:pt x="16" y="17"/>
                  </a:lnTo>
                  <a:lnTo>
                    <a:pt x="4" y="35"/>
                  </a:lnTo>
                  <a:lnTo>
                    <a:pt x="0" y="57"/>
                  </a:lnTo>
                  <a:lnTo>
                    <a:pt x="4" y="79"/>
                  </a:lnTo>
                  <a:lnTo>
                    <a:pt x="16" y="97"/>
                  </a:lnTo>
                  <a:lnTo>
                    <a:pt x="34" y="109"/>
                  </a:lnTo>
                  <a:lnTo>
                    <a:pt x="57" y="114"/>
                  </a:lnTo>
                  <a:lnTo>
                    <a:pt x="79" y="109"/>
                  </a:lnTo>
                  <a:lnTo>
                    <a:pt x="97" y="97"/>
                  </a:lnTo>
                  <a:lnTo>
                    <a:pt x="109" y="79"/>
                  </a:lnTo>
                  <a:lnTo>
                    <a:pt x="113" y="57"/>
                  </a:lnTo>
                  <a:lnTo>
                    <a:pt x="109" y="35"/>
                  </a:lnTo>
                  <a:lnTo>
                    <a:pt x="97" y="17"/>
                  </a:lnTo>
                  <a:lnTo>
                    <a:pt x="79" y="5"/>
                  </a:lnTo>
                  <a:lnTo>
                    <a:pt x="57" y="0"/>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9" name="Freeform 75"/>
            <p:cNvSpPr>
              <a:spLocks/>
            </p:cNvSpPr>
            <p:nvPr/>
          </p:nvSpPr>
          <p:spPr bwMode="auto">
            <a:xfrm>
              <a:off x="5667" y="5203"/>
              <a:ext cx="114" cy="114"/>
            </a:xfrm>
            <a:custGeom>
              <a:avLst/>
              <a:gdLst/>
              <a:ahLst/>
              <a:cxnLst>
                <a:cxn ang="0">
                  <a:pos x="113" y="57"/>
                </a:cxn>
                <a:cxn ang="0">
                  <a:pos x="109" y="79"/>
                </a:cxn>
                <a:cxn ang="0">
                  <a:pos x="97" y="97"/>
                </a:cxn>
                <a:cxn ang="0">
                  <a:pos x="79" y="109"/>
                </a:cxn>
                <a:cxn ang="0">
                  <a:pos x="57" y="114"/>
                </a:cxn>
                <a:cxn ang="0">
                  <a:pos x="34" y="109"/>
                </a:cxn>
                <a:cxn ang="0">
                  <a:pos x="16" y="97"/>
                </a:cxn>
                <a:cxn ang="0">
                  <a:pos x="4" y="79"/>
                </a:cxn>
                <a:cxn ang="0">
                  <a:pos x="0" y="57"/>
                </a:cxn>
                <a:cxn ang="0">
                  <a:pos x="4" y="35"/>
                </a:cxn>
                <a:cxn ang="0">
                  <a:pos x="16" y="17"/>
                </a:cxn>
                <a:cxn ang="0">
                  <a:pos x="34" y="5"/>
                </a:cxn>
                <a:cxn ang="0">
                  <a:pos x="57" y="0"/>
                </a:cxn>
                <a:cxn ang="0">
                  <a:pos x="79" y="5"/>
                </a:cxn>
                <a:cxn ang="0">
                  <a:pos x="97" y="17"/>
                </a:cxn>
                <a:cxn ang="0">
                  <a:pos x="109" y="35"/>
                </a:cxn>
                <a:cxn ang="0">
                  <a:pos x="113" y="57"/>
                </a:cxn>
              </a:cxnLst>
              <a:rect l="0" t="0" r="r" b="b"/>
              <a:pathLst>
                <a:path w="114" h="114">
                  <a:moveTo>
                    <a:pt x="113" y="57"/>
                  </a:moveTo>
                  <a:lnTo>
                    <a:pt x="109" y="79"/>
                  </a:lnTo>
                  <a:lnTo>
                    <a:pt x="97" y="97"/>
                  </a:lnTo>
                  <a:lnTo>
                    <a:pt x="79" y="109"/>
                  </a:lnTo>
                  <a:lnTo>
                    <a:pt x="57" y="114"/>
                  </a:lnTo>
                  <a:lnTo>
                    <a:pt x="34" y="109"/>
                  </a:lnTo>
                  <a:lnTo>
                    <a:pt x="16" y="97"/>
                  </a:lnTo>
                  <a:lnTo>
                    <a:pt x="4" y="79"/>
                  </a:lnTo>
                  <a:lnTo>
                    <a:pt x="0" y="57"/>
                  </a:lnTo>
                  <a:lnTo>
                    <a:pt x="4" y="35"/>
                  </a:lnTo>
                  <a:lnTo>
                    <a:pt x="16" y="17"/>
                  </a:lnTo>
                  <a:lnTo>
                    <a:pt x="34" y="5"/>
                  </a:lnTo>
                  <a:lnTo>
                    <a:pt x="57" y="0"/>
                  </a:lnTo>
                  <a:lnTo>
                    <a:pt x="79" y="5"/>
                  </a:lnTo>
                  <a:lnTo>
                    <a:pt x="97" y="17"/>
                  </a:lnTo>
                  <a:lnTo>
                    <a:pt x="109" y="35"/>
                  </a:lnTo>
                  <a:lnTo>
                    <a:pt x="113" y="57"/>
                  </a:lnTo>
                  <a:close/>
                </a:path>
              </a:pathLst>
            </a:custGeom>
            <a:noFill/>
            <a:ln w="4680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0" name="Freeform 76"/>
            <p:cNvSpPr>
              <a:spLocks/>
            </p:cNvSpPr>
            <p:nvPr/>
          </p:nvSpPr>
          <p:spPr bwMode="auto">
            <a:xfrm>
              <a:off x="7285" y="5569"/>
              <a:ext cx="114" cy="114"/>
            </a:xfrm>
            <a:custGeom>
              <a:avLst/>
              <a:gdLst/>
              <a:ahLst/>
              <a:cxnLst>
                <a:cxn ang="0">
                  <a:pos x="56" y="0"/>
                </a:cxn>
                <a:cxn ang="0">
                  <a:pos x="34" y="4"/>
                </a:cxn>
                <a:cxn ang="0">
                  <a:pos x="16" y="17"/>
                </a:cxn>
                <a:cxn ang="0">
                  <a:pos x="4" y="35"/>
                </a:cxn>
                <a:cxn ang="0">
                  <a:pos x="0" y="57"/>
                </a:cxn>
                <a:cxn ang="0">
                  <a:pos x="4" y="79"/>
                </a:cxn>
                <a:cxn ang="0">
                  <a:pos x="16" y="97"/>
                </a:cxn>
                <a:cxn ang="0">
                  <a:pos x="34" y="109"/>
                </a:cxn>
                <a:cxn ang="0">
                  <a:pos x="56" y="113"/>
                </a:cxn>
                <a:cxn ang="0">
                  <a:pos x="78" y="109"/>
                </a:cxn>
                <a:cxn ang="0">
                  <a:pos x="97" y="97"/>
                </a:cxn>
                <a:cxn ang="0">
                  <a:pos x="109" y="79"/>
                </a:cxn>
                <a:cxn ang="0">
                  <a:pos x="113" y="57"/>
                </a:cxn>
                <a:cxn ang="0">
                  <a:pos x="109" y="35"/>
                </a:cxn>
                <a:cxn ang="0">
                  <a:pos x="97" y="17"/>
                </a:cxn>
                <a:cxn ang="0">
                  <a:pos x="78" y="4"/>
                </a:cxn>
                <a:cxn ang="0">
                  <a:pos x="56" y="0"/>
                </a:cxn>
              </a:cxnLst>
              <a:rect l="0" t="0" r="r" b="b"/>
              <a:pathLst>
                <a:path w="114" h="114">
                  <a:moveTo>
                    <a:pt x="56" y="0"/>
                  </a:moveTo>
                  <a:lnTo>
                    <a:pt x="34" y="4"/>
                  </a:lnTo>
                  <a:lnTo>
                    <a:pt x="16" y="17"/>
                  </a:lnTo>
                  <a:lnTo>
                    <a:pt x="4" y="35"/>
                  </a:lnTo>
                  <a:lnTo>
                    <a:pt x="0" y="57"/>
                  </a:lnTo>
                  <a:lnTo>
                    <a:pt x="4" y="79"/>
                  </a:lnTo>
                  <a:lnTo>
                    <a:pt x="16" y="97"/>
                  </a:lnTo>
                  <a:lnTo>
                    <a:pt x="34" y="109"/>
                  </a:lnTo>
                  <a:lnTo>
                    <a:pt x="56" y="113"/>
                  </a:lnTo>
                  <a:lnTo>
                    <a:pt x="78" y="109"/>
                  </a:lnTo>
                  <a:lnTo>
                    <a:pt x="97" y="97"/>
                  </a:lnTo>
                  <a:lnTo>
                    <a:pt x="109" y="79"/>
                  </a:lnTo>
                  <a:lnTo>
                    <a:pt x="113" y="57"/>
                  </a:lnTo>
                  <a:lnTo>
                    <a:pt x="109" y="35"/>
                  </a:lnTo>
                  <a:lnTo>
                    <a:pt x="97" y="17"/>
                  </a:lnTo>
                  <a:lnTo>
                    <a:pt x="78" y="4"/>
                  </a:lnTo>
                  <a:lnTo>
                    <a:pt x="56" y="0"/>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1" name="Freeform 77"/>
            <p:cNvSpPr>
              <a:spLocks/>
            </p:cNvSpPr>
            <p:nvPr/>
          </p:nvSpPr>
          <p:spPr bwMode="auto">
            <a:xfrm>
              <a:off x="7285" y="5569"/>
              <a:ext cx="114" cy="114"/>
            </a:xfrm>
            <a:custGeom>
              <a:avLst/>
              <a:gdLst/>
              <a:ahLst/>
              <a:cxnLst>
                <a:cxn ang="0">
                  <a:pos x="113" y="57"/>
                </a:cxn>
                <a:cxn ang="0">
                  <a:pos x="109" y="79"/>
                </a:cxn>
                <a:cxn ang="0">
                  <a:pos x="97" y="97"/>
                </a:cxn>
                <a:cxn ang="0">
                  <a:pos x="78" y="109"/>
                </a:cxn>
                <a:cxn ang="0">
                  <a:pos x="56" y="113"/>
                </a:cxn>
                <a:cxn ang="0">
                  <a:pos x="34" y="109"/>
                </a:cxn>
                <a:cxn ang="0">
                  <a:pos x="16" y="97"/>
                </a:cxn>
                <a:cxn ang="0">
                  <a:pos x="4" y="79"/>
                </a:cxn>
                <a:cxn ang="0">
                  <a:pos x="0" y="57"/>
                </a:cxn>
                <a:cxn ang="0">
                  <a:pos x="4" y="35"/>
                </a:cxn>
                <a:cxn ang="0">
                  <a:pos x="16" y="17"/>
                </a:cxn>
                <a:cxn ang="0">
                  <a:pos x="34" y="4"/>
                </a:cxn>
                <a:cxn ang="0">
                  <a:pos x="56" y="0"/>
                </a:cxn>
                <a:cxn ang="0">
                  <a:pos x="78" y="4"/>
                </a:cxn>
                <a:cxn ang="0">
                  <a:pos x="97" y="17"/>
                </a:cxn>
                <a:cxn ang="0">
                  <a:pos x="109" y="35"/>
                </a:cxn>
                <a:cxn ang="0">
                  <a:pos x="113" y="57"/>
                </a:cxn>
              </a:cxnLst>
              <a:rect l="0" t="0" r="r" b="b"/>
              <a:pathLst>
                <a:path w="114" h="114">
                  <a:moveTo>
                    <a:pt x="113" y="57"/>
                  </a:moveTo>
                  <a:lnTo>
                    <a:pt x="109" y="79"/>
                  </a:lnTo>
                  <a:lnTo>
                    <a:pt x="97" y="97"/>
                  </a:lnTo>
                  <a:lnTo>
                    <a:pt x="78" y="109"/>
                  </a:lnTo>
                  <a:lnTo>
                    <a:pt x="56" y="113"/>
                  </a:lnTo>
                  <a:lnTo>
                    <a:pt x="34" y="109"/>
                  </a:lnTo>
                  <a:lnTo>
                    <a:pt x="16" y="97"/>
                  </a:lnTo>
                  <a:lnTo>
                    <a:pt x="4" y="79"/>
                  </a:lnTo>
                  <a:lnTo>
                    <a:pt x="0" y="57"/>
                  </a:lnTo>
                  <a:lnTo>
                    <a:pt x="4" y="35"/>
                  </a:lnTo>
                  <a:lnTo>
                    <a:pt x="16" y="17"/>
                  </a:lnTo>
                  <a:lnTo>
                    <a:pt x="34" y="4"/>
                  </a:lnTo>
                  <a:lnTo>
                    <a:pt x="56" y="0"/>
                  </a:lnTo>
                  <a:lnTo>
                    <a:pt x="78" y="4"/>
                  </a:lnTo>
                  <a:lnTo>
                    <a:pt x="97" y="17"/>
                  </a:lnTo>
                  <a:lnTo>
                    <a:pt x="109" y="35"/>
                  </a:lnTo>
                  <a:lnTo>
                    <a:pt x="113" y="57"/>
                  </a:lnTo>
                  <a:close/>
                </a:path>
              </a:pathLst>
            </a:custGeom>
            <a:noFill/>
            <a:ln w="4680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2" name="Freeform 78"/>
            <p:cNvSpPr>
              <a:spLocks/>
            </p:cNvSpPr>
            <p:nvPr/>
          </p:nvSpPr>
          <p:spPr bwMode="auto">
            <a:xfrm>
              <a:off x="8651" y="5938"/>
              <a:ext cx="114" cy="114"/>
            </a:xfrm>
            <a:custGeom>
              <a:avLst/>
              <a:gdLst/>
              <a:ahLst/>
              <a:cxnLst>
                <a:cxn ang="0">
                  <a:pos x="57" y="0"/>
                </a:cxn>
                <a:cxn ang="0">
                  <a:pos x="35" y="5"/>
                </a:cxn>
                <a:cxn ang="0">
                  <a:pos x="17" y="17"/>
                </a:cxn>
                <a:cxn ang="0">
                  <a:pos x="5" y="35"/>
                </a:cxn>
                <a:cxn ang="0">
                  <a:pos x="0" y="57"/>
                </a:cxn>
                <a:cxn ang="0">
                  <a:pos x="5" y="79"/>
                </a:cxn>
                <a:cxn ang="0">
                  <a:pos x="17" y="97"/>
                </a:cxn>
                <a:cxn ang="0">
                  <a:pos x="35" y="109"/>
                </a:cxn>
                <a:cxn ang="0">
                  <a:pos x="57" y="113"/>
                </a:cxn>
                <a:cxn ang="0">
                  <a:pos x="79" y="109"/>
                </a:cxn>
                <a:cxn ang="0">
                  <a:pos x="97" y="97"/>
                </a:cxn>
                <a:cxn ang="0">
                  <a:pos x="109" y="79"/>
                </a:cxn>
                <a:cxn ang="0">
                  <a:pos x="113" y="57"/>
                </a:cxn>
                <a:cxn ang="0">
                  <a:pos x="109" y="35"/>
                </a:cxn>
                <a:cxn ang="0">
                  <a:pos x="97" y="17"/>
                </a:cxn>
                <a:cxn ang="0">
                  <a:pos x="79" y="5"/>
                </a:cxn>
                <a:cxn ang="0">
                  <a:pos x="57" y="0"/>
                </a:cxn>
              </a:cxnLst>
              <a:rect l="0" t="0" r="r" b="b"/>
              <a:pathLst>
                <a:path w="114" h="114">
                  <a:moveTo>
                    <a:pt x="57" y="0"/>
                  </a:moveTo>
                  <a:lnTo>
                    <a:pt x="35" y="5"/>
                  </a:lnTo>
                  <a:lnTo>
                    <a:pt x="17" y="17"/>
                  </a:lnTo>
                  <a:lnTo>
                    <a:pt x="5" y="35"/>
                  </a:lnTo>
                  <a:lnTo>
                    <a:pt x="0" y="57"/>
                  </a:lnTo>
                  <a:lnTo>
                    <a:pt x="5" y="79"/>
                  </a:lnTo>
                  <a:lnTo>
                    <a:pt x="17" y="97"/>
                  </a:lnTo>
                  <a:lnTo>
                    <a:pt x="35" y="109"/>
                  </a:lnTo>
                  <a:lnTo>
                    <a:pt x="57" y="113"/>
                  </a:lnTo>
                  <a:lnTo>
                    <a:pt x="79" y="109"/>
                  </a:lnTo>
                  <a:lnTo>
                    <a:pt x="97" y="97"/>
                  </a:lnTo>
                  <a:lnTo>
                    <a:pt x="109" y="79"/>
                  </a:lnTo>
                  <a:lnTo>
                    <a:pt x="113" y="57"/>
                  </a:lnTo>
                  <a:lnTo>
                    <a:pt x="109" y="35"/>
                  </a:lnTo>
                  <a:lnTo>
                    <a:pt x="97" y="17"/>
                  </a:lnTo>
                  <a:lnTo>
                    <a:pt x="79" y="5"/>
                  </a:lnTo>
                  <a:lnTo>
                    <a:pt x="57" y="0"/>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3" name="Freeform 79"/>
            <p:cNvSpPr>
              <a:spLocks/>
            </p:cNvSpPr>
            <p:nvPr/>
          </p:nvSpPr>
          <p:spPr bwMode="auto">
            <a:xfrm>
              <a:off x="8651" y="5938"/>
              <a:ext cx="114" cy="114"/>
            </a:xfrm>
            <a:custGeom>
              <a:avLst/>
              <a:gdLst/>
              <a:ahLst/>
              <a:cxnLst>
                <a:cxn ang="0">
                  <a:pos x="113" y="57"/>
                </a:cxn>
                <a:cxn ang="0">
                  <a:pos x="109" y="79"/>
                </a:cxn>
                <a:cxn ang="0">
                  <a:pos x="97" y="97"/>
                </a:cxn>
                <a:cxn ang="0">
                  <a:pos x="79" y="109"/>
                </a:cxn>
                <a:cxn ang="0">
                  <a:pos x="57" y="113"/>
                </a:cxn>
                <a:cxn ang="0">
                  <a:pos x="35" y="109"/>
                </a:cxn>
                <a:cxn ang="0">
                  <a:pos x="17" y="97"/>
                </a:cxn>
                <a:cxn ang="0">
                  <a:pos x="5" y="79"/>
                </a:cxn>
                <a:cxn ang="0">
                  <a:pos x="0" y="57"/>
                </a:cxn>
                <a:cxn ang="0">
                  <a:pos x="5" y="35"/>
                </a:cxn>
                <a:cxn ang="0">
                  <a:pos x="17" y="17"/>
                </a:cxn>
                <a:cxn ang="0">
                  <a:pos x="35" y="5"/>
                </a:cxn>
                <a:cxn ang="0">
                  <a:pos x="57" y="0"/>
                </a:cxn>
                <a:cxn ang="0">
                  <a:pos x="79" y="5"/>
                </a:cxn>
                <a:cxn ang="0">
                  <a:pos x="97" y="17"/>
                </a:cxn>
                <a:cxn ang="0">
                  <a:pos x="109" y="35"/>
                </a:cxn>
                <a:cxn ang="0">
                  <a:pos x="113" y="57"/>
                </a:cxn>
              </a:cxnLst>
              <a:rect l="0" t="0" r="r" b="b"/>
              <a:pathLst>
                <a:path w="114" h="114">
                  <a:moveTo>
                    <a:pt x="113" y="57"/>
                  </a:moveTo>
                  <a:lnTo>
                    <a:pt x="109" y="79"/>
                  </a:lnTo>
                  <a:lnTo>
                    <a:pt x="97" y="97"/>
                  </a:lnTo>
                  <a:lnTo>
                    <a:pt x="79" y="109"/>
                  </a:lnTo>
                  <a:lnTo>
                    <a:pt x="57" y="113"/>
                  </a:lnTo>
                  <a:lnTo>
                    <a:pt x="35" y="109"/>
                  </a:lnTo>
                  <a:lnTo>
                    <a:pt x="17" y="97"/>
                  </a:lnTo>
                  <a:lnTo>
                    <a:pt x="5" y="79"/>
                  </a:lnTo>
                  <a:lnTo>
                    <a:pt x="0" y="57"/>
                  </a:lnTo>
                  <a:lnTo>
                    <a:pt x="5" y="35"/>
                  </a:lnTo>
                  <a:lnTo>
                    <a:pt x="17" y="17"/>
                  </a:lnTo>
                  <a:lnTo>
                    <a:pt x="35" y="5"/>
                  </a:lnTo>
                  <a:lnTo>
                    <a:pt x="57" y="0"/>
                  </a:lnTo>
                  <a:lnTo>
                    <a:pt x="79" y="5"/>
                  </a:lnTo>
                  <a:lnTo>
                    <a:pt x="97" y="17"/>
                  </a:lnTo>
                  <a:lnTo>
                    <a:pt x="109" y="35"/>
                  </a:lnTo>
                  <a:lnTo>
                    <a:pt x="113" y="57"/>
                  </a:lnTo>
                  <a:close/>
                </a:path>
              </a:pathLst>
            </a:custGeom>
            <a:noFill/>
            <a:ln w="4680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4" name="Freeform 80"/>
            <p:cNvSpPr>
              <a:spLocks/>
            </p:cNvSpPr>
            <p:nvPr/>
          </p:nvSpPr>
          <p:spPr bwMode="auto">
            <a:xfrm>
              <a:off x="9454" y="6356"/>
              <a:ext cx="114" cy="114"/>
            </a:xfrm>
            <a:custGeom>
              <a:avLst/>
              <a:gdLst/>
              <a:ahLst/>
              <a:cxnLst>
                <a:cxn ang="0">
                  <a:pos x="56" y="0"/>
                </a:cxn>
                <a:cxn ang="0">
                  <a:pos x="34" y="4"/>
                </a:cxn>
                <a:cxn ang="0">
                  <a:pos x="16" y="17"/>
                </a:cxn>
                <a:cxn ang="0">
                  <a:pos x="4" y="35"/>
                </a:cxn>
                <a:cxn ang="0">
                  <a:pos x="0" y="57"/>
                </a:cxn>
                <a:cxn ang="0">
                  <a:pos x="4" y="79"/>
                </a:cxn>
                <a:cxn ang="0">
                  <a:pos x="16" y="97"/>
                </a:cxn>
                <a:cxn ang="0">
                  <a:pos x="34" y="109"/>
                </a:cxn>
                <a:cxn ang="0">
                  <a:pos x="56" y="113"/>
                </a:cxn>
                <a:cxn ang="0">
                  <a:pos x="78" y="109"/>
                </a:cxn>
                <a:cxn ang="0">
                  <a:pos x="97" y="97"/>
                </a:cxn>
                <a:cxn ang="0">
                  <a:pos x="109" y="79"/>
                </a:cxn>
                <a:cxn ang="0">
                  <a:pos x="113" y="57"/>
                </a:cxn>
                <a:cxn ang="0">
                  <a:pos x="109" y="35"/>
                </a:cxn>
                <a:cxn ang="0">
                  <a:pos x="97" y="17"/>
                </a:cxn>
                <a:cxn ang="0">
                  <a:pos x="78" y="4"/>
                </a:cxn>
                <a:cxn ang="0">
                  <a:pos x="56" y="0"/>
                </a:cxn>
              </a:cxnLst>
              <a:rect l="0" t="0" r="r" b="b"/>
              <a:pathLst>
                <a:path w="114" h="114">
                  <a:moveTo>
                    <a:pt x="56" y="0"/>
                  </a:moveTo>
                  <a:lnTo>
                    <a:pt x="34" y="4"/>
                  </a:lnTo>
                  <a:lnTo>
                    <a:pt x="16" y="17"/>
                  </a:lnTo>
                  <a:lnTo>
                    <a:pt x="4" y="35"/>
                  </a:lnTo>
                  <a:lnTo>
                    <a:pt x="0" y="57"/>
                  </a:lnTo>
                  <a:lnTo>
                    <a:pt x="4" y="79"/>
                  </a:lnTo>
                  <a:lnTo>
                    <a:pt x="16" y="97"/>
                  </a:lnTo>
                  <a:lnTo>
                    <a:pt x="34" y="109"/>
                  </a:lnTo>
                  <a:lnTo>
                    <a:pt x="56" y="113"/>
                  </a:lnTo>
                  <a:lnTo>
                    <a:pt x="78" y="109"/>
                  </a:lnTo>
                  <a:lnTo>
                    <a:pt x="97" y="97"/>
                  </a:lnTo>
                  <a:lnTo>
                    <a:pt x="109" y="79"/>
                  </a:lnTo>
                  <a:lnTo>
                    <a:pt x="113" y="57"/>
                  </a:lnTo>
                  <a:lnTo>
                    <a:pt x="109" y="35"/>
                  </a:lnTo>
                  <a:lnTo>
                    <a:pt x="97" y="17"/>
                  </a:lnTo>
                  <a:lnTo>
                    <a:pt x="78" y="4"/>
                  </a:lnTo>
                  <a:lnTo>
                    <a:pt x="56" y="0"/>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5" name="Freeform 81"/>
            <p:cNvSpPr>
              <a:spLocks/>
            </p:cNvSpPr>
            <p:nvPr/>
          </p:nvSpPr>
          <p:spPr bwMode="auto">
            <a:xfrm>
              <a:off x="9454" y="6356"/>
              <a:ext cx="114" cy="114"/>
            </a:xfrm>
            <a:custGeom>
              <a:avLst/>
              <a:gdLst/>
              <a:ahLst/>
              <a:cxnLst>
                <a:cxn ang="0">
                  <a:pos x="113" y="57"/>
                </a:cxn>
                <a:cxn ang="0">
                  <a:pos x="109" y="79"/>
                </a:cxn>
                <a:cxn ang="0">
                  <a:pos x="97" y="97"/>
                </a:cxn>
                <a:cxn ang="0">
                  <a:pos x="78" y="109"/>
                </a:cxn>
                <a:cxn ang="0">
                  <a:pos x="56" y="113"/>
                </a:cxn>
                <a:cxn ang="0">
                  <a:pos x="34" y="109"/>
                </a:cxn>
                <a:cxn ang="0">
                  <a:pos x="16" y="97"/>
                </a:cxn>
                <a:cxn ang="0">
                  <a:pos x="4" y="79"/>
                </a:cxn>
                <a:cxn ang="0">
                  <a:pos x="0" y="57"/>
                </a:cxn>
                <a:cxn ang="0">
                  <a:pos x="4" y="35"/>
                </a:cxn>
                <a:cxn ang="0">
                  <a:pos x="16" y="17"/>
                </a:cxn>
                <a:cxn ang="0">
                  <a:pos x="34" y="4"/>
                </a:cxn>
                <a:cxn ang="0">
                  <a:pos x="56" y="0"/>
                </a:cxn>
                <a:cxn ang="0">
                  <a:pos x="78" y="4"/>
                </a:cxn>
                <a:cxn ang="0">
                  <a:pos x="97" y="17"/>
                </a:cxn>
                <a:cxn ang="0">
                  <a:pos x="109" y="35"/>
                </a:cxn>
                <a:cxn ang="0">
                  <a:pos x="113" y="57"/>
                </a:cxn>
              </a:cxnLst>
              <a:rect l="0" t="0" r="r" b="b"/>
              <a:pathLst>
                <a:path w="114" h="114">
                  <a:moveTo>
                    <a:pt x="113" y="57"/>
                  </a:moveTo>
                  <a:lnTo>
                    <a:pt x="109" y="79"/>
                  </a:lnTo>
                  <a:lnTo>
                    <a:pt x="97" y="97"/>
                  </a:lnTo>
                  <a:lnTo>
                    <a:pt x="78" y="109"/>
                  </a:lnTo>
                  <a:lnTo>
                    <a:pt x="56" y="113"/>
                  </a:lnTo>
                  <a:lnTo>
                    <a:pt x="34" y="109"/>
                  </a:lnTo>
                  <a:lnTo>
                    <a:pt x="16" y="97"/>
                  </a:lnTo>
                  <a:lnTo>
                    <a:pt x="4" y="79"/>
                  </a:lnTo>
                  <a:lnTo>
                    <a:pt x="0" y="57"/>
                  </a:lnTo>
                  <a:lnTo>
                    <a:pt x="4" y="35"/>
                  </a:lnTo>
                  <a:lnTo>
                    <a:pt x="16" y="17"/>
                  </a:lnTo>
                  <a:lnTo>
                    <a:pt x="34" y="4"/>
                  </a:lnTo>
                  <a:lnTo>
                    <a:pt x="56" y="0"/>
                  </a:lnTo>
                  <a:lnTo>
                    <a:pt x="78" y="4"/>
                  </a:lnTo>
                  <a:lnTo>
                    <a:pt x="97" y="17"/>
                  </a:lnTo>
                  <a:lnTo>
                    <a:pt x="109" y="35"/>
                  </a:lnTo>
                  <a:lnTo>
                    <a:pt x="113" y="57"/>
                  </a:lnTo>
                  <a:close/>
                </a:path>
              </a:pathLst>
            </a:custGeom>
            <a:noFill/>
            <a:ln w="4680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6" name="Freeform 82"/>
            <p:cNvSpPr>
              <a:spLocks/>
            </p:cNvSpPr>
            <p:nvPr/>
          </p:nvSpPr>
          <p:spPr bwMode="auto">
            <a:xfrm>
              <a:off x="2955" y="3265"/>
              <a:ext cx="114" cy="114"/>
            </a:xfrm>
            <a:custGeom>
              <a:avLst/>
              <a:gdLst/>
              <a:ahLst/>
              <a:cxnLst>
                <a:cxn ang="0">
                  <a:pos x="57" y="0"/>
                </a:cxn>
                <a:cxn ang="0">
                  <a:pos x="35" y="5"/>
                </a:cxn>
                <a:cxn ang="0">
                  <a:pos x="17" y="17"/>
                </a:cxn>
                <a:cxn ang="0">
                  <a:pos x="5" y="35"/>
                </a:cxn>
                <a:cxn ang="0">
                  <a:pos x="0" y="57"/>
                </a:cxn>
                <a:cxn ang="0">
                  <a:pos x="5" y="79"/>
                </a:cxn>
                <a:cxn ang="0">
                  <a:pos x="17" y="97"/>
                </a:cxn>
                <a:cxn ang="0">
                  <a:pos x="35" y="109"/>
                </a:cxn>
                <a:cxn ang="0">
                  <a:pos x="57" y="114"/>
                </a:cxn>
                <a:cxn ang="0">
                  <a:pos x="79" y="109"/>
                </a:cxn>
                <a:cxn ang="0">
                  <a:pos x="97" y="97"/>
                </a:cxn>
                <a:cxn ang="0">
                  <a:pos x="109" y="79"/>
                </a:cxn>
                <a:cxn ang="0">
                  <a:pos x="114" y="57"/>
                </a:cxn>
                <a:cxn ang="0">
                  <a:pos x="109" y="35"/>
                </a:cxn>
                <a:cxn ang="0">
                  <a:pos x="97" y="17"/>
                </a:cxn>
                <a:cxn ang="0">
                  <a:pos x="79" y="5"/>
                </a:cxn>
                <a:cxn ang="0">
                  <a:pos x="57" y="0"/>
                </a:cxn>
              </a:cxnLst>
              <a:rect l="0" t="0" r="r" b="b"/>
              <a:pathLst>
                <a:path w="114" h="114">
                  <a:moveTo>
                    <a:pt x="57" y="0"/>
                  </a:moveTo>
                  <a:lnTo>
                    <a:pt x="35" y="5"/>
                  </a:lnTo>
                  <a:lnTo>
                    <a:pt x="17" y="17"/>
                  </a:lnTo>
                  <a:lnTo>
                    <a:pt x="5" y="35"/>
                  </a:lnTo>
                  <a:lnTo>
                    <a:pt x="0" y="57"/>
                  </a:lnTo>
                  <a:lnTo>
                    <a:pt x="5" y="79"/>
                  </a:lnTo>
                  <a:lnTo>
                    <a:pt x="17" y="97"/>
                  </a:lnTo>
                  <a:lnTo>
                    <a:pt x="35" y="109"/>
                  </a:lnTo>
                  <a:lnTo>
                    <a:pt x="57" y="114"/>
                  </a:lnTo>
                  <a:lnTo>
                    <a:pt x="79" y="109"/>
                  </a:lnTo>
                  <a:lnTo>
                    <a:pt x="97" y="97"/>
                  </a:lnTo>
                  <a:lnTo>
                    <a:pt x="109" y="79"/>
                  </a:lnTo>
                  <a:lnTo>
                    <a:pt x="114" y="57"/>
                  </a:lnTo>
                  <a:lnTo>
                    <a:pt x="109" y="35"/>
                  </a:lnTo>
                  <a:lnTo>
                    <a:pt x="97" y="17"/>
                  </a:lnTo>
                  <a:lnTo>
                    <a:pt x="79" y="5"/>
                  </a:lnTo>
                  <a:lnTo>
                    <a:pt x="57" y="0"/>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7" name="Freeform 83"/>
            <p:cNvSpPr>
              <a:spLocks/>
            </p:cNvSpPr>
            <p:nvPr/>
          </p:nvSpPr>
          <p:spPr bwMode="auto">
            <a:xfrm>
              <a:off x="2955" y="3265"/>
              <a:ext cx="114" cy="114"/>
            </a:xfrm>
            <a:custGeom>
              <a:avLst/>
              <a:gdLst/>
              <a:ahLst/>
              <a:cxnLst>
                <a:cxn ang="0">
                  <a:pos x="114" y="57"/>
                </a:cxn>
                <a:cxn ang="0">
                  <a:pos x="109" y="79"/>
                </a:cxn>
                <a:cxn ang="0">
                  <a:pos x="97" y="97"/>
                </a:cxn>
                <a:cxn ang="0">
                  <a:pos x="79" y="109"/>
                </a:cxn>
                <a:cxn ang="0">
                  <a:pos x="57" y="114"/>
                </a:cxn>
                <a:cxn ang="0">
                  <a:pos x="35" y="109"/>
                </a:cxn>
                <a:cxn ang="0">
                  <a:pos x="17" y="97"/>
                </a:cxn>
                <a:cxn ang="0">
                  <a:pos x="5" y="79"/>
                </a:cxn>
                <a:cxn ang="0">
                  <a:pos x="0" y="57"/>
                </a:cxn>
                <a:cxn ang="0">
                  <a:pos x="5" y="35"/>
                </a:cxn>
                <a:cxn ang="0">
                  <a:pos x="17" y="17"/>
                </a:cxn>
                <a:cxn ang="0">
                  <a:pos x="35" y="5"/>
                </a:cxn>
                <a:cxn ang="0">
                  <a:pos x="57" y="0"/>
                </a:cxn>
                <a:cxn ang="0">
                  <a:pos x="79" y="5"/>
                </a:cxn>
                <a:cxn ang="0">
                  <a:pos x="97" y="17"/>
                </a:cxn>
                <a:cxn ang="0">
                  <a:pos x="109" y="35"/>
                </a:cxn>
                <a:cxn ang="0">
                  <a:pos x="114" y="57"/>
                </a:cxn>
              </a:cxnLst>
              <a:rect l="0" t="0" r="r" b="b"/>
              <a:pathLst>
                <a:path w="114" h="114">
                  <a:moveTo>
                    <a:pt x="114" y="57"/>
                  </a:moveTo>
                  <a:lnTo>
                    <a:pt x="109" y="79"/>
                  </a:lnTo>
                  <a:lnTo>
                    <a:pt x="97" y="97"/>
                  </a:lnTo>
                  <a:lnTo>
                    <a:pt x="79" y="109"/>
                  </a:lnTo>
                  <a:lnTo>
                    <a:pt x="57" y="114"/>
                  </a:lnTo>
                  <a:lnTo>
                    <a:pt x="35" y="109"/>
                  </a:lnTo>
                  <a:lnTo>
                    <a:pt x="17" y="97"/>
                  </a:lnTo>
                  <a:lnTo>
                    <a:pt x="5" y="79"/>
                  </a:lnTo>
                  <a:lnTo>
                    <a:pt x="0" y="57"/>
                  </a:lnTo>
                  <a:lnTo>
                    <a:pt x="5" y="35"/>
                  </a:lnTo>
                  <a:lnTo>
                    <a:pt x="17" y="17"/>
                  </a:lnTo>
                  <a:lnTo>
                    <a:pt x="35" y="5"/>
                  </a:lnTo>
                  <a:lnTo>
                    <a:pt x="57" y="0"/>
                  </a:lnTo>
                  <a:lnTo>
                    <a:pt x="79" y="5"/>
                  </a:lnTo>
                  <a:lnTo>
                    <a:pt x="97" y="17"/>
                  </a:lnTo>
                  <a:lnTo>
                    <a:pt x="109" y="35"/>
                  </a:lnTo>
                  <a:lnTo>
                    <a:pt x="114" y="57"/>
                  </a:lnTo>
                  <a:close/>
                </a:path>
              </a:pathLst>
            </a:custGeom>
            <a:noFill/>
            <a:ln w="17996">
              <a:solidFill>
                <a:srgbClr val="ED1D24"/>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8" name="Freeform 84"/>
            <p:cNvSpPr>
              <a:spLocks/>
            </p:cNvSpPr>
            <p:nvPr/>
          </p:nvSpPr>
          <p:spPr bwMode="auto">
            <a:xfrm>
              <a:off x="5667" y="5203"/>
              <a:ext cx="114" cy="114"/>
            </a:xfrm>
            <a:custGeom>
              <a:avLst/>
              <a:gdLst/>
              <a:ahLst/>
              <a:cxnLst>
                <a:cxn ang="0">
                  <a:pos x="57" y="0"/>
                </a:cxn>
                <a:cxn ang="0">
                  <a:pos x="34" y="5"/>
                </a:cxn>
                <a:cxn ang="0">
                  <a:pos x="16" y="17"/>
                </a:cxn>
                <a:cxn ang="0">
                  <a:pos x="4" y="35"/>
                </a:cxn>
                <a:cxn ang="0">
                  <a:pos x="0" y="57"/>
                </a:cxn>
                <a:cxn ang="0">
                  <a:pos x="4" y="79"/>
                </a:cxn>
                <a:cxn ang="0">
                  <a:pos x="16" y="97"/>
                </a:cxn>
                <a:cxn ang="0">
                  <a:pos x="34" y="109"/>
                </a:cxn>
                <a:cxn ang="0">
                  <a:pos x="57" y="114"/>
                </a:cxn>
                <a:cxn ang="0">
                  <a:pos x="79" y="109"/>
                </a:cxn>
                <a:cxn ang="0">
                  <a:pos x="97" y="97"/>
                </a:cxn>
                <a:cxn ang="0">
                  <a:pos x="109" y="79"/>
                </a:cxn>
                <a:cxn ang="0">
                  <a:pos x="113" y="57"/>
                </a:cxn>
                <a:cxn ang="0">
                  <a:pos x="109" y="35"/>
                </a:cxn>
                <a:cxn ang="0">
                  <a:pos x="97" y="17"/>
                </a:cxn>
                <a:cxn ang="0">
                  <a:pos x="79" y="5"/>
                </a:cxn>
                <a:cxn ang="0">
                  <a:pos x="57" y="0"/>
                </a:cxn>
              </a:cxnLst>
              <a:rect l="0" t="0" r="r" b="b"/>
              <a:pathLst>
                <a:path w="114" h="114">
                  <a:moveTo>
                    <a:pt x="57" y="0"/>
                  </a:moveTo>
                  <a:lnTo>
                    <a:pt x="34" y="5"/>
                  </a:lnTo>
                  <a:lnTo>
                    <a:pt x="16" y="17"/>
                  </a:lnTo>
                  <a:lnTo>
                    <a:pt x="4" y="35"/>
                  </a:lnTo>
                  <a:lnTo>
                    <a:pt x="0" y="57"/>
                  </a:lnTo>
                  <a:lnTo>
                    <a:pt x="4" y="79"/>
                  </a:lnTo>
                  <a:lnTo>
                    <a:pt x="16" y="97"/>
                  </a:lnTo>
                  <a:lnTo>
                    <a:pt x="34" y="109"/>
                  </a:lnTo>
                  <a:lnTo>
                    <a:pt x="57" y="114"/>
                  </a:lnTo>
                  <a:lnTo>
                    <a:pt x="79" y="109"/>
                  </a:lnTo>
                  <a:lnTo>
                    <a:pt x="97" y="97"/>
                  </a:lnTo>
                  <a:lnTo>
                    <a:pt x="109" y="79"/>
                  </a:lnTo>
                  <a:lnTo>
                    <a:pt x="113" y="57"/>
                  </a:lnTo>
                  <a:lnTo>
                    <a:pt x="109" y="35"/>
                  </a:lnTo>
                  <a:lnTo>
                    <a:pt x="97" y="17"/>
                  </a:lnTo>
                  <a:lnTo>
                    <a:pt x="79" y="5"/>
                  </a:lnTo>
                  <a:lnTo>
                    <a:pt x="57" y="0"/>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9" name="Freeform 85"/>
            <p:cNvSpPr>
              <a:spLocks/>
            </p:cNvSpPr>
            <p:nvPr/>
          </p:nvSpPr>
          <p:spPr bwMode="auto">
            <a:xfrm>
              <a:off x="5667" y="5203"/>
              <a:ext cx="114" cy="114"/>
            </a:xfrm>
            <a:custGeom>
              <a:avLst/>
              <a:gdLst/>
              <a:ahLst/>
              <a:cxnLst>
                <a:cxn ang="0">
                  <a:pos x="113" y="57"/>
                </a:cxn>
                <a:cxn ang="0">
                  <a:pos x="109" y="79"/>
                </a:cxn>
                <a:cxn ang="0">
                  <a:pos x="97" y="97"/>
                </a:cxn>
                <a:cxn ang="0">
                  <a:pos x="79" y="109"/>
                </a:cxn>
                <a:cxn ang="0">
                  <a:pos x="57" y="114"/>
                </a:cxn>
                <a:cxn ang="0">
                  <a:pos x="34" y="109"/>
                </a:cxn>
                <a:cxn ang="0">
                  <a:pos x="16" y="97"/>
                </a:cxn>
                <a:cxn ang="0">
                  <a:pos x="4" y="79"/>
                </a:cxn>
                <a:cxn ang="0">
                  <a:pos x="0" y="57"/>
                </a:cxn>
                <a:cxn ang="0">
                  <a:pos x="4" y="35"/>
                </a:cxn>
                <a:cxn ang="0">
                  <a:pos x="16" y="17"/>
                </a:cxn>
                <a:cxn ang="0">
                  <a:pos x="34" y="5"/>
                </a:cxn>
                <a:cxn ang="0">
                  <a:pos x="57" y="0"/>
                </a:cxn>
                <a:cxn ang="0">
                  <a:pos x="79" y="5"/>
                </a:cxn>
                <a:cxn ang="0">
                  <a:pos x="97" y="17"/>
                </a:cxn>
                <a:cxn ang="0">
                  <a:pos x="109" y="35"/>
                </a:cxn>
                <a:cxn ang="0">
                  <a:pos x="113" y="57"/>
                </a:cxn>
              </a:cxnLst>
              <a:rect l="0" t="0" r="r" b="b"/>
              <a:pathLst>
                <a:path w="114" h="114">
                  <a:moveTo>
                    <a:pt x="113" y="57"/>
                  </a:moveTo>
                  <a:lnTo>
                    <a:pt x="109" y="79"/>
                  </a:lnTo>
                  <a:lnTo>
                    <a:pt x="97" y="97"/>
                  </a:lnTo>
                  <a:lnTo>
                    <a:pt x="79" y="109"/>
                  </a:lnTo>
                  <a:lnTo>
                    <a:pt x="57" y="114"/>
                  </a:lnTo>
                  <a:lnTo>
                    <a:pt x="34" y="109"/>
                  </a:lnTo>
                  <a:lnTo>
                    <a:pt x="16" y="97"/>
                  </a:lnTo>
                  <a:lnTo>
                    <a:pt x="4" y="79"/>
                  </a:lnTo>
                  <a:lnTo>
                    <a:pt x="0" y="57"/>
                  </a:lnTo>
                  <a:lnTo>
                    <a:pt x="4" y="35"/>
                  </a:lnTo>
                  <a:lnTo>
                    <a:pt x="16" y="17"/>
                  </a:lnTo>
                  <a:lnTo>
                    <a:pt x="34" y="5"/>
                  </a:lnTo>
                  <a:lnTo>
                    <a:pt x="57" y="0"/>
                  </a:lnTo>
                  <a:lnTo>
                    <a:pt x="79" y="5"/>
                  </a:lnTo>
                  <a:lnTo>
                    <a:pt x="97" y="17"/>
                  </a:lnTo>
                  <a:lnTo>
                    <a:pt x="109" y="35"/>
                  </a:lnTo>
                  <a:lnTo>
                    <a:pt x="113" y="57"/>
                  </a:lnTo>
                  <a:close/>
                </a:path>
              </a:pathLst>
            </a:custGeom>
            <a:noFill/>
            <a:ln w="17996">
              <a:solidFill>
                <a:srgbClr val="ED1D24"/>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0" name="Freeform 86"/>
            <p:cNvSpPr>
              <a:spLocks/>
            </p:cNvSpPr>
            <p:nvPr/>
          </p:nvSpPr>
          <p:spPr bwMode="auto">
            <a:xfrm>
              <a:off x="7285" y="5569"/>
              <a:ext cx="114" cy="114"/>
            </a:xfrm>
            <a:custGeom>
              <a:avLst/>
              <a:gdLst/>
              <a:ahLst/>
              <a:cxnLst>
                <a:cxn ang="0">
                  <a:pos x="56" y="0"/>
                </a:cxn>
                <a:cxn ang="0">
                  <a:pos x="34" y="4"/>
                </a:cxn>
                <a:cxn ang="0">
                  <a:pos x="16" y="17"/>
                </a:cxn>
                <a:cxn ang="0">
                  <a:pos x="4" y="35"/>
                </a:cxn>
                <a:cxn ang="0">
                  <a:pos x="0" y="57"/>
                </a:cxn>
                <a:cxn ang="0">
                  <a:pos x="4" y="79"/>
                </a:cxn>
                <a:cxn ang="0">
                  <a:pos x="16" y="97"/>
                </a:cxn>
                <a:cxn ang="0">
                  <a:pos x="34" y="109"/>
                </a:cxn>
                <a:cxn ang="0">
                  <a:pos x="56" y="113"/>
                </a:cxn>
                <a:cxn ang="0">
                  <a:pos x="78" y="109"/>
                </a:cxn>
                <a:cxn ang="0">
                  <a:pos x="97" y="97"/>
                </a:cxn>
                <a:cxn ang="0">
                  <a:pos x="109" y="79"/>
                </a:cxn>
                <a:cxn ang="0">
                  <a:pos x="113" y="57"/>
                </a:cxn>
                <a:cxn ang="0">
                  <a:pos x="109" y="35"/>
                </a:cxn>
                <a:cxn ang="0">
                  <a:pos x="97" y="17"/>
                </a:cxn>
                <a:cxn ang="0">
                  <a:pos x="78" y="4"/>
                </a:cxn>
                <a:cxn ang="0">
                  <a:pos x="56" y="0"/>
                </a:cxn>
              </a:cxnLst>
              <a:rect l="0" t="0" r="r" b="b"/>
              <a:pathLst>
                <a:path w="114" h="114">
                  <a:moveTo>
                    <a:pt x="56" y="0"/>
                  </a:moveTo>
                  <a:lnTo>
                    <a:pt x="34" y="4"/>
                  </a:lnTo>
                  <a:lnTo>
                    <a:pt x="16" y="17"/>
                  </a:lnTo>
                  <a:lnTo>
                    <a:pt x="4" y="35"/>
                  </a:lnTo>
                  <a:lnTo>
                    <a:pt x="0" y="57"/>
                  </a:lnTo>
                  <a:lnTo>
                    <a:pt x="4" y="79"/>
                  </a:lnTo>
                  <a:lnTo>
                    <a:pt x="16" y="97"/>
                  </a:lnTo>
                  <a:lnTo>
                    <a:pt x="34" y="109"/>
                  </a:lnTo>
                  <a:lnTo>
                    <a:pt x="56" y="113"/>
                  </a:lnTo>
                  <a:lnTo>
                    <a:pt x="78" y="109"/>
                  </a:lnTo>
                  <a:lnTo>
                    <a:pt x="97" y="97"/>
                  </a:lnTo>
                  <a:lnTo>
                    <a:pt x="109" y="79"/>
                  </a:lnTo>
                  <a:lnTo>
                    <a:pt x="113" y="57"/>
                  </a:lnTo>
                  <a:lnTo>
                    <a:pt x="109" y="35"/>
                  </a:lnTo>
                  <a:lnTo>
                    <a:pt x="97" y="17"/>
                  </a:lnTo>
                  <a:lnTo>
                    <a:pt x="78" y="4"/>
                  </a:lnTo>
                  <a:lnTo>
                    <a:pt x="56" y="0"/>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1" name="Freeform 87"/>
            <p:cNvSpPr>
              <a:spLocks/>
            </p:cNvSpPr>
            <p:nvPr/>
          </p:nvSpPr>
          <p:spPr bwMode="auto">
            <a:xfrm>
              <a:off x="7285" y="5569"/>
              <a:ext cx="114" cy="114"/>
            </a:xfrm>
            <a:custGeom>
              <a:avLst/>
              <a:gdLst/>
              <a:ahLst/>
              <a:cxnLst>
                <a:cxn ang="0">
                  <a:pos x="113" y="57"/>
                </a:cxn>
                <a:cxn ang="0">
                  <a:pos x="109" y="79"/>
                </a:cxn>
                <a:cxn ang="0">
                  <a:pos x="97" y="97"/>
                </a:cxn>
                <a:cxn ang="0">
                  <a:pos x="78" y="109"/>
                </a:cxn>
                <a:cxn ang="0">
                  <a:pos x="56" y="113"/>
                </a:cxn>
                <a:cxn ang="0">
                  <a:pos x="34" y="109"/>
                </a:cxn>
                <a:cxn ang="0">
                  <a:pos x="16" y="97"/>
                </a:cxn>
                <a:cxn ang="0">
                  <a:pos x="4" y="79"/>
                </a:cxn>
                <a:cxn ang="0">
                  <a:pos x="0" y="57"/>
                </a:cxn>
                <a:cxn ang="0">
                  <a:pos x="4" y="35"/>
                </a:cxn>
                <a:cxn ang="0">
                  <a:pos x="16" y="17"/>
                </a:cxn>
                <a:cxn ang="0">
                  <a:pos x="34" y="4"/>
                </a:cxn>
                <a:cxn ang="0">
                  <a:pos x="56" y="0"/>
                </a:cxn>
                <a:cxn ang="0">
                  <a:pos x="78" y="4"/>
                </a:cxn>
                <a:cxn ang="0">
                  <a:pos x="97" y="17"/>
                </a:cxn>
                <a:cxn ang="0">
                  <a:pos x="109" y="35"/>
                </a:cxn>
                <a:cxn ang="0">
                  <a:pos x="113" y="57"/>
                </a:cxn>
              </a:cxnLst>
              <a:rect l="0" t="0" r="r" b="b"/>
              <a:pathLst>
                <a:path w="114" h="114">
                  <a:moveTo>
                    <a:pt x="113" y="57"/>
                  </a:moveTo>
                  <a:lnTo>
                    <a:pt x="109" y="79"/>
                  </a:lnTo>
                  <a:lnTo>
                    <a:pt x="97" y="97"/>
                  </a:lnTo>
                  <a:lnTo>
                    <a:pt x="78" y="109"/>
                  </a:lnTo>
                  <a:lnTo>
                    <a:pt x="56" y="113"/>
                  </a:lnTo>
                  <a:lnTo>
                    <a:pt x="34" y="109"/>
                  </a:lnTo>
                  <a:lnTo>
                    <a:pt x="16" y="97"/>
                  </a:lnTo>
                  <a:lnTo>
                    <a:pt x="4" y="79"/>
                  </a:lnTo>
                  <a:lnTo>
                    <a:pt x="0" y="57"/>
                  </a:lnTo>
                  <a:lnTo>
                    <a:pt x="4" y="35"/>
                  </a:lnTo>
                  <a:lnTo>
                    <a:pt x="16" y="17"/>
                  </a:lnTo>
                  <a:lnTo>
                    <a:pt x="34" y="4"/>
                  </a:lnTo>
                  <a:lnTo>
                    <a:pt x="56" y="0"/>
                  </a:lnTo>
                  <a:lnTo>
                    <a:pt x="78" y="4"/>
                  </a:lnTo>
                  <a:lnTo>
                    <a:pt x="97" y="17"/>
                  </a:lnTo>
                  <a:lnTo>
                    <a:pt x="109" y="35"/>
                  </a:lnTo>
                  <a:lnTo>
                    <a:pt x="113" y="57"/>
                  </a:lnTo>
                  <a:close/>
                </a:path>
              </a:pathLst>
            </a:custGeom>
            <a:noFill/>
            <a:ln w="17996">
              <a:solidFill>
                <a:srgbClr val="ED1D24"/>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2" name="Freeform 88"/>
            <p:cNvSpPr>
              <a:spLocks/>
            </p:cNvSpPr>
            <p:nvPr/>
          </p:nvSpPr>
          <p:spPr bwMode="auto">
            <a:xfrm>
              <a:off x="8651" y="5938"/>
              <a:ext cx="114" cy="114"/>
            </a:xfrm>
            <a:custGeom>
              <a:avLst/>
              <a:gdLst/>
              <a:ahLst/>
              <a:cxnLst>
                <a:cxn ang="0">
                  <a:pos x="57" y="0"/>
                </a:cxn>
                <a:cxn ang="0">
                  <a:pos x="35" y="5"/>
                </a:cxn>
                <a:cxn ang="0">
                  <a:pos x="17" y="17"/>
                </a:cxn>
                <a:cxn ang="0">
                  <a:pos x="5" y="35"/>
                </a:cxn>
                <a:cxn ang="0">
                  <a:pos x="0" y="57"/>
                </a:cxn>
                <a:cxn ang="0">
                  <a:pos x="5" y="79"/>
                </a:cxn>
                <a:cxn ang="0">
                  <a:pos x="17" y="97"/>
                </a:cxn>
                <a:cxn ang="0">
                  <a:pos x="35" y="109"/>
                </a:cxn>
                <a:cxn ang="0">
                  <a:pos x="57" y="113"/>
                </a:cxn>
                <a:cxn ang="0">
                  <a:pos x="79" y="109"/>
                </a:cxn>
                <a:cxn ang="0">
                  <a:pos x="97" y="97"/>
                </a:cxn>
                <a:cxn ang="0">
                  <a:pos x="109" y="79"/>
                </a:cxn>
                <a:cxn ang="0">
                  <a:pos x="113" y="57"/>
                </a:cxn>
                <a:cxn ang="0">
                  <a:pos x="109" y="35"/>
                </a:cxn>
                <a:cxn ang="0">
                  <a:pos x="97" y="17"/>
                </a:cxn>
                <a:cxn ang="0">
                  <a:pos x="79" y="5"/>
                </a:cxn>
                <a:cxn ang="0">
                  <a:pos x="57" y="0"/>
                </a:cxn>
              </a:cxnLst>
              <a:rect l="0" t="0" r="r" b="b"/>
              <a:pathLst>
                <a:path w="114" h="114">
                  <a:moveTo>
                    <a:pt x="57" y="0"/>
                  </a:moveTo>
                  <a:lnTo>
                    <a:pt x="35" y="5"/>
                  </a:lnTo>
                  <a:lnTo>
                    <a:pt x="17" y="17"/>
                  </a:lnTo>
                  <a:lnTo>
                    <a:pt x="5" y="35"/>
                  </a:lnTo>
                  <a:lnTo>
                    <a:pt x="0" y="57"/>
                  </a:lnTo>
                  <a:lnTo>
                    <a:pt x="5" y="79"/>
                  </a:lnTo>
                  <a:lnTo>
                    <a:pt x="17" y="97"/>
                  </a:lnTo>
                  <a:lnTo>
                    <a:pt x="35" y="109"/>
                  </a:lnTo>
                  <a:lnTo>
                    <a:pt x="57" y="113"/>
                  </a:lnTo>
                  <a:lnTo>
                    <a:pt x="79" y="109"/>
                  </a:lnTo>
                  <a:lnTo>
                    <a:pt x="97" y="97"/>
                  </a:lnTo>
                  <a:lnTo>
                    <a:pt x="109" y="79"/>
                  </a:lnTo>
                  <a:lnTo>
                    <a:pt x="113" y="57"/>
                  </a:lnTo>
                  <a:lnTo>
                    <a:pt x="109" y="35"/>
                  </a:lnTo>
                  <a:lnTo>
                    <a:pt x="97" y="17"/>
                  </a:lnTo>
                  <a:lnTo>
                    <a:pt x="79" y="5"/>
                  </a:lnTo>
                  <a:lnTo>
                    <a:pt x="57" y="0"/>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3" name="Freeform 89"/>
            <p:cNvSpPr>
              <a:spLocks/>
            </p:cNvSpPr>
            <p:nvPr/>
          </p:nvSpPr>
          <p:spPr bwMode="auto">
            <a:xfrm>
              <a:off x="8651" y="5938"/>
              <a:ext cx="114" cy="114"/>
            </a:xfrm>
            <a:custGeom>
              <a:avLst/>
              <a:gdLst/>
              <a:ahLst/>
              <a:cxnLst>
                <a:cxn ang="0">
                  <a:pos x="113" y="57"/>
                </a:cxn>
                <a:cxn ang="0">
                  <a:pos x="109" y="79"/>
                </a:cxn>
                <a:cxn ang="0">
                  <a:pos x="97" y="97"/>
                </a:cxn>
                <a:cxn ang="0">
                  <a:pos x="79" y="109"/>
                </a:cxn>
                <a:cxn ang="0">
                  <a:pos x="57" y="113"/>
                </a:cxn>
                <a:cxn ang="0">
                  <a:pos x="35" y="109"/>
                </a:cxn>
                <a:cxn ang="0">
                  <a:pos x="17" y="97"/>
                </a:cxn>
                <a:cxn ang="0">
                  <a:pos x="5" y="79"/>
                </a:cxn>
                <a:cxn ang="0">
                  <a:pos x="0" y="57"/>
                </a:cxn>
                <a:cxn ang="0">
                  <a:pos x="5" y="35"/>
                </a:cxn>
                <a:cxn ang="0">
                  <a:pos x="17" y="17"/>
                </a:cxn>
                <a:cxn ang="0">
                  <a:pos x="35" y="5"/>
                </a:cxn>
                <a:cxn ang="0">
                  <a:pos x="57" y="0"/>
                </a:cxn>
                <a:cxn ang="0">
                  <a:pos x="79" y="5"/>
                </a:cxn>
                <a:cxn ang="0">
                  <a:pos x="97" y="17"/>
                </a:cxn>
                <a:cxn ang="0">
                  <a:pos x="109" y="35"/>
                </a:cxn>
                <a:cxn ang="0">
                  <a:pos x="113" y="57"/>
                </a:cxn>
              </a:cxnLst>
              <a:rect l="0" t="0" r="r" b="b"/>
              <a:pathLst>
                <a:path w="114" h="114">
                  <a:moveTo>
                    <a:pt x="113" y="57"/>
                  </a:moveTo>
                  <a:lnTo>
                    <a:pt x="109" y="79"/>
                  </a:lnTo>
                  <a:lnTo>
                    <a:pt x="97" y="97"/>
                  </a:lnTo>
                  <a:lnTo>
                    <a:pt x="79" y="109"/>
                  </a:lnTo>
                  <a:lnTo>
                    <a:pt x="57" y="113"/>
                  </a:lnTo>
                  <a:lnTo>
                    <a:pt x="35" y="109"/>
                  </a:lnTo>
                  <a:lnTo>
                    <a:pt x="17" y="97"/>
                  </a:lnTo>
                  <a:lnTo>
                    <a:pt x="5" y="79"/>
                  </a:lnTo>
                  <a:lnTo>
                    <a:pt x="0" y="57"/>
                  </a:lnTo>
                  <a:lnTo>
                    <a:pt x="5" y="35"/>
                  </a:lnTo>
                  <a:lnTo>
                    <a:pt x="17" y="17"/>
                  </a:lnTo>
                  <a:lnTo>
                    <a:pt x="35" y="5"/>
                  </a:lnTo>
                  <a:lnTo>
                    <a:pt x="57" y="0"/>
                  </a:lnTo>
                  <a:lnTo>
                    <a:pt x="79" y="5"/>
                  </a:lnTo>
                  <a:lnTo>
                    <a:pt x="97" y="17"/>
                  </a:lnTo>
                  <a:lnTo>
                    <a:pt x="109" y="35"/>
                  </a:lnTo>
                  <a:lnTo>
                    <a:pt x="113" y="57"/>
                  </a:lnTo>
                  <a:close/>
                </a:path>
              </a:pathLst>
            </a:custGeom>
            <a:noFill/>
            <a:ln w="17996">
              <a:solidFill>
                <a:srgbClr val="ED1D24"/>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4" name="Freeform 90"/>
            <p:cNvSpPr>
              <a:spLocks/>
            </p:cNvSpPr>
            <p:nvPr/>
          </p:nvSpPr>
          <p:spPr bwMode="auto">
            <a:xfrm>
              <a:off x="9454" y="6356"/>
              <a:ext cx="114" cy="114"/>
            </a:xfrm>
            <a:custGeom>
              <a:avLst/>
              <a:gdLst/>
              <a:ahLst/>
              <a:cxnLst>
                <a:cxn ang="0">
                  <a:pos x="56" y="0"/>
                </a:cxn>
                <a:cxn ang="0">
                  <a:pos x="34" y="4"/>
                </a:cxn>
                <a:cxn ang="0">
                  <a:pos x="16" y="17"/>
                </a:cxn>
                <a:cxn ang="0">
                  <a:pos x="4" y="35"/>
                </a:cxn>
                <a:cxn ang="0">
                  <a:pos x="0" y="57"/>
                </a:cxn>
                <a:cxn ang="0">
                  <a:pos x="4" y="79"/>
                </a:cxn>
                <a:cxn ang="0">
                  <a:pos x="16" y="97"/>
                </a:cxn>
                <a:cxn ang="0">
                  <a:pos x="34" y="109"/>
                </a:cxn>
                <a:cxn ang="0">
                  <a:pos x="56" y="113"/>
                </a:cxn>
                <a:cxn ang="0">
                  <a:pos x="78" y="109"/>
                </a:cxn>
                <a:cxn ang="0">
                  <a:pos x="97" y="97"/>
                </a:cxn>
                <a:cxn ang="0">
                  <a:pos x="109" y="79"/>
                </a:cxn>
                <a:cxn ang="0">
                  <a:pos x="113" y="57"/>
                </a:cxn>
                <a:cxn ang="0">
                  <a:pos x="109" y="35"/>
                </a:cxn>
                <a:cxn ang="0">
                  <a:pos x="97" y="17"/>
                </a:cxn>
                <a:cxn ang="0">
                  <a:pos x="78" y="4"/>
                </a:cxn>
                <a:cxn ang="0">
                  <a:pos x="56" y="0"/>
                </a:cxn>
              </a:cxnLst>
              <a:rect l="0" t="0" r="r" b="b"/>
              <a:pathLst>
                <a:path w="114" h="114">
                  <a:moveTo>
                    <a:pt x="56" y="0"/>
                  </a:moveTo>
                  <a:lnTo>
                    <a:pt x="34" y="4"/>
                  </a:lnTo>
                  <a:lnTo>
                    <a:pt x="16" y="17"/>
                  </a:lnTo>
                  <a:lnTo>
                    <a:pt x="4" y="35"/>
                  </a:lnTo>
                  <a:lnTo>
                    <a:pt x="0" y="57"/>
                  </a:lnTo>
                  <a:lnTo>
                    <a:pt x="4" y="79"/>
                  </a:lnTo>
                  <a:lnTo>
                    <a:pt x="16" y="97"/>
                  </a:lnTo>
                  <a:lnTo>
                    <a:pt x="34" y="109"/>
                  </a:lnTo>
                  <a:lnTo>
                    <a:pt x="56" y="113"/>
                  </a:lnTo>
                  <a:lnTo>
                    <a:pt x="78" y="109"/>
                  </a:lnTo>
                  <a:lnTo>
                    <a:pt x="97" y="97"/>
                  </a:lnTo>
                  <a:lnTo>
                    <a:pt x="109" y="79"/>
                  </a:lnTo>
                  <a:lnTo>
                    <a:pt x="113" y="57"/>
                  </a:lnTo>
                  <a:lnTo>
                    <a:pt x="109" y="35"/>
                  </a:lnTo>
                  <a:lnTo>
                    <a:pt x="97" y="17"/>
                  </a:lnTo>
                  <a:lnTo>
                    <a:pt x="78" y="4"/>
                  </a:lnTo>
                  <a:lnTo>
                    <a:pt x="56" y="0"/>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5" name="Freeform 91"/>
            <p:cNvSpPr>
              <a:spLocks/>
            </p:cNvSpPr>
            <p:nvPr/>
          </p:nvSpPr>
          <p:spPr bwMode="auto">
            <a:xfrm>
              <a:off x="9454" y="6356"/>
              <a:ext cx="114" cy="114"/>
            </a:xfrm>
            <a:custGeom>
              <a:avLst/>
              <a:gdLst/>
              <a:ahLst/>
              <a:cxnLst>
                <a:cxn ang="0">
                  <a:pos x="113" y="57"/>
                </a:cxn>
                <a:cxn ang="0">
                  <a:pos x="109" y="79"/>
                </a:cxn>
                <a:cxn ang="0">
                  <a:pos x="97" y="97"/>
                </a:cxn>
                <a:cxn ang="0">
                  <a:pos x="78" y="109"/>
                </a:cxn>
                <a:cxn ang="0">
                  <a:pos x="56" y="113"/>
                </a:cxn>
                <a:cxn ang="0">
                  <a:pos x="34" y="109"/>
                </a:cxn>
                <a:cxn ang="0">
                  <a:pos x="16" y="97"/>
                </a:cxn>
                <a:cxn ang="0">
                  <a:pos x="4" y="79"/>
                </a:cxn>
                <a:cxn ang="0">
                  <a:pos x="0" y="57"/>
                </a:cxn>
                <a:cxn ang="0">
                  <a:pos x="4" y="35"/>
                </a:cxn>
                <a:cxn ang="0">
                  <a:pos x="16" y="17"/>
                </a:cxn>
                <a:cxn ang="0">
                  <a:pos x="34" y="4"/>
                </a:cxn>
                <a:cxn ang="0">
                  <a:pos x="56" y="0"/>
                </a:cxn>
                <a:cxn ang="0">
                  <a:pos x="78" y="4"/>
                </a:cxn>
                <a:cxn ang="0">
                  <a:pos x="97" y="17"/>
                </a:cxn>
                <a:cxn ang="0">
                  <a:pos x="109" y="35"/>
                </a:cxn>
                <a:cxn ang="0">
                  <a:pos x="113" y="57"/>
                </a:cxn>
              </a:cxnLst>
              <a:rect l="0" t="0" r="r" b="b"/>
              <a:pathLst>
                <a:path w="114" h="114">
                  <a:moveTo>
                    <a:pt x="113" y="57"/>
                  </a:moveTo>
                  <a:lnTo>
                    <a:pt x="109" y="79"/>
                  </a:lnTo>
                  <a:lnTo>
                    <a:pt x="97" y="97"/>
                  </a:lnTo>
                  <a:lnTo>
                    <a:pt x="78" y="109"/>
                  </a:lnTo>
                  <a:lnTo>
                    <a:pt x="56" y="113"/>
                  </a:lnTo>
                  <a:lnTo>
                    <a:pt x="34" y="109"/>
                  </a:lnTo>
                  <a:lnTo>
                    <a:pt x="16" y="97"/>
                  </a:lnTo>
                  <a:lnTo>
                    <a:pt x="4" y="79"/>
                  </a:lnTo>
                  <a:lnTo>
                    <a:pt x="0" y="57"/>
                  </a:lnTo>
                  <a:lnTo>
                    <a:pt x="4" y="35"/>
                  </a:lnTo>
                  <a:lnTo>
                    <a:pt x="16" y="17"/>
                  </a:lnTo>
                  <a:lnTo>
                    <a:pt x="34" y="4"/>
                  </a:lnTo>
                  <a:lnTo>
                    <a:pt x="56" y="0"/>
                  </a:lnTo>
                  <a:lnTo>
                    <a:pt x="78" y="4"/>
                  </a:lnTo>
                  <a:lnTo>
                    <a:pt x="97" y="17"/>
                  </a:lnTo>
                  <a:lnTo>
                    <a:pt x="109" y="35"/>
                  </a:lnTo>
                  <a:lnTo>
                    <a:pt x="113" y="57"/>
                  </a:lnTo>
                  <a:close/>
                </a:path>
              </a:pathLst>
            </a:custGeom>
            <a:noFill/>
            <a:ln w="17996">
              <a:solidFill>
                <a:srgbClr val="ED1D24"/>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6" name="Line 92"/>
            <p:cNvSpPr>
              <a:spLocks noChangeShapeType="1"/>
            </p:cNvSpPr>
            <p:nvPr/>
          </p:nvSpPr>
          <p:spPr bwMode="auto">
            <a:xfrm>
              <a:off x="9158" y="5963"/>
              <a:ext cx="0" cy="190"/>
            </a:xfrm>
            <a:prstGeom prst="line">
              <a:avLst/>
            </a:prstGeom>
            <a:noFill/>
            <a:ln w="47524">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7" name="Freeform 93"/>
            <p:cNvSpPr>
              <a:spLocks/>
            </p:cNvSpPr>
            <p:nvPr/>
          </p:nvSpPr>
          <p:spPr bwMode="auto">
            <a:xfrm>
              <a:off x="9196" y="5979"/>
              <a:ext cx="100" cy="158"/>
            </a:xfrm>
            <a:custGeom>
              <a:avLst/>
              <a:gdLst/>
              <a:ahLst/>
              <a:cxnLst>
                <a:cxn ang="0">
                  <a:pos x="65" y="102"/>
                </a:cxn>
                <a:cxn ang="0">
                  <a:pos x="65" y="112"/>
                </a:cxn>
                <a:cxn ang="0">
                  <a:pos x="64" y="119"/>
                </a:cxn>
                <a:cxn ang="0">
                  <a:pos x="61" y="123"/>
                </a:cxn>
                <a:cxn ang="0">
                  <a:pos x="59" y="127"/>
                </a:cxn>
                <a:cxn ang="0">
                  <a:pos x="56" y="129"/>
                </a:cxn>
                <a:cxn ang="0">
                  <a:pos x="50" y="129"/>
                </a:cxn>
                <a:cxn ang="0">
                  <a:pos x="45" y="129"/>
                </a:cxn>
                <a:cxn ang="0">
                  <a:pos x="36" y="78"/>
                </a:cxn>
                <a:cxn ang="0">
                  <a:pos x="36" y="76"/>
                </a:cxn>
                <a:cxn ang="0">
                  <a:pos x="45" y="28"/>
                </a:cxn>
                <a:cxn ang="0">
                  <a:pos x="50" y="28"/>
                </a:cxn>
                <a:cxn ang="0">
                  <a:pos x="56" y="28"/>
                </a:cxn>
                <a:cxn ang="0">
                  <a:pos x="65" y="56"/>
                </a:cxn>
                <a:cxn ang="0">
                  <a:pos x="99" y="56"/>
                </a:cxn>
                <a:cxn ang="0">
                  <a:pos x="99" y="54"/>
                </a:cxn>
                <a:cxn ang="0">
                  <a:pos x="98" y="42"/>
                </a:cxn>
                <a:cxn ang="0">
                  <a:pos x="66" y="0"/>
                </a:cxn>
                <a:cxn ang="0">
                  <a:pos x="50" y="0"/>
                </a:cxn>
                <a:cxn ang="0">
                  <a:pos x="40" y="0"/>
                </a:cxn>
                <a:cxn ang="0">
                  <a:pos x="32" y="1"/>
                </a:cxn>
                <a:cxn ang="0">
                  <a:pos x="25" y="5"/>
                </a:cxn>
                <a:cxn ang="0">
                  <a:pos x="18" y="8"/>
                </a:cxn>
                <a:cxn ang="0">
                  <a:pos x="0" y="60"/>
                </a:cxn>
                <a:cxn ang="0">
                  <a:pos x="0" y="78"/>
                </a:cxn>
                <a:cxn ang="0">
                  <a:pos x="0" y="96"/>
                </a:cxn>
                <a:cxn ang="0">
                  <a:pos x="25" y="152"/>
                </a:cxn>
                <a:cxn ang="0">
                  <a:pos x="41" y="157"/>
                </a:cxn>
                <a:cxn ang="0">
                  <a:pos x="50" y="157"/>
                </a:cxn>
                <a:cxn ang="0">
                  <a:pos x="67" y="157"/>
                </a:cxn>
                <a:cxn ang="0">
                  <a:pos x="99" y="103"/>
                </a:cxn>
                <a:cxn ang="0">
                  <a:pos x="99" y="101"/>
                </a:cxn>
                <a:cxn ang="0">
                  <a:pos x="99" y="99"/>
                </a:cxn>
                <a:cxn ang="0">
                  <a:pos x="99" y="98"/>
                </a:cxn>
                <a:cxn ang="0">
                  <a:pos x="99" y="97"/>
                </a:cxn>
                <a:cxn ang="0">
                  <a:pos x="99" y="96"/>
                </a:cxn>
                <a:cxn ang="0">
                  <a:pos x="99" y="95"/>
                </a:cxn>
                <a:cxn ang="0">
                  <a:pos x="65" y="95"/>
                </a:cxn>
                <a:cxn ang="0">
                  <a:pos x="65" y="102"/>
                </a:cxn>
              </a:cxnLst>
              <a:rect l="0" t="0" r="r" b="b"/>
              <a:pathLst>
                <a:path w="100" h="158">
                  <a:moveTo>
                    <a:pt x="65" y="102"/>
                  </a:moveTo>
                  <a:lnTo>
                    <a:pt x="65" y="112"/>
                  </a:lnTo>
                  <a:lnTo>
                    <a:pt x="64" y="119"/>
                  </a:lnTo>
                  <a:lnTo>
                    <a:pt x="61" y="123"/>
                  </a:lnTo>
                  <a:lnTo>
                    <a:pt x="59" y="127"/>
                  </a:lnTo>
                  <a:lnTo>
                    <a:pt x="56" y="129"/>
                  </a:lnTo>
                  <a:lnTo>
                    <a:pt x="50" y="129"/>
                  </a:lnTo>
                  <a:lnTo>
                    <a:pt x="45" y="129"/>
                  </a:lnTo>
                  <a:lnTo>
                    <a:pt x="36" y="78"/>
                  </a:lnTo>
                  <a:lnTo>
                    <a:pt x="36" y="76"/>
                  </a:lnTo>
                  <a:lnTo>
                    <a:pt x="45" y="28"/>
                  </a:lnTo>
                  <a:lnTo>
                    <a:pt x="50" y="28"/>
                  </a:lnTo>
                  <a:lnTo>
                    <a:pt x="56" y="28"/>
                  </a:lnTo>
                  <a:lnTo>
                    <a:pt x="65" y="56"/>
                  </a:lnTo>
                  <a:lnTo>
                    <a:pt x="99" y="56"/>
                  </a:lnTo>
                  <a:lnTo>
                    <a:pt x="99" y="54"/>
                  </a:lnTo>
                  <a:lnTo>
                    <a:pt x="98" y="42"/>
                  </a:lnTo>
                  <a:lnTo>
                    <a:pt x="66" y="0"/>
                  </a:lnTo>
                  <a:lnTo>
                    <a:pt x="50" y="0"/>
                  </a:lnTo>
                  <a:lnTo>
                    <a:pt x="40" y="0"/>
                  </a:lnTo>
                  <a:lnTo>
                    <a:pt x="32" y="1"/>
                  </a:lnTo>
                  <a:lnTo>
                    <a:pt x="25" y="5"/>
                  </a:lnTo>
                  <a:lnTo>
                    <a:pt x="18" y="8"/>
                  </a:lnTo>
                  <a:lnTo>
                    <a:pt x="0" y="60"/>
                  </a:lnTo>
                  <a:lnTo>
                    <a:pt x="0" y="78"/>
                  </a:lnTo>
                  <a:lnTo>
                    <a:pt x="0" y="96"/>
                  </a:lnTo>
                  <a:lnTo>
                    <a:pt x="25" y="152"/>
                  </a:lnTo>
                  <a:lnTo>
                    <a:pt x="41" y="157"/>
                  </a:lnTo>
                  <a:lnTo>
                    <a:pt x="50" y="157"/>
                  </a:lnTo>
                  <a:lnTo>
                    <a:pt x="67" y="157"/>
                  </a:lnTo>
                  <a:lnTo>
                    <a:pt x="99" y="103"/>
                  </a:lnTo>
                  <a:lnTo>
                    <a:pt x="99" y="101"/>
                  </a:lnTo>
                  <a:lnTo>
                    <a:pt x="99" y="99"/>
                  </a:lnTo>
                  <a:lnTo>
                    <a:pt x="99" y="98"/>
                  </a:lnTo>
                  <a:lnTo>
                    <a:pt x="99" y="97"/>
                  </a:lnTo>
                  <a:lnTo>
                    <a:pt x="99" y="96"/>
                  </a:lnTo>
                  <a:lnTo>
                    <a:pt x="99" y="95"/>
                  </a:lnTo>
                  <a:lnTo>
                    <a:pt x="65" y="95"/>
                  </a:lnTo>
                  <a:lnTo>
                    <a:pt x="65" y="102"/>
                  </a:lnTo>
                  <a:close/>
                </a:path>
              </a:pathLst>
            </a:custGeom>
            <a:noFill/>
            <a:ln w="25197">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8" name="Rectangle 94"/>
            <p:cNvSpPr>
              <a:spLocks noChangeArrowheads="1"/>
            </p:cNvSpPr>
            <p:nvPr/>
          </p:nvSpPr>
          <p:spPr bwMode="auto">
            <a:xfrm>
              <a:off x="9315" y="6061"/>
              <a:ext cx="62" cy="31"/>
            </a:xfrm>
            <a:prstGeom prst="rect">
              <a:avLst/>
            </a:prstGeom>
            <a:noFill/>
            <a:ln w="25197">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9" name="Freeform 95"/>
            <p:cNvSpPr>
              <a:spLocks/>
            </p:cNvSpPr>
            <p:nvPr/>
          </p:nvSpPr>
          <p:spPr bwMode="auto">
            <a:xfrm>
              <a:off x="9393" y="5984"/>
              <a:ext cx="88" cy="149"/>
            </a:xfrm>
            <a:custGeom>
              <a:avLst/>
              <a:gdLst/>
              <a:ahLst/>
              <a:cxnLst>
                <a:cxn ang="0">
                  <a:pos x="52" y="149"/>
                </a:cxn>
                <a:cxn ang="0">
                  <a:pos x="65" y="82"/>
                </a:cxn>
                <a:cxn ang="0">
                  <a:pos x="88" y="26"/>
                </a:cxn>
                <a:cxn ang="0">
                  <a:pos x="88" y="0"/>
                </a:cxn>
                <a:cxn ang="0">
                  <a:pos x="0" y="0"/>
                </a:cxn>
                <a:cxn ang="0">
                  <a:pos x="0" y="30"/>
                </a:cxn>
                <a:cxn ang="0">
                  <a:pos x="56" y="30"/>
                </a:cxn>
                <a:cxn ang="0">
                  <a:pos x="48" y="46"/>
                </a:cxn>
                <a:cxn ang="0">
                  <a:pos x="25" y="107"/>
                </a:cxn>
                <a:cxn ang="0">
                  <a:pos x="17" y="149"/>
                </a:cxn>
                <a:cxn ang="0">
                  <a:pos x="52" y="149"/>
                </a:cxn>
              </a:cxnLst>
              <a:rect l="0" t="0" r="r" b="b"/>
              <a:pathLst>
                <a:path w="88" h="149">
                  <a:moveTo>
                    <a:pt x="52" y="149"/>
                  </a:moveTo>
                  <a:lnTo>
                    <a:pt x="65" y="82"/>
                  </a:lnTo>
                  <a:lnTo>
                    <a:pt x="88" y="26"/>
                  </a:lnTo>
                  <a:lnTo>
                    <a:pt x="88" y="0"/>
                  </a:lnTo>
                  <a:lnTo>
                    <a:pt x="0" y="0"/>
                  </a:lnTo>
                  <a:lnTo>
                    <a:pt x="0" y="30"/>
                  </a:lnTo>
                  <a:lnTo>
                    <a:pt x="56" y="30"/>
                  </a:lnTo>
                  <a:lnTo>
                    <a:pt x="48" y="46"/>
                  </a:lnTo>
                  <a:lnTo>
                    <a:pt x="25" y="107"/>
                  </a:lnTo>
                  <a:lnTo>
                    <a:pt x="17" y="149"/>
                  </a:lnTo>
                  <a:lnTo>
                    <a:pt x="52" y="149"/>
                  </a:lnTo>
                  <a:close/>
                </a:path>
              </a:pathLst>
            </a:custGeom>
            <a:noFill/>
            <a:ln w="25197">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0" name="Freeform 96"/>
            <p:cNvSpPr>
              <a:spLocks/>
            </p:cNvSpPr>
            <p:nvPr/>
          </p:nvSpPr>
          <p:spPr bwMode="auto">
            <a:xfrm>
              <a:off x="9140" y="6176"/>
              <a:ext cx="356" cy="172"/>
            </a:xfrm>
            <a:custGeom>
              <a:avLst/>
              <a:gdLst/>
              <a:ahLst/>
              <a:cxnLst>
                <a:cxn ang="0">
                  <a:pos x="0" y="0"/>
                </a:cxn>
                <a:cxn ang="0">
                  <a:pos x="285" y="0"/>
                </a:cxn>
                <a:cxn ang="0">
                  <a:pos x="356" y="172"/>
                </a:cxn>
              </a:cxnLst>
              <a:rect l="0" t="0" r="r" b="b"/>
              <a:pathLst>
                <a:path w="356" h="172">
                  <a:moveTo>
                    <a:pt x="0" y="0"/>
                  </a:moveTo>
                  <a:lnTo>
                    <a:pt x="285" y="0"/>
                  </a:lnTo>
                  <a:lnTo>
                    <a:pt x="356" y="172"/>
                  </a:lnTo>
                </a:path>
              </a:pathLst>
            </a:custGeom>
            <a:noFill/>
            <a:ln w="720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39" name="Rectangle 138"/>
          <p:cNvSpPr/>
          <p:nvPr/>
        </p:nvSpPr>
        <p:spPr>
          <a:xfrm>
            <a:off x="1285875" y="1762125"/>
            <a:ext cx="838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smtClean="0">
                <a:solidFill>
                  <a:schemeClr val="bg1"/>
                </a:solidFill>
                <a:latin typeface="Times New Roman" pitchFamily="18" charset="0"/>
                <a:cs typeface="Times New Roman" pitchFamily="18" charset="0"/>
              </a:rPr>
              <a:t>KCN HẠ HÒA</a:t>
            </a:r>
            <a:endParaRPr lang="en-US" sz="700" b="1">
              <a:solidFill>
                <a:schemeClr val="bg1"/>
              </a:solidFill>
              <a:latin typeface="Times New Roman" pitchFamily="18" charset="0"/>
              <a:cs typeface="Times New Roman" pitchFamily="18" charset="0"/>
            </a:endParaRPr>
          </a:p>
        </p:txBody>
      </p:sp>
      <p:sp>
        <p:nvSpPr>
          <p:cNvPr id="140" name="Rectangle 139"/>
          <p:cNvSpPr/>
          <p:nvPr/>
        </p:nvSpPr>
        <p:spPr>
          <a:xfrm>
            <a:off x="1168400" y="14605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smtClean="0">
                <a:solidFill>
                  <a:schemeClr val="tx1"/>
                </a:solidFill>
                <a:latin typeface="Times New Roman" pitchFamily="18" charset="0"/>
                <a:cs typeface="Times New Roman" pitchFamily="18" charset="0"/>
              </a:rPr>
              <a:t>IC-11</a:t>
            </a:r>
            <a:endParaRPr lang="en-US" sz="800" b="1">
              <a:solidFill>
                <a:schemeClr val="tx1"/>
              </a:solidFill>
              <a:latin typeface="Times New Roman" pitchFamily="18" charset="0"/>
              <a:cs typeface="Times New Roman" pitchFamily="18" charset="0"/>
            </a:endParaRPr>
          </a:p>
        </p:txBody>
      </p:sp>
      <p:sp>
        <p:nvSpPr>
          <p:cNvPr id="141" name="Rectangle 140"/>
          <p:cNvSpPr/>
          <p:nvPr/>
        </p:nvSpPr>
        <p:spPr>
          <a:xfrm>
            <a:off x="2413000" y="2794000"/>
            <a:ext cx="838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smtClean="0">
                <a:solidFill>
                  <a:schemeClr val="bg1"/>
                </a:solidFill>
                <a:latin typeface="Times New Roman" pitchFamily="18" charset="0"/>
                <a:cs typeface="Times New Roman" pitchFamily="18" charset="0"/>
              </a:rPr>
              <a:t>KCN CẨM KHÊ</a:t>
            </a:r>
            <a:endParaRPr lang="en-US" sz="700" b="1">
              <a:solidFill>
                <a:schemeClr val="bg1"/>
              </a:solidFill>
              <a:latin typeface="Times New Roman" pitchFamily="18" charset="0"/>
              <a:cs typeface="Times New Roman" pitchFamily="18" charset="0"/>
            </a:endParaRPr>
          </a:p>
        </p:txBody>
      </p:sp>
      <p:sp>
        <p:nvSpPr>
          <p:cNvPr id="142" name="Rectangle 141"/>
          <p:cNvSpPr/>
          <p:nvPr/>
        </p:nvSpPr>
        <p:spPr>
          <a:xfrm>
            <a:off x="2362200" y="3352800"/>
            <a:ext cx="838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smtClean="0">
                <a:solidFill>
                  <a:schemeClr val="bg1"/>
                </a:solidFill>
                <a:latin typeface="Times New Roman" pitchFamily="18" charset="0"/>
                <a:cs typeface="Times New Roman" pitchFamily="18" charset="0"/>
              </a:rPr>
              <a:t>CCN YÊN LẬP</a:t>
            </a:r>
            <a:endParaRPr lang="en-US" sz="700" b="1">
              <a:solidFill>
                <a:schemeClr val="bg1"/>
              </a:solidFill>
              <a:latin typeface="Times New Roman" pitchFamily="18" charset="0"/>
              <a:cs typeface="Times New Roman" pitchFamily="18" charset="0"/>
            </a:endParaRPr>
          </a:p>
        </p:txBody>
      </p:sp>
      <p:sp>
        <p:nvSpPr>
          <p:cNvPr id="143" name="Rectangle 142"/>
          <p:cNvSpPr/>
          <p:nvPr/>
        </p:nvSpPr>
        <p:spPr>
          <a:xfrm>
            <a:off x="2806700" y="2959100"/>
            <a:ext cx="1092200" cy="241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smtClean="0">
                <a:solidFill>
                  <a:schemeClr val="bg1"/>
                </a:solidFill>
                <a:latin typeface="Times New Roman" pitchFamily="18" charset="0"/>
                <a:cs typeface="Times New Roman" pitchFamily="18" charset="0"/>
              </a:rPr>
              <a:t>CCN SÔNG THAO</a:t>
            </a:r>
            <a:endParaRPr lang="en-US" sz="700" b="1">
              <a:solidFill>
                <a:schemeClr val="bg1"/>
              </a:solidFill>
              <a:latin typeface="Times New Roman" pitchFamily="18" charset="0"/>
              <a:cs typeface="Times New Roman" pitchFamily="18" charset="0"/>
            </a:endParaRPr>
          </a:p>
        </p:txBody>
      </p:sp>
      <p:sp>
        <p:nvSpPr>
          <p:cNvPr id="144" name="Rectangle 143"/>
          <p:cNvSpPr/>
          <p:nvPr/>
        </p:nvSpPr>
        <p:spPr>
          <a:xfrm>
            <a:off x="1438275" y="4635500"/>
            <a:ext cx="838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smtClean="0">
                <a:solidFill>
                  <a:schemeClr val="bg1"/>
                </a:solidFill>
                <a:latin typeface="Times New Roman" pitchFamily="18" charset="0"/>
                <a:cs typeface="Times New Roman" pitchFamily="18" charset="0"/>
              </a:rPr>
              <a:t>CCN TÂN PHÚ</a:t>
            </a:r>
            <a:endParaRPr lang="en-US" sz="700" b="1">
              <a:solidFill>
                <a:schemeClr val="bg1"/>
              </a:solidFill>
              <a:latin typeface="Times New Roman" pitchFamily="18" charset="0"/>
              <a:cs typeface="Times New Roman" pitchFamily="18" charset="0"/>
            </a:endParaRPr>
          </a:p>
        </p:txBody>
      </p:sp>
      <p:sp>
        <p:nvSpPr>
          <p:cNvPr id="145" name="Rectangle 144"/>
          <p:cNvSpPr/>
          <p:nvPr/>
        </p:nvSpPr>
        <p:spPr>
          <a:xfrm>
            <a:off x="3670300" y="2806700"/>
            <a:ext cx="838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smtClean="0">
                <a:solidFill>
                  <a:schemeClr val="bg1"/>
                </a:solidFill>
                <a:latin typeface="Times New Roman" pitchFamily="18" charset="0"/>
                <a:cs typeface="Times New Roman" pitchFamily="18" charset="0"/>
              </a:rPr>
              <a:t>KCN PHÚ HÀ</a:t>
            </a:r>
            <a:endParaRPr lang="en-US" sz="700" b="1">
              <a:solidFill>
                <a:schemeClr val="bg1"/>
              </a:solidFill>
              <a:latin typeface="Times New Roman" pitchFamily="18" charset="0"/>
              <a:cs typeface="Times New Roman" pitchFamily="18" charset="0"/>
            </a:endParaRPr>
          </a:p>
        </p:txBody>
      </p:sp>
      <p:sp>
        <p:nvSpPr>
          <p:cNvPr id="146" name="Rectangle 145"/>
          <p:cNvSpPr/>
          <p:nvPr/>
        </p:nvSpPr>
        <p:spPr>
          <a:xfrm>
            <a:off x="3594100" y="3606800"/>
            <a:ext cx="9906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smtClean="0">
                <a:solidFill>
                  <a:schemeClr val="bg1"/>
                </a:solidFill>
                <a:latin typeface="Times New Roman" pitchFamily="18" charset="0"/>
                <a:cs typeface="Times New Roman" pitchFamily="18" charset="0"/>
              </a:rPr>
              <a:t>KCN TAM NÔNG</a:t>
            </a:r>
            <a:endParaRPr lang="en-US" sz="700" b="1">
              <a:solidFill>
                <a:schemeClr val="bg1"/>
              </a:solidFill>
              <a:latin typeface="Times New Roman" pitchFamily="18" charset="0"/>
              <a:cs typeface="Times New Roman" pitchFamily="18" charset="0"/>
            </a:endParaRPr>
          </a:p>
        </p:txBody>
      </p:sp>
      <p:sp>
        <p:nvSpPr>
          <p:cNvPr id="147" name="Rectangle 146"/>
          <p:cNvSpPr/>
          <p:nvPr/>
        </p:nvSpPr>
        <p:spPr>
          <a:xfrm>
            <a:off x="4368800" y="2590800"/>
            <a:ext cx="11303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smtClean="0">
                <a:solidFill>
                  <a:schemeClr val="bg1"/>
                </a:solidFill>
                <a:latin typeface="Times New Roman" pitchFamily="18" charset="0"/>
                <a:cs typeface="Times New Roman" pitchFamily="18" charset="0"/>
              </a:rPr>
              <a:t>KCN PHÙ NINH</a:t>
            </a:r>
            <a:endParaRPr lang="en-US" sz="700" b="1">
              <a:solidFill>
                <a:schemeClr val="bg1"/>
              </a:solidFill>
              <a:latin typeface="Times New Roman" pitchFamily="18" charset="0"/>
              <a:cs typeface="Times New Roman" pitchFamily="18" charset="0"/>
            </a:endParaRPr>
          </a:p>
        </p:txBody>
      </p:sp>
      <p:sp>
        <p:nvSpPr>
          <p:cNvPr id="148" name="Rectangle 147"/>
          <p:cNvSpPr/>
          <p:nvPr/>
        </p:nvSpPr>
        <p:spPr>
          <a:xfrm>
            <a:off x="4279900" y="3149600"/>
            <a:ext cx="11049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smtClean="0">
                <a:solidFill>
                  <a:schemeClr val="bg1"/>
                </a:solidFill>
                <a:latin typeface="Times New Roman" pitchFamily="18" charset="0"/>
                <a:cs typeface="Times New Roman" pitchFamily="18" charset="0"/>
              </a:rPr>
              <a:t>CCN ĐỒNG LẠNG</a:t>
            </a:r>
            <a:endParaRPr lang="en-US" sz="700" b="1">
              <a:solidFill>
                <a:schemeClr val="bg1"/>
              </a:solidFill>
              <a:latin typeface="Times New Roman" pitchFamily="18" charset="0"/>
              <a:cs typeface="Times New Roman" pitchFamily="18" charset="0"/>
            </a:endParaRPr>
          </a:p>
        </p:txBody>
      </p:sp>
      <p:sp>
        <p:nvSpPr>
          <p:cNvPr id="149" name="Rectangle 148"/>
          <p:cNvSpPr/>
          <p:nvPr/>
        </p:nvSpPr>
        <p:spPr>
          <a:xfrm>
            <a:off x="4381500" y="3492500"/>
            <a:ext cx="1117600" cy="190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smtClean="0">
                <a:solidFill>
                  <a:schemeClr val="bg1"/>
                </a:solidFill>
                <a:latin typeface="Times New Roman" pitchFamily="18" charset="0"/>
                <a:cs typeface="Times New Roman" pitchFamily="18" charset="0"/>
              </a:rPr>
              <a:t>KCN THỤY VÂN</a:t>
            </a:r>
            <a:endParaRPr lang="en-US" sz="700" b="1">
              <a:solidFill>
                <a:schemeClr val="bg1"/>
              </a:solidFill>
              <a:latin typeface="Times New Roman" pitchFamily="18" charset="0"/>
              <a:cs typeface="Times New Roman" pitchFamily="18" charset="0"/>
            </a:endParaRPr>
          </a:p>
        </p:txBody>
      </p:sp>
      <p:sp>
        <p:nvSpPr>
          <p:cNvPr id="150" name="Rectangle 149"/>
          <p:cNvSpPr/>
          <p:nvPr/>
        </p:nvSpPr>
        <p:spPr>
          <a:xfrm>
            <a:off x="4051300" y="4216400"/>
            <a:ext cx="10541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smtClean="0">
                <a:solidFill>
                  <a:schemeClr val="bg1"/>
                </a:solidFill>
                <a:latin typeface="Times New Roman" pitchFamily="18" charset="0"/>
                <a:cs typeface="Times New Roman" pitchFamily="18" charset="0"/>
              </a:rPr>
              <a:t>KCN TRUNG HÀ</a:t>
            </a:r>
            <a:endParaRPr lang="en-US" sz="700" b="1">
              <a:solidFill>
                <a:schemeClr val="bg1"/>
              </a:solidFill>
              <a:latin typeface="Times New Roman" pitchFamily="18" charset="0"/>
              <a:cs typeface="Times New Roman" pitchFamily="18" charset="0"/>
            </a:endParaRPr>
          </a:p>
        </p:txBody>
      </p:sp>
      <p:sp>
        <p:nvSpPr>
          <p:cNvPr id="151" name="Rectangle 150"/>
          <p:cNvSpPr/>
          <p:nvPr/>
        </p:nvSpPr>
        <p:spPr>
          <a:xfrm>
            <a:off x="3759200" y="5334000"/>
            <a:ext cx="1066800" cy="17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smtClean="0">
                <a:solidFill>
                  <a:schemeClr val="bg1"/>
                </a:solidFill>
                <a:latin typeface="Times New Roman" pitchFamily="18" charset="0"/>
                <a:cs typeface="Times New Roman" pitchFamily="18" charset="0"/>
              </a:rPr>
              <a:t>CCN THẮNG SƠN</a:t>
            </a:r>
            <a:endParaRPr lang="en-US" sz="700" b="1">
              <a:solidFill>
                <a:schemeClr val="bg1"/>
              </a:solidFill>
              <a:latin typeface="Times New Roman" pitchFamily="18" charset="0"/>
              <a:cs typeface="Times New Roman" pitchFamily="18" charset="0"/>
            </a:endParaRPr>
          </a:p>
        </p:txBody>
      </p:sp>
      <p:sp>
        <p:nvSpPr>
          <p:cNvPr id="152" name="Rectangle 151"/>
          <p:cNvSpPr/>
          <p:nvPr/>
        </p:nvSpPr>
        <p:spPr>
          <a:xfrm>
            <a:off x="5194300" y="3848100"/>
            <a:ext cx="1028700" cy="25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smtClean="0">
                <a:solidFill>
                  <a:schemeClr val="bg1"/>
                </a:solidFill>
                <a:latin typeface="Times New Roman" pitchFamily="18" charset="0"/>
                <a:cs typeface="Times New Roman" pitchFamily="18" charset="0"/>
              </a:rPr>
              <a:t>CCN BẠCH HẠC</a:t>
            </a:r>
            <a:endParaRPr lang="en-US" sz="700" b="1">
              <a:solidFill>
                <a:schemeClr val="bg1"/>
              </a:solidFill>
              <a:latin typeface="Times New Roman" pitchFamily="18" charset="0"/>
              <a:cs typeface="Times New Roman" pitchFamily="18" charset="0"/>
            </a:endParaRPr>
          </a:p>
        </p:txBody>
      </p:sp>
      <p:sp>
        <p:nvSpPr>
          <p:cNvPr id="153" name="Rectangle 152"/>
          <p:cNvSpPr/>
          <p:nvPr/>
        </p:nvSpPr>
        <p:spPr>
          <a:xfrm>
            <a:off x="2667000" y="23368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smtClean="0">
                <a:solidFill>
                  <a:schemeClr val="tx1"/>
                </a:solidFill>
                <a:latin typeface="Times New Roman" pitchFamily="18" charset="0"/>
                <a:cs typeface="Times New Roman" pitchFamily="18" charset="0"/>
              </a:rPr>
              <a:t>IC-10</a:t>
            </a:r>
            <a:endParaRPr lang="en-US" sz="800" b="1">
              <a:solidFill>
                <a:schemeClr val="tx1"/>
              </a:solidFill>
              <a:latin typeface="Times New Roman" pitchFamily="18" charset="0"/>
              <a:cs typeface="Times New Roman" pitchFamily="18" charset="0"/>
            </a:endParaRPr>
          </a:p>
        </p:txBody>
      </p:sp>
      <p:sp>
        <p:nvSpPr>
          <p:cNvPr id="154" name="Rectangle 153"/>
          <p:cNvSpPr/>
          <p:nvPr/>
        </p:nvSpPr>
        <p:spPr>
          <a:xfrm>
            <a:off x="3556000" y="25019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smtClean="0">
                <a:solidFill>
                  <a:schemeClr val="tx1"/>
                </a:solidFill>
                <a:latin typeface="Times New Roman" pitchFamily="18" charset="0"/>
                <a:cs typeface="Times New Roman" pitchFamily="18" charset="0"/>
              </a:rPr>
              <a:t>IC-9</a:t>
            </a:r>
            <a:endParaRPr lang="en-US" sz="800" b="1">
              <a:solidFill>
                <a:schemeClr val="tx1"/>
              </a:solidFill>
              <a:latin typeface="Times New Roman" pitchFamily="18" charset="0"/>
              <a:cs typeface="Times New Roman" pitchFamily="18" charset="0"/>
            </a:endParaRPr>
          </a:p>
        </p:txBody>
      </p:sp>
      <p:sp>
        <p:nvSpPr>
          <p:cNvPr id="155" name="Rectangle 154"/>
          <p:cNvSpPr/>
          <p:nvPr/>
        </p:nvSpPr>
        <p:spPr>
          <a:xfrm>
            <a:off x="4406900" y="26797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smtClean="0">
                <a:solidFill>
                  <a:schemeClr val="tx1"/>
                </a:solidFill>
                <a:latin typeface="Times New Roman" pitchFamily="18" charset="0"/>
                <a:cs typeface="Times New Roman" pitchFamily="18" charset="0"/>
              </a:rPr>
              <a:t>IC-8</a:t>
            </a:r>
            <a:endParaRPr lang="en-US" sz="800" b="1">
              <a:solidFill>
                <a:schemeClr val="tx1"/>
              </a:solidFill>
              <a:latin typeface="Times New Roman" pitchFamily="18" charset="0"/>
              <a:cs typeface="Times New Roman" pitchFamily="18" charset="0"/>
            </a:endParaRPr>
          </a:p>
        </p:txBody>
      </p:sp>
      <p:sp>
        <p:nvSpPr>
          <p:cNvPr id="156" name="Rectangle 155"/>
          <p:cNvSpPr/>
          <p:nvPr/>
        </p:nvSpPr>
        <p:spPr>
          <a:xfrm>
            <a:off x="4965700" y="2857500"/>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smtClean="0">
                <a:solidFill>
                  <a:schemeClr val="tx1"/>
                </a:solidFill>
                <a:latin typeface="Times New Roman" pitchFamily="18" charset="0"/>
                <a:cs typeface="Times New Roman" pitchFamily="18" charset="0"/>
              </a:rPr>
              <a:t>IC-7</a:t>
            </a:r>
            <a:endParaRPr lang="en-US" sz="800" b="1">
              <a:solidFill>
                <a:schemeClr val="tx1"/>
              </a:solidFill>
              <a:latin typeface="Times New Roman" pitchFamily="18" charset="0"/>
              <a:cs typeface="Times New Roman" pitchFamily="18" charset="0"/>
            </a:endParaRPr>
          </a:p>
        </p:txBody>
      </p:sp>
      <p:sp>
        <p:nvSpPr>
          <p:cNvPr id="158" name="TextBox 157"/>
          <p:cNvSpPr txBox="1"/>
          <p:nvPr/>
        </p:nvSpPr>
        <p:spPr>
          <a:xfrm>
            <a:off x="6781800" y="304800"/>
            <a:ext cx="1905000" cy="2246769"/>
          </a:xfrm>
          <a:prstGeom prst="rect">
            <a:avLst/>
          </a:prstGeom>
          <a:noFill/>
          <a:ln w="12700">
            <a:solidFill>
              <a:srgbClr val="FFC000"/>
            </a:solidFill>
          </a:ln>
        </p:spPr>
        <p:txBody>
          <a:bodyPr wrap="square" rtlCol="0">
            <a:spAutoFit/>
          </a:bodyPr>
          <a:lstStyle/>
          <a:p>
            <a:pPr algn="ctr"/>
            <a:r>
              <a:rPr lang="en-US" sz="2000" b="1" smtClean="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QUY HOẠCH TỔNG THỂ PHÁT TRIỂN CÁC KHU CÔNG NGHIỆP TỈNH PHÚ THỌ</a:t>
            </a:r>
            <a:endParaRPr lang="en-US" sz="2000" b="1">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endParaRPr>
          </a:p>
        </p:txBody>
      </p:sp>
      <p:sp>
        <p:nvSpPr>
          <p:cNvPr id="118" name="Footer Placeholder 17"/>
          <p:cNvSpPr>
            <a:spLocks noGrp="1"/>
          </p:cNvSpPr>
          <p:nvPr>
            <p:ph type="ftr" sz="quarter" idx="11"/>
          </p:nvPr>
        </p:nvSpPr>
        <p:spPr>
          <a:xfrm>
            <a:off x="3276600" y="6492875"/>
            <a:ext cx="5791200" cy="365125"/>
          </a:xfrm>
        </p:spPr>
        <p:txBody>
          <a:bodyPr/>
          <a:lstStyle/>
          <a:p>
            <a:pPr algn="r">
              <a:defRPr/>
            </a:pPr>
            <a:r>
              <a:rPr lang="en-US" smtClean="0">
                <a:solidFill>
                  <a:srgbClr val="00B050"/>
                </a:solidFill>
                <a:latin typeface="Times New Roman" pitchFamily="18" charset="0"/>
                <a:cs typeface="Times New Roman" pitchFamily="18" charset="0"/>
              </a:rPr>
              <a:t>CAM KHE INDUSTRIAL ZONE, PHU THO PROVINCE</a:t>
            </a:r>
            <a:endParaRPr lang="en-US">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1210014422"/>
      </p:ext>
    </p:extLst>
  </p:cSld>
  <p:clrMapOvr>
    <a:masterClrMapping/>
  </p:clrMapOvr>
  <mc:AlternateContent xmlns:mc="http://schemas.openxmlformats.org/markup-compatibility/2006" xmlns:p14="http://schemas.microsoft.com/office/powerpoint/2010/main">
    <mc:Choice Requires="p14">
      <p:transition spd="slow" p14:dur="2000">
        <p:wheel spokes="1"/>
      </p:transition>
    </mc:Choice>
    <mc:Fallback xmlns="">
      <p:transition spd="slow">
        <p:wheel spokes="1"/>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5473" y="762000"/>
            <a:ext cx="8922327" cy="4601260"/>
          </a:xfrm>
          <a:prstGeom prst="rect">
            <a:avLst/>
          </a:prstGeom>
          <a:noFill/>
        </p:spPr>
        <p:txBody>
          <a:bodyPr wrap="square" rtlCol="0">
            <a:spAutoFit/>
          </a:bodyPr>
          <a:lstStyle/>
          <a:p>
            <a:pPr>
              <a:buNone/>
            </a:pPr>
            <a:r>
              <a:rPr lang="en-US" b="1">
                <a:solidFill>
                  <a:srgbClr val="C00000"/>
                </a:solidFill>
                <a:latin typeface="Times New Roman" pitchFamily="18" charset="0"/>
              </a:rPr>
              <a:t>3</a:t>
            </a:r>
            <a:r>
              <a:rPr lang="en-US" b="1" smtClean="0">
                <a:solidFill>
                  <a:srgbClr val="C00000"/>
                </a:solidFill>
                <a:latin typeface="Times New Roman" pitchFamily="18" charset="0"/>
              </a:rPr>
              <a:t>. </a:t>
            </a:r>
            <a:r>
              <a:rPr lang="en-US" b="1" err="1">
                <a:solidFill>
                  <a:srgbClr val="C00000"/>
                </a:solidFill>
                <a:latin typeface="Times New Roman" pitchFamily="18" charset="0"/>
              </a:rPr>
              <a:t>Hạ</a:t>
            </a:r>
            <a:r>
              <a:rPr lang="en-US" b="1">
                <a:solidFill>
                  <a:srgbClr val="C00000"/>
                </a:solidFill>
                <a:latin typeface="Times New Roman" pitchFamily="18" charset="0"/>
              </a:rPr>
              <a:t> </a:t>
            </a:r>
            <a:r>
              <a:rPr lang="en-US" b="1" err="1">
                <a:solidFill>
                  <a:srgbClr val="C00000"/>
                </a:solidFill>
                <a:latin typeface="Times New Roman" pitchFamily="18" charset="0"/>
              </a:rPr>
              <a:t>tầng</a:t>
            </a:r>
            <a:r>
              <a:rPr lang="en-US" b="1">
                <a:solidFill>
                  <a:srgbClr val="C00000"/>
                </a:solidFill>
                <a:latin typeface="Times New Roman" pitchFamily="18" charset="0"/>
              </a:rPr>
              <a:t> </a:t>
            </a:r>
            <a:r>
              <a:rPr lang="en-US" b="1" err="1">
                <a:solidFill>
                  <a:srgbClr val="C00000"/>
                </a:solidFill>
                <a:latin typeface="Times New Roman" pitchFamily="18" charset="0"/>
              </a:rPr>
              <a:t>giao</a:t>
            </a:r>
            <a:r>
              <a:rPr lang="en-US" b="1">
                <a:solidFill>
                  <a:srgbClr val="C00000"/>
                </a:solidFill>
                <a:latin typeface="Times New Roman" pitchFamily="18" charset="0"/>
              </a:rPr>
              <a:t> </a:t>
            </a:r>
            <a:r>
              <a:rPr lang="en-US" b="1" err="1" smtClean="0">
                <a:solidFill>
                  <a:srgbClr val="C00000"/>
                </a:solidFill>
                <a:latin typeface="Times New Roman" pitchFamily="18" charset="0"/>
              </a:rPr>
              <a:t>thông</a:t>
            </a:r>
            <a:r>
              <a:rPr lang="en-US" b="1" smtClean="0">
                <a:solidFill>
                  <a:srgbClr val="C00000"/>
                </a:solidFill>
                <a:latin typeface="Times New Roman" pitchFamily="18" charset="0"/>
              </a:rPr>
              <a:t>:</a:t>
            </a:r>
          </a:p>
          <a:p>
            <a:pPr>
              <a:buNone/>
            </a:pPr>
            <a:endParaRPr lang="en-US" sz="500" b="1">
              <a:solidFill>
                <a:srgbClr val="C00000"/>
              </a:solidFill>
              <a:latin typeface="Times New Roman" pitchFamily="18" charset="0"/>
            </a:endParaRPr>
          </a:p>
          <a:p>
            <a:pPr algn="just"/>
            <a:r>
              <a:rPr lang="en-US" b="1" smtClean="0">
                <a:solidFill>
                  <a:srgbClr val="00B050"/>
                </a:solidFill>
                <a:latin typeface="Times New Roman" pitchFamily="18" charset="0"/>
              </a:rPr>
              <a:t>	</a:t>
            </a:r>
            <a:r>
              <a:rPr lang="vi-VN" smtClean="0">
                <a:latin typeface="Times New Roman" pitchFamily="18" charset="0"/>
                <a:cs typeface="Times New Roman" pitchFamily="18" charset="0"/>
              </a:rPr>
              <a:t>Là một tỉnh có vị trí địa lý thuận lợi, nằm trên hành lang kinh tế Côn Minh - Lào Cai - Hà Nội - Hải Phòng, Quảng Ninh có nhiều tuyến giao thông quan trọng chạy qua như Quốc lộ 2, QL32, QL32B, QL32C, QL70, đường bộ cao tốc Nội Bài - Lào Cai, đường Hồ Chí Minh, đường sắt Lào Cai - Hà Nội - Hải Phòng, có nhiều tuyến sông trung ương chạy qua, đây là điều kiện thuận lợi để Phú Thọ có thể giao lưu và trao đổi thuận lợi với Hà Nội, các tỉnh trong vùng và cả nước. </a:t>
            </a:r>
          </a:p>
          <a:p>
            <a:pPr algn="just"/>
            <a:r>
              <a:rPr lang="en-US" smtClean="0">
                <a:latin typeface="Times New Roman" pitchFamily="18" charset="0"/>
                <a:cs typeface="Times New Roman" pitchFamily="18" charset="0"/>
              </a:rPr>
              <a:t>	</a:t>
            </a:r>
            <a:r>
              <a:rPr lang="vi-VN" smtClean="0">
                <a:latin typeface="Times New Roman" pitchFamily="18" charset="0"/>
                <a:cs typeface="Times New Roman" pitchFamily="18" charset="0"/>
              </a:rPr>
              <a:t>Mạng lưới giao thông được phân bố tương đối hợp lý trên địa bàn, có 3 phương thức vận tải là đường bộ, đường thuỷ nội địa và đường sắt, rất thuận tiện cho việc lưu thông hàng hoá và hành khách trong và ngoài tỉnh.</a:t>
            </a:r>
          </a:p>
          <a:p>
            <a:pPr algn="just"/>
            <a:r>
              <a:rPr lang="en-US" smtClean="0">
                <a:latin typeface="Times New Roman" pitchFamily="18" charset="0"/>
                <a:cs typeface="Times New Roman" pitchFamily="18" charset="0"/>
              </a:rPr>
              <a:t>	</a:t>
            </a:r>
            <a:r>
              <a:rPr lang="vi-VN" smtClean="0">
                <a:latin typeface="Times New Roman" pitchFamily="18" charset="0"/>
                <a:cs typeface="Times New Roman" pitchFamily="18" charset="0"/>
              </a:rPr>
              <a:t>Mạng lưới đường bộ hiện tại bao gồm quốc lộ, đường tỉnh, đường đô thị, đường huyện, đường xã, đường thôn xóm; tổng cộng chiều dài hiện có khoảng 10.000 km.</a:t>
            </a:r>
          </a:p>
          <a:p>
            <a:pPr algn="just"/>
            <a:r>
              <a:rPr lang="en-US" smtClean="0">
                <a:latin typeface="Times New Roman" pitchFamily="18" charset="0"/>
                <a:cs typeface="Times New Roman" pitchFamily="18" charset="0"/>
              </a:rPr>
              <a:t>	</a:t>
            </a:r>
            <a:r>
              <a:rPr lang="vi-VN" smtClean="0">
                <a:latin typeface="Times New Roman" pitchFamily="18" charset="0"/>
                <a:cs typeface="Times New Roman" pitchFamily="18" charset="0"/>
              </a:rPr>
              <a:t>Phú thọ có 3 con sông lớn chảy qua: Sông Hồng, Sông Lô và Sông Đà gặp nhau tại </a:t>
            </a:r>
            <a:r>
              <a:rPr lang="en-US" smtClean="0">
                <a:latin typeface="Times New Roman" pitchFamily="18" charset="0"/>
                <a:cs typeface="Times New Roman" pitchFamily="18" charset="0"/>
              </a:rPr>
              <a:t>thành phố</a:t>
            </a:r>
            <a:r>
              <a:rPr lang="vi-VN" smtClean="0">
                <a:latin typeface="Times New Roman" pitchFamily="18" charset="0"/>
                <a:cs typeface="Times New Roman" pitchFamily="18" charset="0"/>
              </a:rPr>
              <a:t> Việt Trì; ngoài ra còn có một số sông nhánh như Sông Chảy, Sông Bứa, tạo thành một mạng lưới vận tải đường thủy rất thuận lợi; tổng chiều dài đường thủy đã phân cấp ở Phú Thọ là 248 km, đảm bảo cho tàu kéo, đẩy và xà lan hoạt động tốt trong mùa mưa</a:t>
            </a:r>
            <a:r>
              <a:rPr lang="en-US" smtClean="0">
                <a:latin typeface="Times New Roman" pitchFamily="18" charset="0"/>
                <a:cs typeface="Times New Roman" pitchFamily="18" charset="0"/>
              </a:rPr>
              <a:t>.</a:t>
            </a:r>
            <a:endParaRPr lang="vi-VN" smtClean="0">
              <a:latin typeface="Times New Roman" pitchFamily="18" charset="0"/>
              <a:cs typeface="Times New Roman" pitchFamily="18" charset="0"/>
            </a:endParaRPr>
          </a:p>
        </p:txBody>
      </p:sp>
      <p:sp>
        <p:nvSpPr>
          <p:cNvPr id="5" name="TextBox 4"/>
          <p:cNvSpPr txBox="1"/>
          <p:nvPr/>
        </p:nvSpPr>
        <p:spPr>
          <a:xfrm>
            <a:off x="-76200" y="361890"/>
            <a:ext cx="9144000" cy="400110"/>
          </a:xfrm>
          <a:prstGeom prst="rect">
            <a:avLst/>
          </a:prstGeom>
          <a:noFill/>
        </p:spPr>
        <p:txBody>
          <a:bodyPr wrap="square" rtlCol="0">
            <a:spAutoFit/>
          </a:bodyPr>
          <a:lstStyle/>
          <a:p>
            <a:pPr algn="ctr"/>
            <a:r>
              <a:rPr lang="en-US" sz="2000" b="1">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TỔNG QUAN VỀ ĐIỀU KIỆN </a:t>
            </a:r>
            <a:r>
              <a:rPr lang="en-US" sz="2000" b="1" smtClean="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ĐẦU TƯ PHÁT </a:t>
            </a:r>
            <a:r>
              <a:rPr lang="en-US" sz="2000" b="1">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TRIỂN </a:t>
            </a:r>
            <a:r>
              <a:rPr lang="en-US" sz="2000" b="1" smtClean="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TẠI PHÚ THỌ</a:t>
            </a:r>
            <a:endParaRPr lang="en-US" sz="2000" b="1">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endParaRPr>
          </a:p>
        </p:txBody>
      </p:sp>
      <p:sp>
        <p:nvSpPr>
          <p:cNvPr id="6" name="Footer Placeholder 17"/>
          <p:cNvSpPr>
            <a:spLocks noGrp="1"/>
          </p:cNvSpPr>
          <p:nvPr>
            <p:ph type="ftr" sz="quarter" idx="11"/>
          </p:nvPr>
        </p:nvSpPr>
        <p:spPr>
          <a:xfrm>
            <a:off x="3276600" y="6477000"/>
            <a:ext cx="5791200" cy="365125"/>
          </a:xfrm>
        </p:spPr>
        <p:txBody>
          <a:bodyPr/>
          <a:lstStyle/>
          <a:p>
            <a:pPr algn="r">
              <a:defRPr/>
            </a:pPr>
            <a:r>
              <a:rPr lang="en-US" smtClean="0">
                <a:solidFill>
                  <a:srgbClr val="00B050"/>
                </a:solidFill>
                <a:latin typeface="Times New Roman" pitchFamily="18" charset="0"/>
                <a:cs typeface="Times New Roman" pitchFamily="18" charset="0"/>
              </a:rPr>
              <a:t>CAM KHE INDUSTRIAL ZONE, PHU THO PROVINCE</a:t>
            </a:r>
            <a:endParaRPr lang="en-US">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3406825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76200"/>
            <a:ext cx="9144000" cy="400110"/>
          </a:xfrm>
          <a:prstGeom prst="rect">
            <a:avLst/>
          </a:prstGeom>
          <a:noFill/>
        </p:spPr>
        <p:txBody>
          <a:bodyPr wrap="square" rtlCol="0">
            <a:spAutoFit/>
          </a:bodyPr>
          <a:lstStyle/>
          <a:p>
            <a:pPr algn="ctr"/>
            <a:r>
              <a:rPr lang="en-US" sz="2000" b="1" smtClean="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BẢN ĐỒ LIÊN KẾT GIAO THÔNG TỈNH PHÚ THỌ</a:t>
            </a:r>
            <a:endParaRPr lang="en-US" sz="2000" b="1">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endParaRPr>
          </a:p>
        </p:txBody>
      </p:sp>
      <p:grpSp>
        <p:nvGrpSpPr>
          <p:cNvPr id="1026" name="Group 2"/>
          <p:cNvGrpSpPr>
            <a:grpSpLocks/>
          </p:cNvGrpSpPr>
          <p:nvPr/>
        </p:nvGrpSpPr>
        <p:grpSpPr bwMode="auto">
          <a:xfrm>
            <a:off x="-228601" y="152400"/>
            <a:ext cx="9372601" cy="10427336"/>
            <a:chOff x="0" y="260"/>
            <a:chExt cx="14760" cy="16421"/>
          </a:xfrm>
        </p:grpSpPr>
        <p:pic>
          <p:nvPicPr>
            <p:cNvPr id="1027" name="Picture 3"/>
            <p:cNvPicPr>
              <a:picLocks noChangeAspect="1" noChangeArrowheads="1"/>
            </p:cNvPicPr>
            <p:nvPr/>
          </p:nvPicPr>
          <p:blipFill>
            <a:blip r:embed="rId2"/>
            <a:srcRect/>
            <a:stretch>
              <a:fillRect/>
            </a:stretch>
          </p:blipFill>
          <p:spPr bwMode="auto">
            <a:xfrm>
              <a:off x="11939" y="260"/>
              <a:ext cx="23" cy="7759"/>
            </a:xfrm>
            <a:prstGeom prst="rect">
              <a:avLst/>
            </a:prstGeom>
            <a:noFill/>
            <a:ln w="9525">
              <a:noFill/>
              <a:miter lim="800000"/>
              <a:headEnd/>
              <a:tailEnd/>
            </a:ln>
          </p:spPr>
        </p:pic>
        <p:pic>
          <p:nvPicPr>
            <p:cNvPr id="1029" name="Picture 5"/>
            <p:cNvPicPr>
              <a:picLocks noChangeAspect="1" noChangeArrowheads="1"/>
            </p:cNvPicPr>
            <p:nvPr/>
          </p:nvPicPr>
          <p:blipFill>
            <a:blip r:embed="rId3"/>
            <a:srcRect/>
            <a:stretch>
              <a:fillRect/>
            </a:stretch>
          </p:blipFill>
          <p:spPr bwMode="auto">
            <a:xfrm>
              <a:off x="360" y="873"/>
              <a:ext cx="14400" cy="9947"/>
            </a:xfrm>
            <a:prstGeom prst="rect">
              <a:avLst/>
            </a:prstGeom>
            <a:noFill/>
            <a:ln w="9525">
              <a:noFill/>
              <a:miter lim="800000"/>
              <a:headEnd/>
              <a:tailEnd/>
            </a:ln>
          </p:spPr>
        </p:pic>
        <p:sp>
          <p:nvSpPr>
            <p:cNvPr id="1031" name="Line 7"/>
            <p:cNvSpPr>
              <a:spLocks noChangeShapeType="1"/>
            </p:cNvSpPr>
            <p:nvPr/>
          </p:nvSpPr>
          <p:spPr bwMode="auto">
            <a:xfrm>
              <a:off x="0" y="16439"/>
              <a:ext cx="654" cy="0"/>
            </a:xfrm>
            <a:prstGeom prst="line">
              <a:avLst/>
            </a:prstGeom>
            <a:noFill/>
            <a:ln w="362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032" name="Picture 8"/>
            <p:cNvPicPr>
              <a:picLocks noChangeAspect="1" noChangeArrowheads="1"/>
            </p:cNvPicPr>
            <p:nvPr/>
          </p:nvPicPr>
          <p:blipFill>
            <a:blip r:embed="rId4"/>
            <a:srcRect/>
            <a:stretch>
              <a:fillRect/>
            </a:stretch>
          </p:blipFill>
          <p:spPr bwMode="auto">
            <a:xfrm>
              <a:off x="649" y="16217"/>
              <a:ext cx="466" cy="464"/>
            </a:xfrm>
            <a:prstGeom prst="rect">
              <a:avLst/>
            </a:prstGeom>
            <a:noFill/>
            <a:ln w="9525">
              <a:noFill/>
              <a:miter lim="800000"/>
              <a:headEnd/>
              <a:tailEnd/>
            </a:ln>
          </p:spPr>
        </p:pic>
        <p:pic>
          <p:nvPicPr>
            <p:cNvPr id="1033" name="Picture 9"/>
            <p:cNvPicPr>
              <a:picLocks noChangeAspect="1" noChangeArrowheads="1"/>
            </p:cNvPicPr>
            <p:nvPr/>
          </p:nvPicPr>
          <p:blipFill>
            <a:blip r:embed="rId5"/>
            <a:srcRect/>
            <a:stretch>
              <a:fillRect/>
            </a:stretch>
          </p:blipFill>
          <p:spPr bwMode="auto">
            <a:xfrm>
              <a:off x="731" y="16299"/>
              <a:ext cx="301" cy="298"/>
            </a:xfrm>
            <a:prstGeom prst="rect">
              <a:avLst/>
            </a:prstGeom>
            <a:noFill/>
            <a:ln w="9525">
              <a:noFill/>
              <a:miter lim="800000"/>
              <a:headEnd/>
              <a:tailEnd/>
            </a:ln>
          </p:spPr>
        </p:pic>
      </p:grpSp>
      <p:sp>
        <p:nvSpPr>
          <p:cNvPr id="31" name="Rectangle 30"/>
          <p:cNvSpPr/>
          <p:nvPr/>
        </p:nvSpPr>
        <p:spPr>
          <a:xfrm>
            <a:off x="609600" y="1981200"/>
            <a:ext cx="990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smtClean="0">
                <a:solidFill>
                  <a:schemeClr val="tx1"/>
                </a:solidFill>
                <a:latin typeface="Times New Roman" pitchFamily="18" charset="0"/>
                <a:cs typeface="Times New Roman" pitchFamily="18" charset="0"/>
              </a:rPr>
              <a:t>TUYÊN QUANG</a:t>
            </a:r>
            <a:endParaRPr lang="en-US" sz="800">
              <a:solidFill>
                <a:schemeClr val="tx1"/>
              </a:solidFill>
              <a:latin typeface="Times New Roman" pitchFamily="18" charset="0"/>
              <a:cs typeface="Times New Roman" pitchFamily="18" charset="0"/>
            </a:endParaRPr>
          </a:p>
        </p:txBody>
      </p:sp>
      <p:sp>
        <p:nvSpPr>
          <p:cNvPr id="33" name="Rectangle 32"/>
          <p:cNvSpPr/>
          <p:nvPr/>
        </p:nvSpPr>
        <p:spPr>
          <a:xfrm>
            <a:off x="609600" y="3657600"/>
            <a:ext cx="1143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smtClean="0">
                <a:solidFill>
                  <a:schemeClr val="bg1"/>
                </a:solidFill>
                <a:latin typeface="Times New Roman" pitchFamily="18" charset="0"/>
                <a:cs typeface="Times New Roman" pitchFamily="18" charset="0"/>
              </a:rPr>
              <a:t>PHÚ THỌ</a:t>
            </a:r>
            <a:endParaRPr lang="en-US" sz="1400" b="1">
              <a:solidFill>
                <a:schemeClr val="bg1"/>
              </a:solidFill>
              <a:latin typeface="Times New Roman" pitchFamily="18" charset="0"/>
              <a:cs typeface="Times New Roman" pitchFamily="18" charset="0"/>
            </a:endParaRPr>
          </a:p>
        </p:txBody>
      </p:sp>
      <p:sp>
        <p:nvSpPr>
          <p:cNvPr id="34" name="Rectangle 33"/>
          <p:cNvSpPr/>
          <p:nvPr/>
        </p:nvSpPr>
        <p:spPr>
          <a:xfrm>
            <a:off x="1301750" y="1718704"/>
            <a:ext cx="15240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smtClean="0">
                <a:solidFill>
                  <a:srgbClr val="FF0000"/>
                </a:solidFill>
                <a:latin typeface="Times New Roman" pitchFamily="18" charset="0"/>
                <a:cs typeface="Times New Roman" pitchFamily="18" charset="0"/>
              </a:rPr>
              <a:t>2</a:t>
            </a:r>
            <a:endParaRPr lang="en-US" sz="800">
              <a:solidFill>
                <a:srgbClr val="FF0000"/>
              </a:solidFill>
              <a:latin typeface="Times New Roman" pitchFamily="18" charset="0"/>
              <a:cs typeface="Times New Roman" pitchFamily="18" charset="0"/>
            </a:endParaRPr>
          </a:p>
        </p:txBody>
      </p:sp>
      <p:sp>
        <p:nvSpPr>
          <p:cNvPr id="35" name="Rectangle 34"/>
          <p:cNvSpPr/>
          <p:nvPr/>
        </p:nvSpPr>
        <p:spPr>
          <a:xfrm>
            <a:off x="1740243" y="3187102"/>
            <a:ext cx="15240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smtClean="0">
                <a:solidFill>
                  <a:srgbClr val="FF0000"/>
                </a:solidFill>
                <a:latin typeface="Times New Roman" pitchFamily="18" charset="0"/>
                <a:cs typeface="Times New Roman" pitchFamily="18" charset="0"/>
              </a:rPr>
              <a:t>2</a:t>
            </a:r>
            <a:endParaRPr lang="en-US" sz="800">
              <a:solidFill>
                <a:srgbClr val="FF0000"/>
              </a:solidFill>
              <a:latin typeface="Times New Roman" pitchFamily="18" charset="0"/>
              <a:cs typeface="Times New Roman" pitchFamily="18" charset="0"/>
            </a:endParaRPr>
          </a:p>
        </p:txBody>
      </p:sp>
      <p:sp>
        <p:nvSpPr>
          <p:cNvPr id="36" name="Rectangle 35"/>
          <p:cNvSpPr/>
          <p:nvPr/>
        </p:nvSpPr>
        <p:spPr>
          <a:xfrm>
            <a:off x="2757615" y="3949700"/>
            <a:ext cx="15240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smtClean="0">
                <a:solidFill>
                  <a:srgbClr val="FF0000"/>
                </a:solidFill>
                <a:latin typeface="Times New Roman" pitchFamily="18" charset="0"/>
                <a:cs typeface="Times New Roman" pitchFamily="18" charset="0"/>
              </a:rPr>
              <a:t>2</a:t>
            </a:r>
            <a:endParaRPr lang="en-US" sz="800">
              <a:solidFill>
                <a:srgbClr val="FF0000"/>
              </a:solidFill>
              <a:latin typeface="Times New Roman" pitchFamily="18" charset="0"/>
              <a:cs typeface="Times New Roman" pitchFamily="18" charset="0"/>
            </a:endParaRPr>
          </a:p>
        </p:txBody>
      </p:sp>
      <p:sp>
        <p:nvSpPr>
          <p:cNvPr id="37" name="Rectangle 36"/>
          <p:cNvSpPr/>
          <p:nvPr/>
        </p:nvSpPr>
        <p:spPr>
          <a:xfrm>
            <a:off x="2971800" y="2718485"/>
            <a:ext cx="383058" cy="2162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smtClean="0">
                <a:solidFill>
                  <a:srgbClr val="FF0000"/>
                </a:solidFill>
                <a:latin typeface="Times New Roman" pitchFamily="18" charset="0"/>
                <a:cs typeface="Times New Roman" pitchFamily="18" charset="0"/>
              </a:rPr>
              <a:t>37</a:t>
            </a:r>
            <a:endParaRPr lang="en-US" sz="600">
              <a:solidFill>
                <a:srgbClr val="FF0000"/>
              </a:solidFill>
              <a:latin typeface="Times New Roman" pitchFamily="18" charset="0"/>
              <a:cs typeface="Times New Roman" pitchFamily="18" charset="0"/>
            </a:endParaRPr>
          </a:p>
        </p:txBody>
      </p:sp>
      <p:sp>
        <p:nvSpPr>
          <p:cNvPr id="38" name="Rectangle 37"/>
          <p:cNvSpPr/>
          <p:nvPr/>
        </p:nvSpPr>
        <p:spPr>
          <a:xfrm>
            <a:off x="3979392" y="3206406"/>
            <a:ext cx="383058" cy="2162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smtClean="0">
                <a:solidFill>
                  <a:srgbClr val="FF0000"/>
                </a:solidFill>
                <a:latin typeface="Times New Roman" pitchFamily="18" charset="0"/>
                <a:cs typeface="Times New Roman" pitchFamily="18" charset="0"/>
              </a:rPr>
              <a:t>37</a:t>
            </a:r>
            <a:endParaRPr lang="en-US" sz="600">
              <a:solidFill>
                <a:srgbClr val="FF0000"/>
              </a:solidFill>
              <a:latin typeface="Times New Roman" pitchFamily="18" charset="0"/>
              <a:cs typeface="Times New Roman" pitchFamily="18" charset="0"/>
            </a:endParaRPr>
          </a:p>
        </p:txBody>
      </p:sp>
      <p:sp>
        <p:nvSpPr>
          <p:cNvPr id="39" name="Rectangle 38"/>
          <p:cNvSpPr/>
          <p:nvPr/>
        </p:nvSpPr>
        <p:spPr>
          <a:xfrm>
            <a:off x="4773142" y="2305050"/>
            <a:ext cx="383058" cy="2162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smtClean="0">
                <a:solidFill>
                  <a:srgbClr val="FF0000"/>
                </a:solidFill>
                <a:latin typeface="Times New Roman" pitchFamily="18" charset="0"/>
                <a:cs typeface="Times New Roman" pitchFamily="18" charset="0"/>
              </a:rPr>
              <a:t>1B</a:t>
            </a:r>
            <a:endParaRPr lang="en-US" sz="600">
              <a:solidFill>
                <a:srgbClr val="FF0000"/>
              </a:solidFill>
              <a:latin typeface="Times New Roman" pitchFamily="18" charset="0"/>
              <a:cs typeface="Times New Roman" pitchFamily="18" charset="0"/>
            </a:endParaRPr>
          </a:p>
        </p:txBody>
      </p:sp>
      <p:sp>
        <p:nvSpPr>
          <p:cNvPr id="40" name="Rectangle 39"/>
          <p:cNvSpPr/>
          <p:nvPr/>
        </p:nvSpPr>
        <p:spPr>
          <a:xfrm>
            <a:off x="6392392" y="2076450"/>
            <a:ext cx="383058" cy="2162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smtClean="0">
                <a:solidFill>
                  <a:srgbClr val="FF0000"/>
                </a:solidFill>
                <a:latin typeface="Times New Roman" pitchFamily="18" charset="0"/>
                <a:cs typeface="Times New Roman" pitchFamily="18" charset="0"/>
              </a:rPr>
              <a:t>1B</a:t>
            </a:r>
            <a:endParaRPr lang="en-US" sz="600">
              <a:solidFill>
                <a:srgbClr val="FF0000"/>
              </a:solidFill>
              <a:latin typeface="Times New Roman" pitchFamily="18" charset="0"/>
              <a:cs typeface="Times New Roman" pitchFamily="18" charset="0"/>
            </a:endParaRPr>
          </a:p>
        </p:txBody>
      </p:sp>
      <p:sp>
        <p:nvSpPr>
          <p:cNvPr id="41" name="Rectangle 40"/>
          <p:cNvSpPr/>
          <p:nvPr/>
        </p:nvSpPr>
        <p:spPr>
          <a:xfrm>
            <a:off x="4404842" y="4229100"/>
            <a:ext cx="383058" cy="2162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smtClean="0">
                <a:solidFill>
                  <a:srgbClr val="FF0000"/>
                </a:solidFill>
                <a:latin typeface="Times New Roman" pitchFamily="18" charset="0"/>
                <a:cs typeface="Times New Roman" pitchFamily="18" charset="0"/>
              </a:rPr>
              <a:t>18</a:t>
            </a:r>
            <a:endParaRPr lang="en-US" sz="600">
              <a:solidFill>
                <a:srgbClr val="FF0000"/>
              </a:solidFill>
              <a:latin typeface="Times New Roman" pitchFamily="18" charset="0"/>
              <a:cs typeface="Times New Roman" pitchFamily="18" charset="0"/>
            </a:endParaRPr>
          </a:p>
        </p:txBody>
      </p:sp>
      <p:sp>
        <p:nvSpPr>
          <p:cNvPr id="42" name="Rectangle 41"/>
          <p:cNvSpPr/>
          <p:nvPr/>
        </p:nvSpPr>
        <p:spPr>
          <a:xfrm>
            <a:off x="5147792" y="4457356"/>
            <a:ext cx="383058" cy="2162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smtClean="0">
                <a:solidFill>
                  <a:srgbClr val="FF0000"/>
                </a:solidFill>
                <a:latin typeface="Times New Roman" pitchFamily="18" charset="0"/>
                <a:cs typeface="Times New Roman" pitchFamily="18" charset="0"/>
              </a:rPr>
              <a:t>18</a:t>
            </a:r>
            <a:endParaRPr lang="en-US" sz="600">
              <a:solidFill>
                <a:srgbClr val="FF0000"/>
              </a:solidFill>
              <a:latin typeface="Times New Roman" pitchFamily="18" charset="0"/>
              <a:cs typeface="Times New Roman" pitchFamily="18" charset="0"/>
            </a:endParaRPr>
          </a:p>
        </p:txBody>
      </p:sp>
      <p:sp>
        <p:nvSpPr>
          <p:cNvPr id="43" name="Rectangle 42"/>
          <p:cNvSpPr/>
          <p:nvPr/>
        </p:nvSpPr>
        <p:spPr>
          <a:xfrm>
            <a:off x="7224242" y="4743106"/>
            <a:ext cx="383058" cy="2162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smtClean="0">
                <a:solidFill>
                  <a:srgbClr val="FF0000"/>
                </a:solidFill>
                <a:latin typeface="Times New Roman" pitchFamily="18" charset="0"/>
                <a:cs typeface="Times New Roman" pitchFamily="18" charset="0"/>
              </a:rPr>
              <a:t>18</a:t>
            </a:r>
            <a:endParaRPr lang="en-US" sz="600">
              <a:solidFill>
                <a:srgbClr val="FF0000"/>
              </a:solidFill>
              <a:latin typeface="Times New Roman" pitchFamily="18" charset="0"/>
              <a:cs typeface="Times New Roman" pitchFamily="18" charset="0"/>
            </a:endParaRPr>
          </a:p>
        </p:txBody>
      </p:sp>
      <p:sp>
        <p:nvSpPr>
          <p:cNvPr id="44" name="Rectangle 43"/>
          <p:cNvSpPr/>
          <p:nvPr/>
        </p:nvSpPr>
        <p:spPr>
          <a:xfrm>
            <a:off x="5465292" y="3714750"/>
            <a:ext cx="383058" cy="2162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smtClean="0">
                <a:solidFill>
                  <a:srgbClr val="FF0000"/>
                </a:solidFill>
                <a:latin typeface="Times New Roman" pitchFamily="18" charset="0"/>
                <a:cs typeface="Times New Roman" pitchFamily="18" charset="0"/>
              </a:rPr>
              <a:t>37</a:t>
            </a:r>
            <a:endParaRPr lang="en-US" sz="600">
              <a:solidFill>
                <a:srgbClr val="FF0000"/>
              </a:solidFill>
              <a:latin typeface="Times New Roman" pitchFamily="18" charset="0"/>
              <a:cs typeface="Times New Roman" pitchFamily="18" charset="0"/>
            </a:endParaRPr>
          </a:p>
        </p:txBody>
      </p:sp>
      <p:sp>
        <p:nvSpPr>
          <p:cNvPr id="45" name="Rectangle 44"/>
          <p:cNvSpPr/>
          <p:nvPr/>
        </p:nvSpPr>
        <p:spPr>
          <a:xfrm>
            <a:off x="5604992" y="3203575"/>
            <a:ext cx="383058" cy="2162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smtClean="0">
                <a:solidFill>
                  <a:srgbClr val="FF0000"/>
                </a:solidFill>
                <a:latin typeface="Times New Roman" pitchFamily="18" charset="0"/>
                <a:cs typeface="Times New Roman" pitchFamily="18" charset="0"/>
              </a:rPr>
              <a:t>1</a:t>
            </a:r>
            <a:endParaRPr lang="en-US" sz="800">
              <a:solidFill>
                <a:srgbClr val="FF0000"/>
              </a:solidFill>
              <a:latin typeface="Times New Roman" pitchFamily="18" charset="0"/>
              <a:cs typeface="Times New Roman" pitchFamily="18" charset="0"/>
            </a:endParaRPr>
          </a:p>
        </p:txBody>
      </p:sp>
      <p:sp>
        <p:nvSpPr>
          <p:cNvPr id="46" name="Rectangle 45"/>
          <p:cNvSpPr/>
          <p:nvPr/>
        </p:nvSpPr>
        <p:spPr>
          <a:xfrm>
            <a:off x="6716242" y="2673006"/>
            <a:ext cx="383058" cy="2162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smtClean="0">
                <a:solidFill>
                  <a:srgbClr val="FF0000"/>
                </a:solidFill>
                <a:latin typeface="Times New Roman" pitchFamily="18" charset="0"/>
                <a:cs typeface="Times New Roman" pitchFamily="18" charset="0"/>
              </a:rPr>
              <a:t>1</a:t>
            </a:r>
            <a:endParaRPr lang="en-US" sz="800">
              <a:solidFill>
                <a:srgbClr val="FF0000"/>
              </a:solidFill>
              <a:latin typeface="Times New Roman" pitchFamily="18" charset="0"/>
              <a:cs typeface="Times New Roman" pitchFamily="18" charset="0"/>
            </a:endParaRPr>
          </a:p>
        </p:txBody>
      </p:sp>
      <p:sp>
        <p:nvSpPr>
          <p:cNvPr id="47" name="Rectangle 46"/>
          <p:cNvSpPr/>
          <p:nvPr/>
        </p:nvSpPr>
        <p:spPr>
          <a:xfrm>
            <a:off x="7014692" y="3471519"/>
            <a:ext cx="383058" cy="2162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smtClean="0">
                <a:solidFill>
                  <a:srgbClr val="FF0000"/>
                </a:solidFill>
                <a:latin typeface="Times New Roman" pitchFamily="18" charset="0"/>
                <a:cs typeface="Times New Roman" pitchFamily="18" charset="0"/>
              </a:rPr>
              <a:t>31</a:t>
            </a:r>
            <a:endParaRPr lang="en-US" sz="600">
              <a:solidFill>
                <a:srgbClr val="FF0000"/>
              </a:solidFill>
              <a:latin typeface="Times New Roman" pitchFamily="18" charset="0"/>
              <a:cs typeface="Times New Roman" pitchFamily="18" charset="0"/>
            </a:endParaRPr>
          </a:p>
        </p:txBody>
      </p:sp>
      <p:sp>
        <p:nvSpPr>
          <p:cNvPr id="48" name="Rectangle 47"/>
          <p:cNvSpPr/>
          <p:nvPr/>
        </p:nvSpPr>
        <p:spPr>
          <a:xfrm>
            <a:off x="8013237" y="2605089"/>
            <a:ext cx="383058" cy="2162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smtClean="0">
                <a:solidFill>
                  <a:srgbClr val="FF0000"/>
                </a:solidFill>
                <a:latin typeface="Times New Roman" pitchFamily="18" charset="0"/>
                <a:cs typeface="Times New Roman" pitchFamily="18" charset="0"/>
              </a:rPr>
              <a:t>4B</a:t>
            </a:r>
            <a:endParaRPr lang="en-US" sz="600">
              <a:solidFill>
                <a:srgbClr val="FF0000"/>
              </a:solidFill>
              <a:latin typeface="Times New Roman" pitchFamily="18" charset="0"/>
              <a:cs typeface="Times New Roman" pitchFamily="18" charset="0"/>
            </a:endParaRPr>
          </a:p>
        </p:txBody>
      </p:sp>
      <p:sp>
        <p:nvSpPr>
          <p:cNvPr id="49" name="Rectangle 48"/>
          <p:cNvSpPr/>
          <p:nvPr/>
        </p:nvSpPr>
        <p:spPr>
          <a:xfrm>
            <a:off x="8703794" y="3531845"/>
            <a:ext cx="383058" cy="2162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smtClean="0">
                <a:solidFill>
                  <a:srgbClr val="FF0000"/>
                </a:solidFill>
                <a:latin typeface="Times New Roman" pitchFamily="18" charset="0"/>
                <a:cs typeface="Times New Roman" pitchFamily="18" charset="0"/>
              </a:rPr>
              <a:t>4B</a:t>
            </a:r>
            <a:endParaRPr lang="en-US" sz="600">
              <a:solidFill>
                <a:srgbClr val="FF0000"/>
              </a:solidFill>
              <a:latin typeface="Times New Roman" pitchFamily="18" charset="0"/>
              <a:cs typeface="Times New Roman" pitchFamily="18" charset="0"/>
            </a:endParaRPr>
          </a:p>
        </p:txBody>
      </p:sp>
      <p:sp>
        <p:nvSpPr>
          <p:cNvPr id="50" name="Rectangle 49"/>
          <p:cNvSpPr/>
          <p:nvPr/>
        </p:nvSpPr>
        <p:spPr>
          <a:xfrm>
            <a:off x="5095882" y="4974882"/>
            <a:ext cx="383058" cy="2162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smtClean="0">
                <a:solidFill>
                  <a:srgbClr val="FF0000"/>
                </a:solidFill>
                <a:latin typeface="Times New Roman" pitchFamily="18" charset="0"/>
                <a:cs typeface="Times New Roman" pitchFamily="18" charset="0"/>
              </a:rPr>
              <a:t>5A</a:t>
            </a:r>
            <a:endParaRPr lang="en-US" sz="800">
              <a:solidFill>
                <a:srgbClr val="FF0000"/>
              </a:solidFill>
              <a:latin typeface="Times New Roman" pitchFamily="18" charset="0"/>
              <a:cs typeface="Times New Roman" pitchFamily="18" charset="0"/>
            </a:endParaRPr>
          </a:p>
        </p:txBody>
      </p:sp>
      <p:sp>
        <p:nvSpPr>
          <p:cNvPr id="51" name="Rectangle 50"/>
          <p:cNvSpPr/>
          <p:nvPr/>
        </p:nvSpPr>
        <p:spPr>
          <a:xfrm>
            <a:off x="4752978" y="5251111"/>
            <a:ext cx="383058" cy="2162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smtClean="0">
                <a:solidFill>
                  <a:srgbClr val="FF0000"/>
                </a:solidFill>
                <a:latin typeface="Times New Roman" pitchFamily="18" charset="0"/>
                <a:cs typeface="Times New Roman" pitchFamily="18" charset="0"/>
              </a:rPr>
              <a:t>5B</a:t>
            </a:r>
            <a:endParaRPr lang="en-US" sz="800">
              <a:solidFill>
                <a:srgbClr val="FF0000"/>
              </a:solidFill>
              <a:latin typeface="Times New Roman" pitchFamily="18" charset="0"/>
              <a:cs typeface="Times New Roman" pitchFamily="18" charset="0"/>
            </a:endParaRPr>
          </a:p>
        </p:txBody>
      </p:sp>
      <p:sp>
        <p:nvSpPr>
          <p:cNvPr id="52" name="Rectangle 51"/>
          <p:cNvSpPr/>
          <p:nvPr/>
        </p:nvSpPr>
        <p:spPr>
          <a:xfrm>
            <a:off x="4107979" y="5884519"/>
            <a:ext cx="383058" cy="2162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smtClean="0">
                <a:solidFill>
                  <a:srgbClr val="FF0000"/>
                </a:solidFill>
                <a:latin typeface="Times New Roman" pitchFamily="18" charset="0"/>
                <a:cs typeface="Times New Roman" pitchFamily="18" charset="0"/>
              </a:rPr>
              <a:t>1</a:t>
            </a:r>
            <a:endParaRPr lang="en-US" sz="800">
              <a:solidFill>
                <a:srgbClr val="FF0000"/>
              </a:solidFill>
              <a:latin typeface="Times New Roman" pitchFamily="18" charset="0"/>
              <a:cs typeface="Times New Roman" pitchFamily="18" charset="0"/>
            </a:endParaRPr>
          </a:p>
        </p:txBody>
      </p:sp>
      <p:sp>
        <p:nvSpPr>
          <p:cNvPr id="53" name="Rectangle 52"/>
          <p:cNvSpPr/>
          <p:nvPr/>
        </p:nvSpPr>
        <p:spPr>
          <a:xfrm>
            <a:off x="5655786" y="6055971"/>
            <a:ext cx="383058" cy="2162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smtClean="0">
                <a:solidFill>
                  <a:srgbClr val="FF0000"/>
                </a:solidFill>
                <a:latin typeface="Times New Roman" pitchFamily="18" charset="0"/>
                <a:cs typeface="Times New Roman" pitchFamily="18" charset="0"/>
              </a:rPr>
              <a:t>10</a:t>
            </a:r>
            <a:endParaRPr lang="en-US" sz="800">
              <a:solidFill>
                <a:srgbClr val="FF0000"/>
              </a:solidFill>
              <a:latin typeface="Times New Roman" pitchFamily="18" charset="0"/>
              <a:cs typeface="Times New Roman" pitchFamily="18" charset="0"/>
            </a:endParaRPr>
          </a:p>
        </p:txBody>
      </p:sp>
      <p:sp>
        <p:nvSpPr>
          <p:cNvPr id="54" name="Rectangle 53"/>
          <p:cNvSpPr/>
          <p:nvPr/>
        </p:nvSpPr>
        <p:spPr>
          <a:xfrm>
            <a:off x="6670201" y="5513060"/>
            <a:ext cx="383058" cy="2162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smtClean="0">
                <a:solidFill>
                  <a:srgbClr val="FF0000"/>
                </a:solidFill>
                <a:latin typeface="Times New Roman" pitchFamily="18" charset="0"/>
                <a:cs typeface="Times New Roman" pitchFamily="18" charset="0"/>
              </a:rPr>
              <a:t>5B</a:t>
            </a:r>
            <a:endParaRPr lang="en-US" sz="800">
              <a:solidFill>
                <a:srgbClr val="FF0000"/>
              </a:solidFill>
              <a:latin typeface="Times New Roman" pitchFamily="18" charset="0"/>
              <a:cs typeface="Times New Roman" pitchFamily="18" charset="0"/>
            </a:endParaRPr>
          </a:p>
        </p:txBody>
      </p:sp>
      <p:sp>
        <p:nvSpPr>
          <p:cNvPr id="55" name="Rectangle 54"/>
          <p:cNvSpPr/>
          <p:nvPr/>
        </p:nvSpPr>
        <p:spPr>
          <a:xfrm>
            <a:off x="6136785" y="4881562"/>
            <a:ext cx="383058" cy="2162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smtClean="0">
                <a:solidFill>
                  <a:srgbClr val="FF0000"/>
                </a:solidFill>
                <a:latin typeface="Times New Roman" pitchFamily="18" charset="0"/>
                <a:cs typeface="Times New Roman" pitchFamily="18" charset="0"/>
              </a:rPr>
              <a:t>5A</a:t>
            </a:r>
            <a:endParaRPr lang="en-US" sz="800">
              <a:solidFill>
                <a:srgbClr val="FF0000"/>
              </a:solidFill>
              <a:latin typeface="Times New Roman" pitchFamily="18" charset="0"/>
              <a:cs typeface="Times New Roman" pitchFamily="18" charset="0"/>
            </a:endParaRPr>
          </a:p>
        </p:txBody>
      </p:sp>
      <p:sp>
        <p:nvSpPr>
          <p:cNvPr id="56" name="Rectangle 55"/>
          <p:cNvSpPr/>
          <p:nvPr/>
        </p:nvSpPr>
        <p:spPr>
          <a:xfrm>
            <a:off x="6715126" y="4952991"/>
            <a:ext cx="383058" cy="2162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smtClean="0">
                <a:solidFill>
                  <a:srgbClr val="FF0000"/>
                </a:solidFill>
                <a:latin typeface="Times New Roman" pitchFamily="18" charset="0"/>
                <a:cs typeface="Times New Roman" pitchFamily="18" charset="0"/>
              </a:rPr>
              <a:t>10</a:t>
            </a:r>
            <a:endParaRPr lang="en-US" sz="800">
              <a:solidFill>
                <a:srgbClr val="FF0000"/>
              </a:solidFill>
              <a:latin typeface="Times New Roman" pitchFamily="18" charset="0"/>
              <a:cs typeface="Times New Roman" pitchFamily="18" charset="0"/>
            </a:endParaRPr>
          </a:p>
        </p:txBody>
      </p:sp>
      <p:sp>
        <p:nvSpPr>
          <p:cNvPr id="57" name="Rectangle 56"/>
          <p:cNvSpPr/>
          <p:nvPr/>
        </p:nvSpPr>
        <p:spPr>
          <a:xfrm>
            <a:off x="6448425" y="1181100"/>
            <a:ext cx="838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smtClean="0">
                <a:solidFill>
                  <a:schemeClr val="tx1"/>
                </a:solidFill>
                <a:latin typeface="Times New Roman" pitchFamily="18" charset="0"/>
                <a:cs typeface="Times New Roman" pitchFamily="18" charset="0"/>
              </a:rPr>
              <a:t>CỬA KHẨU TÂN THANH  250km</a:t>
            </a:r>
            <a:endParaRPr lang="en-US" sz="800" b="1">
              <a:solidFill>
                <a:schemeClr val="tx1"/>
              </a:solidFill>
              <a:latin typeface="Times New Roman" pitchFamily="18" charset="0"/>
              <a:cs typeface="Times New Roman" pitchFamily="18" charset="0"/>
            </a:endParaRPr>
          </a:p>
        </p:txBody>
      </p:sp>
      <p:sp>
        <p:nvSpPr>
          <p:cNvPr id="58" name="Rectangle 57"/>
          <p:cNvSpPr/>
          <p:nvPr/>
        </p:nvSpPr>
        <p:spPr>
          <a:xfrm>
            <a:off x="7086600" y="2819400"/>
            <a:ext cx="990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smtClean="0">
                <a:solidFill>
                  <a:schemeClr val="tx1"/>
                </a:solidFill>
                <a:latin typeface="Times New Roman" pitchFamily="18" charset="0"/>
                <a:cs typeface="Times New Roman" pitchFamily="18" charset="0"/>
              </a:rPr>
              <a:t>LẠNG SƠN</a:t>
            </a:r>
            <a:endParaRPr lang="en-US" sz="800">
              <a:solidFill>
                <a:schemeClr val="tx1"/>
              </a:solidFill>
              <a:latin typeface="Times New Roman" pitchFamily="18" charset="0"/>
              <a:cs typeface="Times New Roman" pitchFamily="18" charset="0"/>
            </a:endParaRPr>
          </a:p>
        </p:txBody>
      </p:sp>
      <p:sp>
        <p:nvSpPr>
          <p:cNvPr id="59" name="Rectangle 58"/>
          <p:cNvSpPr/>
          <p:nvPr/>
        </p:nvSpPr>
        <p:spPr>
          <a:xfrm>
            <a:off x="8077200" y="4038600"/>
            <a:ext cx="990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smtClean="0">
                <a:solidFill>
                  <a:schemeClr val="tx1"/>
                </a:solidFill>
                <a:latin typeface="Times New Roman" pitchFamily="18" charset="0"/>
                <a:cs typeface="Times New Roman" pitchFamily="18" charset="0"/>
              </a:rPr>
              <a:t>QUẢNG NINH</a:t>
            </a:r>
            <a:endParaRPr lang="en-US" sz="800">
              <a:solidFill>
                <a:schemeClr val="tx1"/>
              </a:solidFill>
              <a:latin typeface="Times New Roman" pitchFamily="18" charset="0"/>
              <a:cs typeface="Times New Roman" pitchFamily="18" charset="0"/>
            </a:endParaRPr>
          </a:p>
        </p:txBody>
      </p:sp>
      <p:sp>
        <p:nvSpPr>
          <p:cNvPr id="60" name="Rectangle 59"/>
          <p:cNvSpPr/>
          <p:nvPr/>
        </p:nvSpPr>
        <p:spPr>
          <a:xfrm>
            <a:off x="4343400" y="2667000"/>
            <a:ext cx="990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smtClean="0">
                <a:solidFill>
                  <a:schemeClr val="tx1"/>
                </a:solidFill>
                <a:latin typeface="Times New Roman" pitchFamily="18" charset="0"/>
                <a:cs typeface="Times New Roman" pitchFamily="18" charset="0"/>
              </a:rPr>
              <a:t>THÁI NGUYÊN</a:t>
            </a:r>
            <a:endParaRPr lang="en-US" sz="800">
              <a:solidFill>
                <a:schemeClr val="tx1"/>
              </a:solidFill>
              <a:latin typeface="Times New Roman" pitchFamily="18" charset="0"/>
              <a:cs typeface="Times New Roman" pitchFamily="18" charset="0"/>
            </a:endParaRPr>
          </a:p>
        </p:txBody>
      </p:sp>
      <p:sp>
        <p:nvSpPr>
          <p:cNvPr id="61" name="Rectangle 60"/>
          <p:cNvSpPr/>
          <p:nvPr/>
        </p:nvSpPr>
        <p:spPr>
          <a:xfrm>
            <a:off x="1485900" y="3705225"/>
            <a:ext cx="990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smtClean="0">
                <a:solidFill>
                  <a:schemeClr val="bg1"/>
                </a:solidFill>
                <a:latin typeface="Times New Roman" pitchFamily="18" charset="0"/>
                <a:cs typeface="Times New Roman" pitchFamily="18" charset="0"/>
              </a:rPr>
              <a:t>VIỆT TRÌ</a:t>
            </a:r>
            <a:endParaRPr lang="en-US" sz="800" b="1">
              <a:solidFill>
                <a:schemeClr val="bg1"/>
              </a:solidFill>
              <a:latin typeface="Times New Roman" pitchFamily="18" charset="0"/>
              <a:cs typeface="Times New Roman" pitchFamily="18" charset="0"/>
            </a:endParaRPr>
          </a:p>
        </p:txBody>
      </p:sp>
      <p:sp>
        <p:nvSpPr>
          <p:cNvPr id="62" name="Rectangle 61"/>
          <p:cNvSpPr/>
          <p:nvPr/>
        </p:nvSpPr>
        <p:spPr>
          <a:xfrm>
            <a:off x="2362200" y="3352800"/>
            <a:ext cx="990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smtClean="0">
                <a:solidFill>
                  <a:schemeClr val="tx1"/>
                </a:solidFill>
                <a:latin typeface="Times New Roman" pitchFamily="18" charset="0"/>
                <a:cs typeface="Times New Roman" pitchFamily="18" charset="0"/>
              </a:rPr>
              <a:t>VĨNH PHÚC</a:t>
            </a:r>
            <a:endParaRPr lang="en-US" sz="800">
              <a:solidFill>
                <a:schemeClr val="tx1"/>
              </a:solidFill>
              <a:latin typeface="Times New Roman" pitchFamily="18" charset="0"/>
              <a:cs typeface="Times New Roman" pitchFamily="18" charset="0"/>
            </a:endParaRPr>
          </a:p>
        </p:txBody>
      </p:sp>
      <p:sp>
        <p:nvSpPr>
          <p:cNvPr id="63" name="Rectangle 62"/>
          <p:cNvSpPr/>
          <p:nvPr/>
        </p:nvSpPr>
        <p:spPr>
          <a:xfrm>
            <a:off x="3314700" y="3562350"/>
            <a:ext cx="1143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smtClean="0">
                <a:solidFill>
                  <a:schemeClr val="tx1"/>
                </a:solidFill>
                <a:latin typeface="Times New Roman" pitchFamily="18" charset="0"/>
                <a:cs typeface="Times New Roman" pitchFamily="18" charset="0"/>
              </a:rPr>
              <a:t>SÂN BAY NỘI BÀI 50 km</a:t>
            </a:r>
            <a:endParaRPr lang="en-US" sz="800" b="1">
              <a:solidFill>
                <a:schemeClr val="tx1"/>
              </a:solidFill>
              <a:latin typeface="Times New Roman" pitchFamily="18" charset="0"/>
              <a:cs typeface="Times New Roman" pitchFamily="18" charset="0"/>
            </a:endParaRPr>
          </a:p>
        </p:txBody>
      </p:sp>
      <p:sp>
        <p:nvSpPr>
          <p:cNvPr id="64" name="Rectangle 63"/>
          <p:cNvSpPr/>
          <p:nvPr/>
        </p:nvSpPr>
        <p:spPr>
          <a:xfrm>
            <a:off x="3105150" y="4476750"/>
            <a:ext cx="1143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smtClean="0">
                <a:solidFill>
                  <a:schemeClr val="tx1"/>
                </a:solidFill>
                <a:latin typeface="Times New Roman" pitchFamily="18" charset="0"/>
                <a:cs typeface="Times New Roman" pitchFamily="18" charset="0"/>
              </a:rPr>
              <a:t>HÀ NỘI</a:t>
            </a:r>
          </a:p>
          <a:p>
            <a:pPr algn="ctr"/>
            <a:r>
              <a:rPr lang="en-US" sz="800" b="1" smtClean="0">
                <a:solidFill>
                  <a:schemeClr val="tx1"/>
                </a:solidFill>
                <a:latin typeface="Times New Roman" pitchFamily="18" charset="0"/>
                <a:cs typeface="Times New Roman" pitchFamily="18" charset="0"/>
              </a:rPr>
              <a:t>80 km</a:t>
            </a:r>
            <a:endParaRPr lang="en-US" sz="800" b="1">
              <a:solidFill>
                <a:schemeClr val="tx1"/>
              </a:solidFill>
              <a:latin typeface="Times New Roman" pitchFamily="18" charset="0"/>
              <a:cs typeface="Times New Roman" pitchFamily="18" charset="0"/>
            </a:endParaRPr>
          </a:p>
        </p:txBody>
      </p:sp>
      <p:sp>
        <p:nvSpPr>
          <p:cNvPr id="65" name="Rectangle 64"/>
          <p:cNvSpPr/>
          <p:nvPr/>
        </p:nvSpPr>
        <p:spPr>
          <a:xfrm>
            <a:off x="1295400" y="5257800"/>
            <a:ext cx="990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smtClean="0">
                <a:solidFill>
                  <a:schemeClr val="tx1"/>
                </a:solidFill>
                <a:latin typeface="Times New Roman" pitchFamily="18" charset="0"/>
                <a:cs typeface="Times New Roman" pitchFamily="18" charset="0"/>
              </a:rPr>
              <a:t>HÒA BÌNH</a:t>
            </a:r>
            <a:endParaRPr lang="en-US" sz="800">
              <a:solidFill>
                <a:schemeClr val="tx1"/>
              </a:solidFill>
              <a:latin typeface="Times New Roman" pitchFamily="18" charset="0"/>
              <a:cs typeface="Times New Roman" pitchFamily="18" charset="0"/>
            </a:endParaRPr>
          </a:p>
        </p:txBody>
      </p:sp>
      <p:sp>
        <p:nvSpPr>
          <p:cNvPr id="66" name="Rectangle 65"/>
          <p:cNvSpPr/>
          <p:nvPr/>
        </p:nvSpPr>
        <p:spPr>
          <a:xfrm>
            <a:off x="-76200" y="4648200"/>
            <a:ext cx="990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smtClean="0">
                <a:solidFill>
                  <a:schemeClr val="tx1"/>
                </a:solidFill>
                <a:latin typeface="Times New Roman" pitchFamily="18" charset="0"/>
                <a:cs typeface="Times New Roman" pitchFamily="18" charset="0"/>
              </a:rPr>
              <a:t>SƠN LA</a:t>
            </a:r>
            <a:endParaRPr lang="en-US" sz="800">
              <a:solidFill>
                <a:schemeClr val="tx1"/>
              </a:solidFill>
              <a:latin typeface="Times New Roman" pitchFamily="18" charset="0"/>
              <a:cs typeface="Times New Roman" pitchFamily="18" charset="0"/>
            </a:endParaRPr>
          </a:p>
        </p:txBody>
      </p:sp>
      <p:sp>
        <p:nvSpPr>
          <p:cNvPr id="67" name="Rectangle 66"/>
          <p:cNvSpPr/>
          <p:nvPr/>
        </p:nvSpPr>
        <p:spPr>
          <a:xfrm>
            <a:off x="4419600" y="4572000"/>
            <a:ext cx="1143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smtClean="0">
                <a:solidFill>
                  <a:schemeClr val="tx1"/>
                </a:solidFill>
                <a:latin typeface="Times New Roman" pitchFamily="18" charset="0"/>
                <a:cs typeface="Times New Roman" pitchFamily="18" charset="0"/>
              </a:rPr>
              <a:t>BẮC NINH</a:t>
            </a:r>
          </a:p>
        </p:txBody>
      </p:sp>
      <p:sp>
        <p:nvSpPr>
          <p:cNvPr id="68" name="Rectangle 67"/>
          <p:cNvSpPr/>
          <p:nvPr/>
        </p:nvSpPr>
        <p:spPr>
          <a:xfrm>
            <a:off x="4953000" y="5334000"/>
            <a:ext cx="1143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smtClean="0">
                <a:solidFill>
                  <a:schemeClr val="tx1"/>
                </a:solidFill>
                <a:latin typeface="Times New Roman" pitchFamily="18" charset="0"/>
                <a:cs typeface="Times New Roman" pitchFamily="18" charset="0"/>
              </a:rPr>
              <a:t>HẢI DƯƠNG</a:t>
            </a:r>
          </a:p>
        </p:txBody>
      </p:sp>
      <p:sp>
        <p:nvSpPr>
          <p:cNvPr id="69" name="Rectangle 68"/>
          <p:cNvSpPr/>
          <p:nvPr/>
        </p:nvSpPr>
        <p:spPr>
          <a:xfrm>
            <a:off x="6172200" y="5695950"/>
            <a:ext cx="1143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smtClean="0">
                <a:solidFill>
                  <a:schemeClr val="tx1"/>
                </a:solidFill>
                <a:latin typeface="Times New Roman" pitchFamily="18" charset="0"/>
                <a:cs typeface="Times New Roman" pitchFamily="18" charset="0"/>
              </a:rPr>
              <a:t>HẢI PHÒNG</a:t>
            </a:r>
          </a:p>
          <a:p>
            <a:pPr algn="ctr"/>
            <a:r>
              <a:rPr lang="en-US" sz="800" b="1" smtClean="0">
                <a:solidFill>
                  <a:schemeClr val="tx1"/>
                </a:solidFill>
                <a:latin typeface="Times New Roman" pitchFamily="18" charset="0"/>
                <a:cs typeface="Times New Roman" pitchFamily="18" charset="0"/>
              </a:rPr>
              <a:t>200 km</a:t>
            </a:r>
          </a:p>
        </p:txBody>
      </p:sp>
      <p:sp>
        <p:nvSpPr>
          <p:cNvPr id="70" name="Rectangle 69"/>
          <p:cNvSpPr/>
          <p:nvPr/>
        </p:nvSpPr>
        <p:spPr>
          <a:xfrm>
            <a:off x="5638800" y="6248400"/>
            <a:ext cx="1143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smtClean="0">
                <a:solidFill>
                  <a:schemeClr val="tx1"/>
                </a:solidFill>
                <a:latin typeface="Times New Roman" pitchFamily="18" charset="0"/>
                <a:cs typeface="Times New Roman" pitchFamily="18" charset="0"/>
              </a:rPr>
              <a:t>THÁI BÌNH</a:t>
            </a:r>
          </a:p>
        </p:txBody>
      </p:sp>
      <p:sp>
        <p:nvSpPr>
          <p:cNvPr id="71" name="Rectangle 70"/>
          <p:cNvSpPr/>
          <p:nvPr/>
        </p:nvSpPr>
        <p:spPr>
          <a:xfrm>
            <a:off x="6638925" y="6096000"/>
            <a:ext cx="12954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smtClean="0">
                <a:solidFill>
                  <a:schemeClr val="bg1"/>
                </a:solidFill>
                <a:latin typeface="Times New Roman" pitchFamily="18" charset="0"/>
                <a:cs typeface="Times New Roman" pitchFamily="18" charset="0"/>
              </a:rPr>
              <a:t>SÂN BAY CÁT BI 175 km</a:t>
            </a:r>
            <a:endParaRPr lang="en-US" sz="1000" b="1">
              <a:solidFill>
                <a:schemeClr val="bg1"/>
              </a:solidFill>
              <a:latin typeface="Times New Roman" pitchFamily="18" charset="0"/>
              <a:cs typeface="Times New Roman" pitchFamily="18" charset="0"/>
            </a:endParaRPr>
          </a:p>
        </p:txBody>
      </p:sp>
      <p:sp>
        <p:nvSpPr>
          <p:cNvPr id="72" name="Rectangle 71"/>
          <p:cNvSpPr/>
          <p:nvPr/>
        </p:nvSpPr>
        <p:spPr>
          <a:xfrm>
            <a:off x="7391400" y="5867400"/>
            <a:ext cx="1447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smtClean="0">
                <a:solidFill>
                  <a:schemeClr val="bg1"/>
                </a:solidFill>
                <a:latin typeface="Times New Roman" pitchFamily="18" charset="0"/>
                <a:cs typeface="Times New Roman" pitchFamily="18" charset="0"/>
              </a:rPr>
              <a:t>CẢNG HẢI PHÒNG 180 km</a:t>
            </a:r>
            <a:endParaRPr lang="en-US" sz="1000" b="1">
              <a:solidFill>
                <a:schemeClr val="bg1"/>
              </a:solidFill>
              <a:latin typeface="Times New Roman" pitchFamily="18" charset="0"/>
              <a:cs typeface="Times New Roman" pitchFamily="18" charset="0"/>
            </a:endParaRPr>
          </a:p>
        </p:txBody>
      </p:sp>
      <p:sp>
        <p:nvSpPr>
          <p:cNvPr id="73" name="Rectangle 72"/>
          <p:cNvSpPr/>
          <p:nvPr/>
        </p:nvSpPr>
        <p:spPr>
          <a:xfrm>
            <a:off x="7848600" y="5410200"/>
            <a:ext cx="1447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smtClean="0">
                <a:solidFill>
                  <a:schemeClr val="bg1"/>
                </a:solidFill>
                <a:latin typeface="Times New Roman" pitchFamily="18" charset="0"/>
                <a:cs typeface="Times New Roman" pitchFamily="18" charset="0"/>
              </a:rPr>
              <a:t>CẢNG CÁI LÂN</a:t>
            </a:r>
          </a:p>
          <a:p>
            <a:pPr algn="ctr"/>
            <a:r>
              <a:rPr lang="en-US" sz="1000" b="1" smtClean="0">
                <a:solidFill>
                  <a:schemeClr val="bg1"/>
                </a:solidFill>
                <a:latin typeface="Times New Roman" pitchFamily="18" charset="0"/>
                <a:cs typeface="Times New Roman" pitchFamily="18" charset="0"/>
              </a:rPr>
              <a:t>185 km</a:t>
            </a:r>
            <a:endParaRPr lang="en-US" sz="1000" b="1">
              <a:solidFill>
                <a:schemeClr val="bg1"/>
              </a:solidFill>
              <a:latin typeface="Times New Roman" pitchFamily="18" charset="0"/>
              <a:cs typeface="Times New Roman" pitchFamily="18" charset="0"/>
            </a:endParaRPr>
          </a:p>
        </p:txBody>
      </p:sp>
      <p:sp>
        <p:nvSpPr>
          <p:cNvPr id="74" name="Rectangle 73"/>
          <p:cNvSpPr/>
          <p:nvPr/>
        </p:nvSpPr>
        <p:spPr>
          <a:xfrm rot="3208018">
            <a:off x="2718129" y="5452207"/>
            <a:ext cx="1560632"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smtClean="0">
                <a:solidFill>
                  <a:schemeClr val="tx1"/>
                </a:solidFill>
                <a:latin typeface="Times New Roman" pitchFamily="18" charset="0"/>
                <a:cs typeface="Times New Roman" pitchFamily="18" charset="0"/>
              </a:rPr>
              <a:t>ĐƯỜNG MÒN HỒ CHÍ MINH</a:t>
            </a:r>
            <a:endParaRPr lang="en-US" sz="600">
              <a:solidFill>
                <a:schemeClr val="tx1"/>
              </a:solidFill>
              <a:latin typeface="Times New Roman" pitchFamily="18" charset="0"/>
              <a:cs typeface="Times New Roman" pitchFamily="18" charset="0"/>
            </a:endParaRPr>
          </a:p>
        </p:txBody>
      </p:sp>
      <p:sp>
        <p:nvSpPr>
          <p:cNvPr id="75" name="Rectangle 74"/>
          <p:cNvSpPr/>
          <p:nvPr/>
        </p:nvSpPr>
        <p:spPr>
          <a:xfrm rot="20712177">
            <a:off x="1753987" y="2172175"/>
            <a:ext cx="1560632"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smtClean="0">
                <a:solidFill>
                  <a:schemeClr val="tx1"/>
                </a:solidFill>
                <a:latin typeface="Times New Roman" pitchFamily="18" charset="0"/>
                <a:cs typeface="Times New Roman" pitchFamily="18" charset="0"/>
              </a:rPr>
              <a:t>ĐƯỜNG MÒN HỒ CHÍ MINH</a:t>
            </a:r>
            <a:endParaRPr lang="en-US" sz="600">
              <a:solidFill>
                <a:schemeClr val="tx1"/>
              </a:solidFill>
              <a:latin typeface="Times New Roman" pitchFamily="18" charset="0"/>
              <a:cs typeface="Times New Roman" pitchFamily="18" charset="0"/>
            </a:endParaRPr>
          </a:p>
        </p:txBody>
      </p:sp>
      <p:sp>
        <p:nvSpPr>
          <p:cNvPr id="77" name="Rectangle 76"/>
          <p:cNvSpPr/>
          <p:nvPr/>
        </p:nvSpPr>
        <p:spPr>
          <a:xfrm rot="2958600">
            <a:off x="-67347" y="2836932"/>
            <a:ext cx="1560632"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smtClean="0">
                <a:solidFill>
                  <a:schemeClr val="tx1"/>
                </a:solidFill>
                <a:latin typeface="Times New Roman" pitchFamily="18" charset="0"/>
                <a:cs typeface="Times New Roman" pitchFamily="18" charset="0"/>
              </a:rPr>
              <a:t>CAO TỐC NỘI BÀI – LÀO CAI</a:t>
            </a:r>
            <a:endParaRPr lang="en-US" sz="600">
              <a:solidFill>
                <a:schemeClr val="tx1"/>
              </a:solidFill>
              <a:latin typeface="Times New Roman" pitchFamily="18" charset="0"/>
              <a:cs typeface="Times New Roman" pitchFamily="18" charset="0"/>
            </a:endParaRPr>
          </a:p>
        </p:txBody>
      </p:sp>
      <p:sp>
        <p:nvSpPr>
          <p:cNvPr id="78" name="Rectangle 77"/>
          <p:cNvSpPr/>
          <p:nvPr/>
        </p:nvSpPr>
        <p:spPr>
          <a:xfrm rot="2705117">
            <a:off x="-296185" y="2264340"/>
            <a:ext cx="1560632"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smtClean="0">
                <a:solidFill>
                  <a:schemeClr val="tx1"/>
                </a:solidFill>
                <a:latin typeface="Times New Roman" pitchFamily="18" charset="0"/>
                <a:cs typeface="Times New Roman" pitchFamily="18" charset="0"/>
              </a:rPr>
              <a:t>LÀO CAI 200 km</a:t>
            </a:r>
            <a:endParaRPr lang="en-US" sz="1000">
              <a:solidFill>
                <a:schemeClr val="tx1"/>
              </a:solidFill>
              <a:latin typeface="Times New Roman" pitchFamily="18" charset="0"/>
              <a:cs typeface="Times New Roman" pitchFamily="18" charset="0"/>
            </a:endParaRPr>
          </a:p>
        </p:txBody>
      </p:sp>
      <p:sp>
        <p:nvSpPr>
          <p:cNvPr id="79" name="Rectangle 78"/>
          <p:cNvSpPr/>
          <p:nvPr/>
        </p:nvSpPr>
        <p:spPr>
          <a:xfrm rot="17744658">
            <a:off x="3134501" y="1002591"/>
            <a:ext cx="1560632"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smtClean="0">
                <a:solidFill>
                  <a:schemeClr val="tx1"/>
                </a:solidFill>
                <a:latin typeface="Times New Roman" pitchFamily="18" charset="0"/>
                <a:cs typeface="Times New Roman" pitchFamily="18" charset="0"/>
              </a:rPr>
              <a:t>CAO BẰNG 310 km</a:t>
            </a:r>
            <a:endParaRPr lang="en-US" sz="1000">
              <a:solidFill>
                <a:schemeClr val="tx1"/>
              </a:solidFill>
              <a:latin typeface="Times New Roman" pitchFamily="18" charset="0"/>
              <a:cs typeface="Times New Roman" pitchFamily="18" charset="0"/>
            </a:endParaRPr>
          </a:p>
        </p:txBody>
      </p:sp>
      <p:sp>
        <p:nvSpPr>
          <p:cNvPr id="80" name="Rectangle 79"/>
          <p:cNvSpPr/>
          <p:nvPr/>
        </p:nvSpPr>
        <p:spPr>
          <a:xfrm rot="3373144">
            <a:off x="259343" y="885713"/>
            <a:ext cx="1560632"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smtClean="0">
                <a:solidFill>
                  <a:schemeClr val="tx1"/>
                </a:solidFill>
                <a:latin typeface="Times New Roman" pitchFamily="18" charset="0"/>
                <a:cs typeface="Times New Roman" pitchFamily="18" charset="0"/>
              </a:rPr>
              <a:t>HÀ GIANG 220 km</a:t>
            </a:r>
            <a:endParaRPr lang="en-US" sz="100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2248111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7203</TotalTime>
  <Words>1705</Words>
  <Application>Microsoft Office PowerPoint</Application>
  <PresentationFormat>On-screen Show (4:3)</PresentationFormat>
  <Paragraphs>288</Paragraphs>
  <Slides>23</Slides>
  <Notes>4</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CÁC HIỆP ĐỊNH THƯƠNG MẠI ĐÃ KÝ KẾT</vt:lpstr>
      <vt:lpstr>Mức lương tối thiểu cạnh tranh so với các nước trong Khu vực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ƯU ĐÃI ĐẦU TƯ VÀ KHUYẾN KHÍCH ĐẦU TƯ CỦA KCN CẨM KHÊ</vt:lpstr>
      <vt:lpstr>LỰC LƯỢNG LAO ĐỘNG CUNG CẤP CHO KHU CÔNG NGHIỆP</vt:lpstr>
      <vt:lpstr>DÂN SỐ XUNG QUANH KHU VỰC KHU CÔNG NGHIỆP CẨM KHÊ</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ACER</dc:creator>
  <cp:lastModifiedBy>DucAnh</cp:lastModifiedBy>
  <cp:revision>821</cp:revision>
  <cp:lastPrinted>2015-11-20T01:12:40Z</cp:lastPrinted>
  <dcterms:created xsi:type="dcterms:W3CDTF">2015-02-25T03:29:39Z</dcterms:created>
  <dcterms:modified xsi:type="dcterms:W3CDTF">2018-01-11T03:01:32Z</dcterms:modified>
</cp:coreProperties>
</file>